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58"/>
  </p:notesMasterIdLst>
  <p:handoutMasterIdLst>
    <p:handoutMasterId r:id="rId59"/>
  </p:handoutMasterIdLst>
  <p:sldIdLst>
    <p:sldId id="257" r:id="rId2"/>
    <p:sldId id="321" r:id="rId3"/>
    <p:sldId id="343" r:id="rId4"/>
    <p:sldId id="312" r:id="rId5"/>
    <p:sldId id="339" r:id="rId6"/>
    <p:sldId id="344" r:id="rId7"/>
    <p:sldId id="378" r:id="rId8"/>
    <p:sldId id="377" r:id="rId9"/>
    <p:sldId id="342" r:id="rId10"/>
    <p:sldId id="379" r:id="rId11"/>
    <p:sldId id="336" r:id="rId12"/>
    <p:sldId id="382" r:id="rId13"/>
    <p:sldId id="345" r:id="rId14"/>
    <p:sldId id="381" r:id="rId15"/>
    <p:sldId id="355" r:id="rId16"/>
    <p:sldId id="357" r:id="rId17"/>
    <p:sldId id="358" r:id="rId18"/>
    <p:sldId id="359" r:id="rId19"/>
    <p:sldId id="361" r:id="rId20"/>
    <p:sldId id="383" r:id="rId21"/>
    <p:sldId id="384" r:id="rId22"/>
    <p:sldId id="385" r:id="rId23"/>
    <p:sldId id="386" r:id="rId24"/>
    <p:sldId id="347" r:id="rId25"/>
    <p:sldId id="362" r:id="rId26"/>
    <p:sldId id="364" r:id="rId27"/>
    <p:sldId id="365" r:id="rId28"/>
    <p:sldId id="387" r:id="rId29"/>
    <p:sldId id="366" r:id="rId30"/>
    <p:sldId id="367" r:id="rId31"/>
    <p:sldId id="368" r:id="rId32"/>
    <p:sldId id="369" r:id="rId33"/>
    <p:sldId id="370" r:id="rId34"/>
    <p:sldId id="371" r:id="rId35"/>
    <p:sldId id="372" r:id="rId36"/>
    <p:sldId id="373" r:id="rId37"/>
    <p:sldId id="374" r:id="rId38"/>
    <p:sldId id="375" r:id="rId39"/>
    <p:sldId id="360" r:id="rId40"/>
    <p:sldId id="388" r:id="rId41"/>
    <p:sldId id="354" r:id="rId42"/>
    <p:sldId id="348" r:id="rId43"/>
    <p:sldId id="389" r:id="rId44"/>
    <p:sldId id="349" r:id="rId45"/>
    <p:sldId id="352" r:id="rId46"/>
    <p:sldId id="390" r:id="rId47"/>
    <p:sldId id="363" r:id="rId48"/>
    <p:sldId id="394" r:id="rId49"/>
    <p:sldId id="391" r:id="rId50"/>
    <p:sldId id="392" r:id="rId51"/>
    <p:sldId id="393" r:id="rId52"/>
    <p:sldId id="350" r:id="rId53"/>
    <p:sldId id="395" r:id="rId54"/>
    <p:sldId id="353" r:id="rId55"/>
    <p:sldId id="396" r:id="rId56"/>
    <p:sldId id="308" r:id="rId5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109" autoAdjust="0"/>
    <p:restoredTop sz="94660"/>
  </p:normalViewPr>
  <p:slideViewPr>
    <p:cSldViewPr showGuides="1">
      <p:cViewPr varScale="1">
        <p:scale>
          <a:sx n="70" d="100"/>
          <a:sy n="70" d="100"/>
        </p:scale>
        <p:origin x="60" y="3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142"/>
    </p:cViewPr>
  </p:sorterViewPr>
  <p:notesViewPr>
    <p:cSldViewPr>
      <p:cViewPr varScale="1">
        <p:scale>
          <a:sx n="87" d="100"/>
          <a:sy n="87" d="100"/>
        </p:scale>
        <p:origin x="223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B33C0-5D66-457A-85EF-AA1C0BF005C2}" type="datetimeFigureOut">
              <a:rPr lang="fi-FI" smtClean="0"/>
              <a:t>10.3.2022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DE1A2-B29C-4976-954C-FD250469AA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674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50864-FAE4-4A0B-A0DC-2F73C2A33AB3}" type="datetimeFigureOut">
              <a:rPr lang="fi-FI" smtClean="0"/>
              <a:t>10.3.2022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26995-C19F-4D09-894F-C325747C9A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3639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26995-C19F-4D09-894F-C325747C9A78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4203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26995-C19F-4D09-894F-C325747C9A78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0146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26995-C19F-4D09-894F-C325747C9A78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9629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26995-C19F-4D09-894F-C325747C9A78}" type="slidenum">
              <a:rPr lang="fi-FI" smtClean="0"/>
              <a:t>42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6112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26995-C19F-4D09-894F-C325747C9A78}" type="slidenum">
              <a:rPr lang="fi-FI" smtClean="0"/>
              <a:t>45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000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26995-C19F-4D09-894F-C325747C9A78}" type="slidenum">
              <a:rPr lang="fi-FI" smtClean="0"/>
              <a:t>48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1450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26995-C19F-4D09-894F-C325747C9A78}" type="slidenum">
              <a:rPr lang="fi-FI" smtClean="0"/>
              <a:t>52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6805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rgbClr val="0058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9">
            <a:extLst>
              <a:ext uri="{FF2B5EF4-FFF2-40B4-BE49-F238E27FC236}">
                <a16:creationId xmlns:a16="http://schemas.microsoft.com/office/drawing/2014/main" id="{69D9D5B7-43E3-441F-A639-CE5A3DE816D3}"/>
              </a:ext>
            </a:extLst>
          </p:cNvPr>
          <p:cNvSpPr>
            <a:spLocks noEditPoints="1"/>
          </p:cNvSpPr>
          <p:nvPr/>
        </p:nvSpPr>
        <p:spPr bwMode="white">
          <a:xfrm>
            <a:off x="0" y="0"/>
            <a:ext cx="12193588" cy="6858000"/>
          </a:xfrm>
          <a:custGeom>
            <a:avLst/>
            <a:gdLst>
              <a:gd name="T0" fmla="*/ 0 w 33867"/>
              <a:gd name="T1" fmla="*/ 0 h 19050"/>
              <a:gd name="T2" fmla="*/ 2147483646 w 33867"/>
              <a:gd name="T3" fmla="*/ 0 h 19050"/>
              <a:gd name="T4" fmla="*/ 2147483646 w 33867"/>
              <a:gd name="T5" fmla="*/ 2147483646 h 19050"/>
              <a:gd name="T6" fmla="*/ 0 w 33867"/>
              <a:gd name="T7" fmla="*/ 2147483646 h 19050"/>
              <a:gd name="T8" fmla="*/ 0 w 33867"/>
              <a:gd name="T9" fmla="*/ 0 h 19050"/>
              <a:gd name="T10" fmla="*/ 2147483646 w 33867"/>
              <a:gd name="T11" fmla="*/ 2147483646 h 19050"/>
              <a:gd name="T12" fmla="*/ 2147483646 w 33867"/>
              <a:gd name="T13" fmla="*/ 2147483646 h 19050"/>
              <a:gd name="T14" fmla="*/ 2147483646 w 33867"/>
              <a:gd name="T15" fmla="*/ 2147483646 h 19050"/>
              <a:gd name="T16" fmla="*/ 2147483646 w 33867"/>
              <a:gd name="T17" fmla="*/ 2147483646 h 19050"/>
              <a:gd name="T18" fmla="*/ 2147483646 w 33867"/>
              <a:gd name="T19" fmla="*/ 2147483646 h 1905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  <a:moveTo>
                  <a:pt x="7206" y="18450"/>
                </a:moveTo>
                <a:lnTo>
                  <a:pt x="600" y="18450"/>
                </a:lnTo>
                <a:lnTo>
                  <a:pt x="600" y="600"/>
                </a:lnTo>
                <a:lnTo>
                  <a:pt x="14657" y="600"/>
                </a:lnTo>
                <a:lnTo>
                  <a:pt x="7206" y="184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68C5E4A-925E-4380-B3C3-E1D4A10A7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501C408-15BB-4170-ACFC-9EFF28E12123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6B4CC4D-F01D-4CA4-BF14-0939A09D1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D18480-8F56-4A52-896B-9A84F8CBE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FE56A51-8810-4865-8945-16E6E50C8EFD}" type="slidenum">
              <a:rPr lang="fi-FI" smtClean="0"/>
              <a:t>‹#›</a:t>
            </a:fld>
            <a:endParaRPr lang="fi-FI"/>
          </a:p>
        </p:txBody>
      </p:sp>
      <p:pic>
        <p:nvPicPr>
          <p:cNvPr id="65" name="Kuva 64">
            <a:extLst>
              <a:ext uri="{FF2B5EF4-FFF2-40B4-BE49-F238E27FC236}">
                <a16:creationId xmlns:a16="http://schemas.microsoft.com/office/drawing/2014/main" id="{E890E7F2-DD71-42B5-97BB-D45DA79325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0245" y="909000"/>
            <a:ext cx="4114425" cy="1419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3029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7">
            <a:extLst>
              <a:ext uri="{FF2B5EF4-FFF2-40B4-BE49-F238E27FC236}">
                <a16:creationId xmlns:a16="http://schemas.microsoft.com/office/drawing/2014/main" id="{1C84CBB3-3D4A-4CA8-93C1-245849ACEFE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 bwMode="gray">
          <a:xfrm>
            <a:off x="219075" y="876301"/>
            <a:ext cx="11765027" cy="5766290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1256 w 11765027"/>
              <a:gd name="connsiteY4" fmla="*/ 6427181 h 6427181"/>
              <a:gd name="connsiteX5" fmla="*/ 0 w 11765027"/>
              <a:gd name="connsiteY5" fmla="*/ 56043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3881 w 12635533"/>
              <a:gd name="connsiteY2" fmla="*/ 5566266 h 6427181"/>
              <a:gd name="connsiteX3" fmla="*/ 12635533 w 12635533"/>
              <a:gd name="connsiteY3" fmla="*/ 6427181 h 6427181"/>
              <a:gd name="connsiteX4" fmla="*/ 2851706 w 12635533"/>
              <a:gd name="connsiteY4" fmla="*/ 6423516 h 6427181"/>
              <a:gd name="connsiteX5" fmla="*/ 870506 w 12635533"/>
              <a:gd name="connsiteY5" fmla="*/ 5604366 h 6427181"/>
              <a:gd name="connsiteX6" fmla="*/ 870506 w 12635533"/>
              <a:gd name="connsiteY6" fmla="*/ 660891 h 6427181"/>
              <a:gd name="connsiteX7" fmla="*/ 871762 w 12635533"/>
              <a:gd name="connsiteY7" fmla="*/ 0 h 6427181"/>
              <a:gd name="connsiteX0" fmla="*/ 871762 w 12635533"/>
              <a:gd name="connsiteY0" fmla="*/ 0 h 6427181"/>
              <a:gd name="connsiteX1" fmla="*/ 12633881 w 12635533"/>
              <a:gd name="connsiteY1" fmla="*/ 5566266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0 w 11765027"/>
              <a:gd name="connsiteY0" fmla="*/ 8 h 5766298"/>
              <a:gd name="connsiteX1" fmla="*/ 11763375 w 11765027"/>
              <a:gd name="connsiteY1" fmla="*/ 4905383 h 5766298"/>
              <a:gd name="connsiteX2" fmla="*/ 11765027 w 11765027"/>
              <a:gd name="connsiteY2" fmla="*/ 5766298 h 5766298"/>
              <a:gd name="connsiteX3" fmla="*/ 1981200 w 11765027"/>
              <a:gd name="connsiteY3" fmla="*/ 5762633 h 5766298"/>
              <a:gd name="connsiteX4" fmla="*/ 0 w 11765027"/>
              <a:gd name="connsiteY4" fmla="*/ 4943483 h 5766298"/>
              <a:gd name="connsiteX5" fmla="*/ 0 w 11765027"/>
              <a:gd name="connsiteY5" fmla="*/ 8 h 5766298"/>
              <a:gd name="connsiteX0" fmla="*/ 0 w 11765027"/>
              <a:gd name="connsiteY0" fmla="*/ 0 h 5766290"/>
              <a:gd name="connsiteX1" fmla="*/ 11763375 w 11765027"/>
              <a:gd name="connsiteY1" fmla="*/ 4905375 h 5766290"/>
              <a:gd name="connsiteX2" fmla="*/ 11765027 w 11765027"/>
              <a:gd name="connsiteY2" fmla="*/ 5766290 h 5766290"/>
              <a:gd name="connsiteX3" fmla="*/ 1981200 w 11765027"/>
              <a:gd name="connsiteY3" fmla="*/ 5762625 h 5766290"/>
              <a:gd name="connsiteX4" fmla="*/ 0 w 11765027"/>
              <a:gd name="connsiteY4" fmla="*/ 4943475 h 5766290"/>
              <a:gd name="connsiteX5" fmla="*/ 0 w 11765027"/>
              <a:gd name="connsiteY5" fmla="*/ 0 h 5766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65027" h="5766290">
                <a:moveTo>
                  <a:pt x="0" y="0"/>
                </a:moveTo>
                <a:lnTo>
                  <a:pt x="11763375" y="4905375"/>
                </a:lnTo>
                <a:cubicBezTo>
                  <a:pt x="11763926" y="5192347"/>
                  <a:pt x="11764476" y="5479318"/>
                  <a:pt x="11765027" y="5766290"/>
                </a:cubicBezTo>
                <a:lnTo>
                  <a:pt x="1981200" y="5762625"/>
                </a:lnTo>
                <a:lnTo>
                  <a:pt x="0" y="494347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marL="0" indent="0" algn="l">
              <a:buNone/>
              <a:defRPr b="1" i="1"/>
            </a:lvl1pPr>
          </a:lstStyle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2000" y="0"/>
            <a:ext cx="8118000" cy="1800000"/>
          </a:xfrm>
        </p:spPr>
        <p:txBody>
          <a:bodyPr anchor="b"/>
          <a:lstStyle>
            <a:lvl1pPr algn="r">
              <a:defRPr sz="5000" b="0">
                <a:solidFill>
                  <a:srgbClr val="0058B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2000" y="1998000"/>
            <a:ext cx="8118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D6E857-0D86-4F3F-9947-AD440C898681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B9FB7FE5-32FE-40C8-8855-B3B656CB42F1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EE9C7A-4D5B-450A-B8D8-C51F073301E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538E456-1C51-4EC5-AB4B-853D6771C9F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809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5FED6C-9254-4D0D-8417-0CC6FBB12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5180" y="1914833"/>
            <a:ext cx="6840000" cy="4266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521478-3113-468F-B523-9E429EB0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63733-A603-4207-BB06-34CC9F4BD6B9}" type="datetime1">
              <a:rPr lang="fi-FI" smtClean="0"/>
              <a:t>10.3.2022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5FF3B8A-CF93-4362-88E6-1E11BC257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8D948DA-032C-488C-8CB9-2AC2027C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Kuvan paikkamerkki 7">
            <a:extLst>
              <a:ext uri="{FF2B5EF4-FFF2-40B4-BE49-F238E27FC236}">
                <a16:creationId xmlns:a16="http://schemas.microsoft.com/office/drawing/2014/main" id="{DE982506-23B0-45BA-9B62-4A61119ABB9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6905625" y="215409"/>
            <a:ext cx="5078478" cy="6090141"/>
          </a:xfrm>
          <a:custGeom>
            <a:avLst/>
            <a:gdLst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0 w 5078478"/>
              <a:gd name="connsiteY3" fmla="*/ 6090141 h 6090141"/>
              <a:gd name="connsiteX4" fmla="*/ 0 w 5078478"/>
              <a:gd name="connsiteY4" fmla="*/ 0 h 6090141"/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2543175 w 5078478"/>
              <a:gd name="connsiteY3" fmla="*/ 6080616 h 6090141"/>
              <a:gd name="connsiteX4" fmla="*/ 0 w 5078478"/>
              <a:gd name="connsiteY4" fmla="*/ 6090141 h 6090141"/>
              <a:gd name="connsiteX5" fmla="*/ 0 w 5078478"/>
              <a:gd name="connsiteY5" fmla="*/ 0 h 6090141"/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2543175 w 5078478"/>
              <a:gd name="connsiteY3" fmla="*/ 6080616 h 6090141"/>
              <a:gd name="connsiteX4" fmla="*/ 0 w 5078478"/>
              <a:gd name="connsiteY4" fmla="*/ 0 h 6090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78478" h="6090141">
                <a:moveTo>
                  <a:pt x="0" y="0"/>
                </a:moveTo>
                <a:lnTo>
                  <a:pt x="5078478" y="0"/>
                </a:lnTo>
                <a:lnTo>
                  <a:pt x="5078478" y="6090141"/>
                </a:lnTo>
                <a:lnTo>
                  <a:pt x="2543175" y="6080616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EC69458-A717-4EAB-8ECB-6673B0D05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612000"/>
            <a:ext cx="6840000" cy="110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10415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CD627D-4466-4DE2-8091-94568D49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BE35A1F-6521-4E44-998D-229ECD633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396-2F00-4B76-99B5-A30FCC0EDE92}" type="datetime1">
              <a:rPr lang="fi-FI" smtClean="0"/>
              <a:t>10.3.2022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5EFEB35-83D0-4510-BFBF-F0D2F5DB3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CB975A5-1EAF-412D-848B-6B048E99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2891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A95E57C-C6EE-4ABF-A73C-A1599E421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CF8D-BFF5-49F1-B795-821BC53CFA78}" type="datetime1">
              <a:rPr lang="fi-FI" smtClean="0"/>
              <a:t>10.3.2022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A5210F4-1AB0-4FEF-A1BD-E1D5F148D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CE6992C-6D40-419E-BE16-EEDA7C497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0035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Lopetus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>
            <a:extLst>
              <a:ext uri="{FF2B5EF4-FFF2-40B4-BE49-F238E27FC236}">
                <a16:creationId xmlns:a16="http://schemas.microsoft.com/office/drawing/2014/main" id="{9BF07D92-D3B1-4E5D-B9DB-D08A8026CA30}"/>
              </a:ext>
            </a:extLst>
          </p:cNvPr>
          <p:cNvSpPr>
            <a:spLocks/>
          </p:cNvSpPr>
          <p:nvPr/>
        </p:nvSpPr>
        <p:spPr bwMode="white">
          <a:xfrm>
            <a:off x="215900" y="215900"/>
            <a:ext cx="9167813" cy="6426200"/>
          </a:xfrm>
          <a:custGeom>
            <a:avLst/>
            <a:gdLst>
              <a:gd name="T0" fmla="*/ 2147483646 w 25436"/>
              <a:gd name="T1" fmla="*/ 2147483646 h 17850"/>
              <a:gd name="T2" fmla="*/ 0 w 25436"/>
              <a:gd name="T3" fmla="*/ 2147483646 h 17850"/>
              <a:gd name="T4" fmla="*/ 0 w 25436"/>
              <a:gd name="T5" fmla="*/ 0 h 17850"/>
              <a:gd name="T6" fmla="*/ 2147483646 w 25436"/>
              <a:gd name="T7" fmla="*/ 0 h 17850"/>
              <a:gd name="T8" fmla="*/ 2147483646 w 25436"/>
              <a:gd name="T9" fmla="*/ 2147483646 h 178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436" h="17850">
                <a:moveTo>
                  <a:pt x="25436" y="17850"/>
                </a:moveTo>
                <a:lnTo>
                  <a:pt x="0" y="17850"/>
                </a:lnTo>
                <a:lnTo>
                  <a:pt x="0" y="0"/>
                </a:lnTo>
                <a:lnTo>
                  <a:pt x="17985" y="0"/>
                </a:lnTo>
                <a:lnTo>
                  <a:pt x="25436" y="17850"/>
                </a:lnTo>
                <a:close/>
              </a:path>
            </a:pathLst>
          </a:custGeom>
          <a:solidFill>
            <a:srgbClr val="0058B1"/>
          </a:solidFill>
          <a:ln>
            <a:noFill/>
          </a:ln>
          <a:extLst/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2538000"/>
            <a:ext cx="6930000" cy="1800000"/>
          </a:xfrm>
        </p:spPr>
        <p:txBody>
          <a:bodyPr anchor="b">
            <a:noAutofit/>
          </a:bodyPr>
          <a:lstStyle>
            <a:lvl1pPr algn="l">
              <a:defRPr sz="5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12000" y="4518000"/>
            <a:ext cx="6930000" cy="972000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CDCF59E9-430B-478D-AB1E-5D4EE039D2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0245" y="909000"/>
            <a:ext cx="4114425" cy="1419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364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C1A5E9-D42C-4D43-8CA5-39B0F1DB5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66746D6-3E70-49E1-8B41-0A3455555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65B8CB-64D5-4936-8F86-950A5F848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00231BA-9E4C-454A-AA20-81787EFB2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E6DA02A-6C94-4B34-9C65-5F8A0BEE7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177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C69458-A717-4EAB-8ECB-6673B0D05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5FED6C-9254-4D0D-8417-0CC6FBB12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5180" y="1914833"/>
            <a:ext cx="5184000" cy="4266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F52451D-462F-4324-819D-5AEBFCE90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3351" y="1914833"/>
            <a:ext cx="5184000" cy="4266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521478-3113-468F-B523-9E429EB0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2DF7-4F96-4745-8DF2-DD1A80B6B3BD}" type="datetime1">
              <a:rPr lang="fi-FI" smtClean="0"/>
              <a:t>10.3.2022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5FF3B8A-CF93-4362-88E6-1E11BC257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8D948DA-032C-488C-8CB9-2AC2027C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823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11" name="Kuvan paikkamerkki 7">
            <a:extLst>
              <a:ext uri="{FF2B5EF4-FFF2-40B4-BE49-F238E27FC236}">
                <a16:creationId xmlns:a16="http://schemas.microsoft.com/office/drawing/2014/main" id="{F46B695D-C2D4-4B0D-BD08-921E2077AF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6000" y="215409"/>
            <a:ext cx="5056518" cy="6427181"/>
          </a:xfrm>
          <a:custGeom>
            <a:avLst/>
            <a:gdLst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2389518 w 5056518"/>
              <a:gd name="connsiteY3" fmla="*/ 6423516 h 6427181"/>
              <a:gd name="connsiteX4" fmla="*/ 0 w 5056518"/>
              <a:gd name="connsiteY4" fmla="*/ 6427181 h 6427181"/>
              <a:gd name="connsiteX5" fmla="*/ 0 w 5056518"/>
              <a:gd name="connsiteY5" fmla="*/ 0 h 6427181"/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2389518 w 5056518"/>
              <a:gd name="connsiteY2" fmla="*/ 6423516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6518" h="6427181">
                <a:moveTo>
                  <a:pt x="0" y="0"/>
                </a:moveTo>
                <a:lnTo>
                  <a:pt x="5056518" y="0"/>
                </a:lnTo>
                <a:lnTo>
                  <a:pt x="2389518" y="6423516"/>
                </a:lnTo>
                <a:lnTo>
                  <a:pt x="0" y="642718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en-US" noProof="0" smtClean="0"/>
              <a:t>Click icon to add picture</a:t>
            </a:r>
            <a:endParaRPr lang="fi-FI" noProof="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76A1017-A778-41AD-ABCA-374221F3297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694A820-FDBE-4898-B86C-75B2AEC56649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C36BF7B-82FB-47DE-BC6C-33D7E24DE46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8357D08-F253-4894-A7BC-2A84ACA6939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874C5E8C-259A-43A6-839A-D9E7600F05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0245" y="909000"/>
            <a:ext cx="4114425" cy="1419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5473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7">
            <a:extLst>
              <a:ext uri="{FF2B5EF4-FFF2-40B4-BE49-F238E27FC236}">
                <a16:creationId xmlns:a16="http://schemas.microsoft.com/office/drawing/2014/main" id="{FA5BAD44-FF61-4F7E-BE4C-3B35658E78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20332" y="215409"/>
            <a:ext cx="5056518" cy="6427181"/>
          </a:xfrm>
          <a:custGeom>
            <a:avLst/>
            <a:gdLst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  <a:gd name="connsiteX0" fmla="*/ 0 w 5056518"/>
              <a:gd name="connsiteY0" fmla="*/ 0 h 6427181"/>
              <a:gd name="connsiteX1" fmla="*/ 2379993 w 5056518"/>
              <a:gd name="connsiteY1" fmla="*/ 3666 h 6427181"/>
              <a:gd name="connsiteX2" fmla="*/ 5056518 w 5056518"/>
              <a:gd name="connsiteY2" fmla="*/ 0 h 6427181"/>
              <a:gd name="connsiteX3" fmla="*/ 5056518 w 5056518"/>
              <a:gd name="connsiteY3" fmla="*/ 6427181 h 6427181"/>
              <a:gd name="connsiteX4" fmla="*/ 0 w 5056518"/>
              <a:gd name="connsiteY4" fmla="*/ 6427181 h 6427181"/>
              <a:gd name="connsiteX5" fmla="*/ 0 w 5056518"/>
              <a:gd name="connsiteY5" fmla="*/ 0 h 6427181"/>
              <a:gd name="connsiteX0" fmla="*/ 0 w 5056518"/>
              <a:gd name="connsiteY0" fmla="*/ 0 h 6427181"/>
              <a:gd name="connsiteX1" fmla="*/ 2379993 w 5056518"/>
              <a:gd name="connsiteY1" fmla="*/ 3666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6518" h="6427181">
                <a:moveTo>
                  <a:pt x="0" y="0"/>
                </a:moveTo>
                <a:lnTo>
                  <a:pt x="2379993" y="3666"/>
                </a:lnTo>
                <a:lnTo>
                  <a:pt x="5056518" y="6427181"/>
                </a:lnTo>
                <a:lnTo>
                  <a:pt x="0" y="642718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marL="0" indent="0" algn="l">
              <a:buNone/>
              <a:defRPr b="1" i="1"/>
            </a:lvl1pPr>
          </a:lstStyle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18" name="Tekstin paikkamerkki 17">
            <a:extLst>
              <a:ext uri="{FF2B5EF4-FFF2-40B4-BE49-F238E27FC236}">
                <a16:creationId xmlns:a16="http://schemas.microsoft.com/office/drawing/2014/main" id="{B6283D44-332F-4D14-98C4-07FB68CBB84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flipV="1">
            <a:off x="215897" y="215900"/>
            <a:ext cx="5060950" cy="2098675"/>
          </a:xfrm>
          <a:prstGeom prst="rtTriangle">
            <a:avLst/>
          </a:prstGeom>
          <a:solidFill>
            <a:srgbClr val="0058B1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noFill/>
              </a:defRPr>
            </a:lvl1pPr>
          </a:lstStyle>
          <a:p>
            <a:pPr lvl="0"/>
            <a:r>
              <a:rPr lang="fi-FI" dirty="0"/>
              <a:t>ei tekstiä tähän2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8EFFF2B-828E-457A-9813-732B73E0EA3F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EAE1911-F616-4046-A37D-D0C3EF574E1E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04D34CC-D392-47E9-A07B-4238215DCC26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06B3E82-5D99-4A81-BC1E-1FFD59BDE28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296308C0-CFC1-4D16-81A5-3D9669125B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0245" y="909000"/>
            <a:ext cx="4114425" cy="1419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8683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181FD25-2BF1-4554-900A-0BB0B0481F3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16767" y="1915334"/>
            <a:ext cx="5184000" cy="43200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otsikko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44F9D91-A551-4850-8459-2412B2CD7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767" y="2347333"/>
            <a:ext cx="5184000" cy="3816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F0E0C8E-87A3-4998-A6FB-C3FBD168678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915334"/>
            <a:ext cx="5184000" cy="43200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otsikko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83105CA-AD84-4C63-A3F9-E238BA49B8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47333"/>
            <a:ext cx="5184000" cy="3816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7BA898F-CCE9-4DB1-A3B5-4988E3853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1C13-BB02-42E7-807F-70859D57FB7E}" type="datetime1">
              <a:rPr lang="fi-FI" smtClean="0"/>
              <a:t>10.3.2022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165415A-CD5D-4B23-8B7D-5794B6970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968FC8D-1ECB-4BA6-BDB9-52373ECFF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Otsikko 9">
            <a:extLst>
              <a:ext uri="{FF2B5EF4-FFF2-40B4-BE49-F238E27FC236}">
                <a16:creationId xmlns:a16="http://schemas.microsoft.com/office/drawing/2014/main" id="{EF542232-B672-4C32-A8F2-74DBFBABB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6245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Väliotsikkodia">
    <p:bg>
      <p:bgPr>
        <a:solidFill>
          <a:srgbClr val="0058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92000" y="2538000"/>
            <a:ext cx="6930000" cy="1800000"/>
          </a:xfrm>
        </p:spPr>
        <p:txBody>
          <a:bodyPr anchor="b">
            <a:noAutofit/>
          </a:bodyPr>
          <a:lstStyle>
            <a:lvl1pPr algn="r">
              <a:defRPr sz="5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392000" y="4518000"/>
            <a:ext cx="6930000" cy="972000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62BE981-6785-4A7C-82B1-ACDBE1F3E645}"/>
              </a:ext>
            </a:extLst>
          </p:cNvPr>
          <p:cNvSpPr>
            <a:spLocks noEditPoints="1"/>
          </p:cNvSpPr>
          <p:nvPr/>
        </p:nvSpPr>
        <p:spPr bwMode="white">
          <a:xfrm>
            <a:off x="0" y="0"/>
            <a:ext cx="12193588" cy="6858000"/>
          </a:xfrm>
          <a:custGeom>
            <a:avLst/>
            <a:gdLst>
              <a:gd name="T0" fmla="*/ 0 w 33867"/>
              <a:gd name="T1" fmla="*/ 0 h 19050"/>
              <a:gd name="T2" fmla="*/ 2147483646 w 33867"/>
              <a:gd name="T3" fmla="*/ 0 h 19050"/>
              <a:gd name="T4" fmla="*/ 2147483646 w 33867"/>
              <a:gd name="T5" fmla="*/ 2147483646 h 19050"/>
              <a:gd name="T6" fmla="*/ 0 w 33867"/>
              <a:gd name="T7" fmla="*/ 2147483646 h 19050"/>
              <a:gd name="T8" fmla="*/ 0 w 33867"/>
              <a:gd name="T9" fmla="*/ 0 h 19050"/>
              <a:gd name="T10" fmla="*/ 2147483646 w 33867"/>
              <a:gd name="T11" fmla="*/ 2147483646 h 19050"/>
              <a:gd name="T12" fmla="*/ 2147483646 w 33867"/>
              <a:gd name="T13" fmla="*/ 2147483646 h 19050"/>
              <a:gd name="T14" fmla="*/ 2147483646 w 33867"/>
              <a:gd name="T15" fmla="*/ 2147483646 h 19050"/>
              <a:gd name="T16" fmla="*/ 2147483646 w 33867"/>
              <a:gd name="T17" fmla="*/ 2147483646 h 19050"/>
              <a:gd name="T18" fmla="*/ 2147483646 w 33867"/>
              <a:gd name="T19" fmla="*/ 2147483646 h 19050"/>
              <a:gd name="T20" fmla="*/ 2147483646 w 33867"/>
              <a:gd name="T21" fmla="*/ 2147483646 h 1905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  <a:moveTo>
                  <a:pt x="33270" y="18450"/>
                </a:moveTo>
                <a:lnTo>
                  <a:pt x="5861" y="18450"/>
                </a:lnTo>
                <a:lnTo>
                  <a:pt x="600" y="16257"/>
                </a:lnTo>
                <a:lnTo>
                  <a:pt x="600" y="600"/>
                </a:lnTo>
                <a:lnTo>
                  <a:pt x="33270" y="600"/>
                </a:lnTo>
                <a:lnTo>
                  <a:pt x="33270" y="184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E7466B7-5E51-46C7-81ED-A537C82FEB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60000" y="6435396"/>
            <a:ext cx="187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634FB5-C9EE-4F61-AB97-D13069D99EEB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3BFE950-CC6B-4093-8BCF-D2FD28F8E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4000" y="6435396"/>
            <a:ext cx="41148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D728AFC-E181-4ACB-83B0-B2ADA427B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4000" y="6435396"/>
            <a:ext cx="684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A5564141-B827-4071-81A6-0041A912AC0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15" y="6420594"/>
            <a:ext cx="1270483" cy="438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56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7">
            <a:extLst>
              <a:ext uri="{FF2B5EF4-FFF2-40B4-BE49-F238E27FC236}">
                <a16:creationId xmlns:a16="http://schemas.microsoft.com/office/drawing/2014/main" id="{E2CE5E2D-B787-49DF-83D8-31DBA26301D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9075" y="215409"/>
            <a:ext cx="11765027" cy="6427181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1256 w 11765027"/>
              <a:gd name="connsiteY4" fmla="*/ 6427181 h 6427181"/>
              <a:gd name="connsiteX5" fmla="*/ 0 w 11765027"/>
              <a:gd name="connsiteY5" fmla="*/ 56043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65027" h="6427181">
                <a:moveTo>
                  <a:pt x="1256" y="0"/>
                </a:moveTo>
                <a:lnTo>
                  <a:pt x="11765027" y="0"/>
                </a:lnTo>
                <a:lnTo>
                  <a:pt x="11765027" y="6427181"/>
                </a:lnTo>
                <a:lnTo>
                  <a:pt x="1981200" y="6423516"/>
                </a:lnTo>
                <a:lnTo>
                  <a:pt x="0" y="5604366"/>
                </a:lnTo>
                <a:cubicBezTo>
                  <a:pt x="419" y="3736244"/>
                  <a:pt x="837" y="1868122"/>
                  <a:pt x="125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9169D6F5-1440-4AD1-BFD2-06029438D07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570533-1E05-4F56-8B29-30D18BD77E14}" type="datetime1">
              <a:rPr lang="fi-FI" smtClean="0"/>
              <a:t>10.3.2022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4363EDDE-ADD3-4504-8A94-8E34C40C84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62C44236-A5A3-44F0-A1ED-F788F96664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333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7">
            <a:extLst>
              <a:ext uri="{FF2B5EF4-FFF2-40B4-BE49-F238E27FC236}">
                <a16:creationId xmlns:a16="http://schemas.microsoft.com/office/drawing/2014/main" id="{2F752B8B-F8DD-4994-9268-4B71BF1A1C3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9075" y="215409"/>
            <a:ext cx="11765027" cy="5566266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5662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3375 w 11765027"/>
              <a:gd name="connsiteY2" fmla="*/ 670416 h 6427181"/>
              <a:gd name="connsiteX3" fmla="*/ 11765027 w 11765027"/>
              <a:gd name="connsiteY3" fmla="*/ 6427181 h 6427181"/>
              <a:gd name="connsiteX4" fmla="*/ 1256 w 11765027"/>
              <a:gd name="connsiteY4" fmla="*/ 6427181 h 6427181"/>
              <a:gd name="connsiteX5" fmla="*/ 0 w 11765027"/>
              <a:gd name="connsiteY5" fmla="*/ 55662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3375 w 11765027"/>
              <a:gd name="connsiteY2" fmla="*/ 670416 h 6427181"/>
              <a:gd name="connsiteX3" fmla="*/ 1256 w 11765027"/>
              <a:gd name="connsiteY3" fmla="*/ 6427181 h 6427181"/>
              <a:gd name="connsiteX4" fmla="*/ 0 w 11765027"/>
              <a:gd name="connsiteY4" fmla="*/ 5566266 h 6427181"/>
              <a:gd name="connsiteX5" fmla="*/ 1256 w 11765027"/>
              <a:gd name="connsiteY5" fmla="*/ 0 h 6427181"/>
              <a:gd name="connsiteX0" fmla="*/ 1256 w 11765027"/>
              <a:gd name="connsiteY0" fmla="*/ 0 h 5568517"/>
              <a:gd name="connsiteX1" fmla="*/ 11765027 w 11765027"/>
              <a:gd name="connsiteY1" fmla="*/ 0 h 5568517"/>
              <a:gd name="connsiteX2" fmla="*/ 11763375 w 11765027"/>
              <a:gd name="connsiteY2" fmla="*/ 670416 h 5568517"/>
              <a:gd name="connsiteX3" fmla="*/ 0 w 11765027"/>
              <a:gd name="connsiteY3" fmla="*/ 5566266 h 5568517"/>
              <a:gd name="connsiteX4" fmla="*/ 1256 w 11765027"/>
              <a:gd name="connsiteY4" fmla="*/ 0 h 5568517"/>
              <a:gd name="connsiteX0" fmla="*/ 1256 w 11765027"/>
              <a:gd name="connsiteY0" fmla="*/ 0 h 5566266"/>
              <a:gd name="connsiteX1" fmla="*/ 11765027 w 11765027"/>
              <a:gd name="connsiteY1" fmla="*/ 0 h 5566266"/>
              <a:gd name="connsiteX2" fmla="*/ 11763375 w 11765027"/>
              <a:gd name="connsiteY2" fmla="*/ 670416 h 5566266"/>
              <a:gd name="connsiteX3" fmla="*/ 0 w 11765027"/>
              <a:gd name="connsiteY3" fmla="*/ 5566266 h 5566266"/>
              <a:gd name="connsiteX4" fmla="*/ 1256 w 11765027"/>
              <a:gd name="connsiteY4" fmla="*/ 0 h 5566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65027" h="5566266">
                <a:moveTo>
                  <a:pt x="1256" y="0"/>
                </a:moveTo>
                <a:lnTo>
                  <a:pt x="11765027" y="0"/>
                </a:lnTo>
                <a:cubicBezTo>
                  <a:pt x="11764476" y="223472"/>
                  <a:pt x="11763926" y="446944"/>
                  <a:pt x="11763375" y="670416"/>
                </a:cubicBezTo>
                <a:lnTo>
                  <a:pt x="0" y="5566266"/>
                </a:lnTo>
                <a:cubicBezTo>
                  <a:pt x="419" y="3710844"/>
                  <a:pt x="837" y="1855422"/>
                  <a:pt x="125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>
                <a:solidFill>
                  <a:srgbClr val="0058B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C38B32D-C7A5-4162-B6B4-7DC8E1487CF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4DC3E46-26B5-4123-9C06-9337B6F56CCD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81E6807-8ABE-4EA4-A52C-2C7FFAFA222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4E2A3C5-3133-4EF7-9D6E-5D4F2A8DCF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5705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0C829BA-2C9F-4C7E-8A47-3D9F9CC8D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612000"/>
            <a:ext cx="10746000" cy="1108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F62209A-AF68-492D-AC06-25DBD3C0C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000" y="1908000"/>
            <a:ext cx="10746000" cy="426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E94F4B6-6E26-4DFB-852C-F2285979FA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0000" y="6435396"/>
            <a:ext cx="1872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69AD78F6-269E-4B5F-B3EA-A029B6F1F7AA}" type="datetime1">
              <a:rPr lang="fi-FI" smtClean="0"/>
              <a:t>10.3.2022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57077C5-42E2-4285-A08A-7508B46353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4000" y="6435396"/>
            <a:ext cx="41148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fi-FI" dirty="0" smtClean="0"/>
              <a:t>[Esityksen nimi]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EE4E371-AE67-45EA-BF47-9E7127178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04000" y="6435396"/>
            <a:ext cx="684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97DE6E4-DC77-456C-872A-552B509F49AF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DF1BE8B1-682E-4488-82F5-67020FC6886E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15" y="6420594"/>
            <a:ext cx="1270483" cy="438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51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0058B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058B1"/>
        </a:buClr>
        <a:buFont typeface="Wingdings 3" panose="05040102010807070707" pitchFamily="18" charset="2"/>
        <a:buChar char="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058B1"/>
        </a:buClr>
        <a:buFont typeface="Wingdings 3" panose="05040102010807070707" pitchFamily="18" charset="2"/>
        <a:buChar char="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8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058B1"/>
        </a:buClr>
        <a:buFont typeface="Wingdings 3" panose="05040102010807070707" pitchFamily="18" charset="2"/>
        <a:buChar char="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058B1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68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058B1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56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058B1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44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058B1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68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058B1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20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058B1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">
          <p15:clr>
            <a:srgbClr val="F26B43"/>
          </p15:clr>
        </p15:guide>
        <p15:guide id="3" pos="7158">
          <p15:clr>
            <a:srgbClr val="F26B43"/>
          </p15:clr>
        </p15:guide>
        <p15:guide id="4" orient="horz" pos="1089">
          <p15:clr>
            <a:srgbClr val="F26B43"/>
          </p15:clr>
        </p15:guide>
        <p15:guide id="5" orient="horz" pos="1201">
          <p15:clr>
            <a:srgbClr val="F26B43"/>
          </p15:clr>
        </p15:guide>
        <p15:guide id="6" orient="horz" pos="3892">
          <p15:clr>
            <a:srgbClr val="F26B43"/>
          </p15:clr>
        </p15:guide>
        <p15:guide id="7" orient="horz" pos="379">
          <p15:clr>
            <a:srgbClr val="F26B43"/>
          </p15:clr>
        </p15:guide>
        <p15:guide id="8" orient="horz" pos="418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e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>
            <a:extLst>
              <a:ext uri="{FF2B5EF4-FFF2-40B4-BE49-F238E27FC236}">
                <a16:creationId xmlns:a16="http://schemas.microsoft.com/office/drawing/2014/main" id="{E36961EE-DECA-4B02-BE40-2886B187B3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Määräys 72</a:t>
            </a:r>
            <a:br>
              <a:rPr lang="fi-FI" dirty="0" smtClean="0"/>
            </a:br>
            <a:r>
              <a:rPr lang="fi-FI" dirty="0" smtClean="0"/>
              <a:t>palautekeskustelu</a:t>
            </a:r>
            <a:endParaRPr lang="fi-FI" dirty="0"/>
          </a:p>
        </p:txBody>
      </p:sp>
      <p:sp>
        <p:nvSpPr>
          <p:cNvPr id="10" name="Alaotsikko 9">
            <a:extLst>
              <a:ext uri="{FF2B5EF4-FFF2-40B4-BE49-F238E27FC236}">
                <a16:creationId xmlns:a16="http://schemas.microsoft.com/office/drawing/2014/main" id="{3E79B920-5296-4EDE-939D-98A068B5A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1071240"/>
          </a:xfrm>
        </p:spPr>
        <p:txBody>
          <a:bodyPr/>
          <a:lstStyle/>
          <a:p>
            <a:r>
              <a:rPr lang="fi-FI" dirty="0" smtClean="0"/>
              <a:t> </a:t>
            </a:r>
          </a:p>
          <a:p>
            <a:r>
              <a:rPr lang="fi-FI" dirty="0" smtClean="0"/>
              <a:t>Määräys 72 B/2022 M sähköisistä tunnistus- ja luottamuspalveluista</a:t>
            </a:r>
          </a:p>
          <a:p>
            <a:endParaRPr lang="fi-FI" dirty="0" smtClean="0"/>
          </a:p>
          <a:p>
            <a:r>
              <a:rPr lang="fi-FI" dirty="0" smtClean="0"/>
              <a:t>9.3.2022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C79B699-623B-4745-8EFD-D0DE1869D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CC0FB-058D-46D9-8221-B5157A02B03C}" type="datetime1">
              <a:rPr lang="fi-FI" smtClean="0"/>
              <a:t>10.3.2022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7E411B0-F7CF-40BE-BFBB-378AA2292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A51-8810-4865-8945-16E6E50C8EF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8836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258604"/>
            <a:ext cx="10746000" cy="740064"/>
          </a:xfrm>
        </p:spPr>
        <p:txBody>
          <a:bodyPr/>
          <a:lstStyle/>
          <a:p>
            <a:r>
              <a:rPr lang="fi-FI" sz="2400" dirty="0" smtClean="0">
                <a:solidFill>
                  <a:srgbClr val="00B050"/>
                </a:solidFill>
              </a:rPr>
              <a:t>Muutokset, yhteenvetoa</a:t>
            </a:r>
            <a:r>
              <a:rPr lang="fi-FI" sz="2400" dirty="0" smtClean="0"/>
              <a:t/>
            </a:r>
            <a:br>
              <a:rPr lang="fi-FI" sz="2400" dirty="0" smtClean="0"/>
            </a:br>
            <a:r>
              <a:rPr lang="fi-FI" sz="2400" dirty="0" smtClean="0">
                <a:solidFill>
                  <a:srgbClr val="00B050"/>
                </a:solidFill>
              </a:rPr>
              <a:t>Luku </a:t>
            </a:r>
            <a:r>
              <a:rPr lang="fi-FI" sz="2400" dirty="0">
                <a:solidFill>
                  <a:srgbClr val="00B050"/>
                </a:solidFill>
              </a:rPr>
              <a:t>2  Tunnistuspalvelun tietoturvavaatimukset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124744"/>
            <a:ext cx="10746000" cy="5184576"/>
          </a:xfrm>
        </p:spPr>
        <p:txBody>
          <a:bodyPr/>
          <a:lstStyle/>
          <a:p>
            <a:r>
              <a:rPr lang="fi-FI" sz="1600" dirty="0" smtClean="0"/>
              <a:t>4. Tunnistuspalvelun </a:t>
            </a:r>
            <a:r>
              <a:rPr lang="fi-FI" sz="1600" dirty="0"/>
              <a:t>tarjoajan tietoturvallisuuden </a:t>
            </a:r>
            <a:r>
              <a:rPr lang="fi-FI" sz="1600" dirty="0" smtClean="0"/>
              <a:t>hallintajärjestelmä</a:t>
            </a:r>
          </a:p>
          <a:p>
            <a:pPr lvl="2"/>
            <a:r>
              <a:rPr lang="fi-FI" sz="1400" dirty="0"/>
              <a:t> </a:t>
            </a:r>
            <a:r>
              <a:rPr lang="fi-FI" sz="1400" dirty="0" smtClean="0"/>
              <a:t>4.1 Tietoturvallisuuden </a:t>
            </a:r>
            <a:r>
              <a:rPr lang="fi-FI" sz="1400" dirty="0"/>
              <a:t>hallinnan </a:t>
            </a:r>
            <a:r>
              <a:rPr lang="fi-FI" sz="1400" dirty="0" smtClean="0"/>
              <a:t>standardi – </a:t>
            </a:r>
            <a:r>
              <a:rPr lang="fi-FI" sz="1400" b="1" dirty="0" smtClean="0"/>
              <a:t>käytettävä -&gt; noudatettava eli hienoinen tiukennus</a:t>
            </a:r>
          </a:p>
          <a:p>
            <a:pPr lvl="2"/>
            <a:r>
              <a:rPr lang="fi-FI" sz="1400" dirty="0"/>
              <a:t> </a:t>
            </a:r>
            <a:r>
              <a:rPr lang="fi-FI" sz="1400" dirty="0" smtClean="0"/>
              <a:t>4.2 Tietoturvallisuuden </a:t>
            </a:r>
            <a:r>
              <a:rPr lang="fi-FI" sz="1400" dirty="0"/>
              <a:t>hallinnan </a:t>
            </a:r>
            <a:r>
              <a:rPr lang="fi-FI" sz="1400" dirty="0" smtClean="0"/>
              <a:t>kattavuus – ei muutosta</a:t>
            </a:r>
          </a:p>
          <a:p>
            <a:r>
              <a:rPr lang="fi-FI" sz="1600" dirty="0" smtClean="0"/>
              <a:t>5. Tunnistus</a:t>
            </a:r>
            <a:r>
              <a:rPr lang="fi-FI" sz="1600" u="sng" dirty="0" smtClean="0"/>
              <a:t>järjestelmän</a:t>
            </a:r>
            <a:r>
              <a:rPr lang="fi-FI" sz="1600" dirty="0" smtClean="0"/>
              <a:t> tietoturvavaatimukset</a:t>
            </a:r>
          </a:p>
          <a:p>
            <a:pPr lvl="2"/>
            <a:r>
              <a:rPr lang="fi-FI" sz="1400" dirty="0" smtClean="0"/>
              <a:t>5.1 Tunnistusjärjestelmän suojautumiskyky – </a:t>
            </a:r>
            <a:r>
              <a:rPr lang="fi-FI" sz="1400" b="1" dirty="0" smtClean="0"/>
              <a:t>uusi säännös</a:t>
            </a:r>
          </a:p>
          <a:p>
            <a:pPr lvl="2"/>
            <a:r>
              <a:rPr lang="fi-FI" sz="1400" dirty="0" smtClean="0"/>
              <a:t>5.2 Tietoliikenneturvallisuus – </a:t>
            </a:r>
            <a:r>
              <a:rPr lang="fi-FI" sz="1400" b="1" dirty="0" smtClean="0"/>
              <a:t>sanamuotoparannuksia ja lisätty salaus</a:t>
            </a:r>
          </a:p>
          <a:p>
            <a:pPr lvl="2"/>
            <a:r>
              <a:rPr lang="fi-FI" sz="1400" dirty="0" smtClean="0"/>
              <a:t>5.3 Tietojärjestelmäturvallisuus - </a:t>
            </a:r>
            <a:r>
              <a:rPr lang="fi-FI" sz="1400" b="1" dirty="0" smtClean="0"/>
              <a:t>sanamuotoparannuksia</a:t>
            </a:r>
          </a:p>
          <a:p>
            <a:pPr lvl="2"/>
            <a:r>
              <a:rPr lang="fi-FI" sz="1400" dirty="0" smtClean="0"/>
              <a:t>5.4 Käyttöturvallisuus – </a:t>
            </a:r>
            <a:r>
              <a:rPr lang="fi-FI" sz="1400" b="1" dirty="0" smtClean="0"/>
              <a:t>sanamuotoparannuksia, lisätty salaus, siirretty tiedon säilytys 7 §:stä</a:t>
            </a:r>
          </a:p>
          <a:p>
            <a:pPr lvl="2"/>
            <a:r>
              <a:rPr lang="fi-FI" sz="1400" dirty="0" smtClean="0"/>
              <a:t>5.5 Tunnistusjärjestelmän </a:t>
            </a:r>
            <a:r>
              <a:rPr lang="fi-FI" sz="1400" dirty="0"/>
              <a:t>tuotantoverkon hallinta- ja </a:t>
            </a:r>
            <a:r>
              <a:rPr lang="fi-FI" sz="1400" dirty="0" smtClean="0"/>
              <a:t>etäyhteydet – ei muutosta</a:t>
            </a:r>
          </a:p>
          <a:p>
            <a:r>
              <a:rPr lang="fi-FI" sz="1600" dirty="0" smtClean="0"/>
              <a:t>6. Tunnistus</a:t>
            </a:r>
            <a:r>
              <a:rPr lang="fi-FI" sz="1600" u="sng" dirty="0" smtClean="0"/>
              <a:t>menetelmän</a:t>
            </a:r>
            <a:r>
              <a:rPr lang="fi-FI" sz="1600" dirty="0" smtClean="0"/>
              <a:t> tietoturvavaatimukset</a:t>
            </a:r>
          </a:p>
          <a:p>
            <a:pPr lvl="2"/>
            <a:r>
              <a:rPr lang="fi-FI" sz="1400" dirty="0" smtClean="0"/>
              <a:t>6.1 Tunnistusmenetelmän </a:t>
            </a:r>
            <a:r>
              <a:rPr lang="fi-FI" sz="1400" dirty="0"/>
              <a:t>ominaispiirteet ja </a:t>
            </a:r>
            <a:r>
              <a:rPr lang="fi-FI" sz="1400" dirty="0" smtClean="0"/>
              <a:t>suojautumiskyky – </a:t>
            </a:r>
            <a:r>
              <a:rPr lang="fi-FI" sz="1400" b="1" dirty="0" smtClean="0"/>
              <a:t>uusi säännös</a:t>
            </a:r>
          </a:p>
          <a:p>
            <a:pPr lvl="2"/>
            <a:r>
              <a:rPr lang="fi-FI" sz="1400" dirty="0" smtClean="0"/>
              <a:t>6.2 Erityiset turvatoimenpiteet – </a:t>
            </a:r>
            <a:r>
              <a:rPr lang="fi-FI" sz="1400" b="1" dirty="0" smtClean="0"/>
              <a:t>uusi säännös</a:t>
            </a:r>
          </a:p>
          <a:p>
            <a:pPr lvl="2"/>
            <a:r>
              <a:rPr lang="fi-FI" sz="1400" dirty="0" smtClean="0"/>
              <a:t>6.3 Tunnistusvälineen </a:t>
            </a:r>
            <a:r>
              <a:rPr lang="fi-FI" sz="1400" dirty="0"/>
              <a:t>kytkeminen </a:t>
            </a:r>
            <a:r>
              <a:rPr lang="fi-FI" sz="1400" dirty="0" smtClean="0"/>
              <a:t>henkilöön - sanamuotomuutos</a:t>
            </a:r>
          </a:p>
          <a:p>
            <a:pPr lvl="2"/>
            <a:r>
              <a:rPr lang="fi-FI" sz="1400" dirty="0" smtClean="0"/>
              <a:t>6.4 Tunnistusmenetelmän </a:t>
            </a:r>
            <a:r>
              <a:rPr lang="fi-FI" sz="1400" dirty="0"/>
              <a:t>haltijakohtaisten tietojen </a:t>
            </a:r>
            <a:r>
              <a:rPr lang="fi-FI" sz="1400" dirty="0" smtClean="0"/>
              <a:t>käsittely – ei muutosta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4340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612000"/>
            <a:ext cx="10746000" cy="944792"/>
          </a:xfrm>
        </p:spPr>
        <p:txBody>
          <a:bodyPr/>
          <a:lstStyle/>
          <a:p>
            <a:r>
              <a:rPr lang="fi-FI" dirty="0" smtClean="0"/>
              <a:t>4.1</a:t>
            </a:r>
            <a:r>
              <a:rPr lang="fi-FI" dirty="0"/>
              <a:t>	Tietoturvallisuuden hallinnan standardi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268760"/>
            <a:ext cx="10746000" cy="541863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1600" i="1" dirty="0" smtClean="0"/>
              <a:t>”Tunnistuspalveluntarjoajan </a:t>
            </a:r>
            <a:r>
              <a:rPr lang="fi-FI" sz="1600" i="1" dirty="0"/>
              <a:t>on </a:t>
            </a:r>
            <a:r>
              <a:rPr lang="fi-FI" sz="1600" b="1" i="1" dirty="0"/>
              <a:t>noudatettava</a:t>
            </a:r>
            <a:r>
              <a:rPr lang="fi-FI" sz="1600" i="1" dirty="0"/>
              <a:t> tunnistusjärjestelmän tietoturvallisuuden hallinnassa ISO/IEC 27001 -standardia tai muuta yleisesti tunnettua vastaavaa </a:t>
            </a:r>
            <a:r>
              <a:rPr lang="fi-FI" sz="1600" i="1" dirty="0" smtClean="0"/>
              <a:t>tietoturvallisuuden </a:t>
            </a:r>
            <a:r>
              <a:rPr lang="fi-FI" sz="1600" i="1" dirty="0"/>
              <a:t>hallinnan standardia. Tietoturvallisuuden hallinta voi perustua myös useamman standardin yhdistelmään</a:t>
            </a:r>
            <a:r>
              <a:rPr lang="fi-FI" sz="1600" i="1" dirty="0" smtClean="0"/>
              <a:t>.”</a:t>
            </a:r>
            <a:endParaRPr lang="fi-FI" sz="1800" dirty="0"/>
          </a:p>
          <a:p>
            <a:pPr>
              <a:buFont typeface="Wingdings" panose="05000000000000000000" pitchFamily="2" charset="2"/>
              <a:buChar char="§"/>
            </a:pPr>
            <a:endParaRPr lang="fi-FI" sz="1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i-FI" sz="1800" dirty="0" smtClean="0"/>
              <a:t>Lausunnoissa mainittiin, että muutos on hienovarainen tiukennus, mutta muutosta ei varsinaisesti vastustettu.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600" dirty="0" smtClean="0"/>
              <a:t>Muutosehdotus pidetään ennallaan.</a:t>
            </a:r>
          </a:p>
          <a:p>
            <a:pPr>
              <a:buFont typeface="Wingdings" panose="05000000000000000000" pitchFamily="2" charset="2"/>
              <a:buChar char="§"/>
            </a:pPr>
            <a:endParaRPr lang="fi-FI" sz="1800" dirty="0"/>
          </a:p>
          <a:p>
            <a:pPr>
              <a:buFont typeface="Wingdings" panose="05000000000000000000" pitchFamily="2" charset="2"/>
              <a:buChar char="§"/>
            </a:pPr>
            <a:endParaRPr lang="fi-FI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8405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116632"/>
            <a:ext cx="10746000" cy="792088"/>
          </a:xfrm>
        </p:spPr>
        <p:txBody>
          <a:bodyPr/>
          <a:lstStyle/>
          <a:p>
            <a:r>
              <a:rPr lang="fi-FI" dirty="0" smtClean="0">
                <a:solidFill>
                  <a:srgbClr val="00B050"/>
                </a:solidFill>
              </a:rPr>
              <a:t>Salausvaatimusten muutokset, säännökset 5, 6 ja 7 yhteenveto</a:t>
            </a:r>
            <a:endParaRPr lang="fi-FI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980728"/>
            <a:ext cx="10956608" cy="5328592"/>
          </a:xfrm>
        </p:spPr>
        <p:txBody>
          <a:bodyPr/>
          <a:lstStyle/>
          <a:p>
            <a:r>
              <a:rPr lang="fi-FI" sz="1400" dirty="0" smtClean="0"/>
              <a:t>Säännös 5 koskee koko tunnistusjärjestelmää</a:t>
            </a:r>
          </a:p>
          <a:p>
            <a:pPr lvl="1"/>
            <a:r>
              <a:rPr lang="fi-FI" sz="1400" dirty="0" smtClean="0"/>
              <a:t>Lisätty johdonmukaisesti kaikilta osin velvollisuus käyttää hyviä salausratkaisuja, esim. alihankkijoiden suuntaan</a:t>
            </a:r>
          </a:p>
          <a:p>
            <a:r>
              <a:rPr lang="fi-FI" sz="1400" dirty="0" smtClean="0"/>
              <a:t>Säännös </a:t>
            </a:r>
            <a:r>
              <a:rPr lang="fi-FI" sz="1400" dirty="0"/>
              <a:t>6 koskee </a:t>
            </a:r>
            <a:r>
              <a:rPr lang="fi-FI" sz="1400" dirty="0" smtClean="0"/>
              <a:t>tunnistusvälinettä/menetelmää</a:t>
            </a:r>
          </a:p>
          <a:p>
            <a:pPr lvl="1"/>
            <a:r>
              <a:rPr lang="fi-FI" sz="1400" dirty="0" smtClean="0"/>
              <a:t>Lisätty salausvaatimus, koskee esim. haltijakohtaisten </a:t>
            </a:r>
            <a:r>
              <a:rPr lang="fi-FI" sz="1400" dirty="0"/>
              <a:t>salaisuuksien luomista ja </a:t>
            </a:r>
            <a:r>
              <a:rPr lang="fi-FI" sz="1400" dirty="0" smtClean="0"/>
              <a:t>ylläpitoa, (yleensä </a:t>
            </a:r>
            <a:r>
              <a:rPr lang="fi-FI" sz="1400" dirty="0"/>
              <a:t>yksityisen avaimen) suojaamista päätelaitteessa tai </a:t>
            </a:r>
            <a:r>
              <a:rPr lang="fi-FI" sz="1400" dirty="0" smtClean="0"/>
              <a:t>taustajärjestelmässä, käyttäjän </a:t>
            </a:r>
            <a:r>
              <a:rPr lang="fi-FI" sz="1400" dirty="0"/>
              <a:t>hallinnassa olevan tunnistusvälineen ja tunnistusjärjestelmän välistä tietoliikennettä eli tunnistusvälineen haltijan </a:t>
            </a:r>
            <a:r>
              <a:rPr lang="fi-FI" sz="1400" dirty="0" err="1"/>
              <a:t>autentikointia</a:t>
            </a:r>
            <a:r>
              <a:rPr lang="fi-FI" sz="1400" dirty="0"/>
              <a:t> siltä osin, kuin näitä sanomia eivät koske säännöksen 9 vaatimukset sanomien suojaamisesta</a:t>
            </a:r>
            <a:r>
              <a:rPr lang="fi-FI" sz="1400" dirty="0" smtClean="0"/>
              <a:t>.</a:t>
            </a:r>
          </a:p>
          <a:p>
            <a:r>
              <a:rPr lang="fi-FI" sz="1400" dirty="0" smtClean="0"/>
              <a:t>Säännös 7 - </a:t>
            </a:r>
            <a:r>
              <a:rPr lang="fi-FI" sz="1400" dirty="0"/>
              <a:t>Tunnistusjärjestelmän rajapintojen </a:t>
            </a:r>
            <a:r>
              <a:rPr lang="fi-FI" sz="1400" dirty="0" smtClean="0"/>
              <a:t>salausvaatimukset - koskee </a:t>
            </a:r>
            <a:r>
              <a:rPr lang="fi-FI" sz="1400" dirty="0"/>
              <a:t>tunnistuspalveluiden välejä ja tunnistusvälityksen ja asiointipalvelun </a:t>
            </a:r>
            <a:r>
              <a:rPr lang="fi-FI" sz="1400" dirty="0" smtClean="0"/>
              <a:t>väliä</a:t>
            </a:r>
          </a:p>
          <a:p>
            <a:pPr lvl="1"/>
            <a:r>
              <a:rPr lang="fi-FI" sz="1400" dirty="0"/>
              <a:t>7.1 </a:t>
            </a:r>
            <a:r>
              <a:rPr lang="fi-FI" sz="1400" dirty="0" smtClean="0"/>
              <a:t>koskee arvoja</a:t>
            </a:r>
            <a:r>
              <a:rPr lang="fi-FI" sz="1400" dirty="0"/>
              <a:t>, jos soveltuvat tai muut kontrollit eivät suojaa riittävästi</a:t>
            </a:r>
          </a:p>
          <a:p>
            <a:pPr lvl="1"/>
            <a:r>
              <a:rPr lang="fi-FI" sz="1400" dirty="0" smtClean="0"/>
              <a:t>7.1 </a:t>
            </a:r>
            <a:r>
              <a:rPr lang="fi-FI" sz="1400" dirty="0"/>
              <a:t>Tietoliikenteen salausmenetelmät – ajantasaistettu algoritmit jne.</a:t>
            </a:r>
          </a:p>
          <a:p>
            <a:pPr lvl="2"/>
            <a:r>
              <a:rPr lang="fi-FI" sz="1400" dirty="0" smtClean="0"/>
              <a:t>pakottavat </a:t>
            </a:r>
            <a:r>
              <a:rPr lang="fi-FI" sz="1400" dirty="0"/>
              <a:t>tarkat arvot/menetelmät tarkistettu ja päivitetty</a:t>
            </a:r>
          </a:p>
          <a:p>
            <a:pPr lvl="1"/>
            <a:r>
              <a:rPr lang="fi-FI" sz="1400" dirty="0"/>
              <a:t>7.2 Tietoliikenteen salausprotokolla – TLS 1.2 vähimmäistasoksi, TLS 1.1 poikkeus kumotaan</a:t>
            </a:r>
          </a:p>
          <a:p>
            <a:pPr lvl="2"/>
            <a:r>
              <a:rPr lang="fi-FI" sz="1400" dirty="0" smtClean="0"/>
              <a:t>Lisätty </a:t>
            </a:r>
            <a:r>
              <a:rPr lang="fi-FI" sz="1400" dirty="0"/>
              <a:t>viittaus NCSA ja SOGIS MRA –lähteisiin, joissa olevat arvot/menetelmät myös ok</a:t>
            </a:r>
          </a:p>
          <a:p>
            <a:pPr lvl="1"/>
            <a:r>
              <a:rPr lang="fi-FI" sz="1400" dirty="0"/>
              <a:t>Pakottava tarkka sääntely säilytetään, koska valvonnassa havaittu, että muuten määrittelyjä ei tehdä </a:t>
            </a:r>
            <a:r>
              <a:rPr lang="fi-FI" sz="1400" dirty="0" smtClean="0"/>
              <a:t>rajapintoihin</a:t>
            </a:r>
          </a:p>
          <a:p>
            <a:r>
              <a:rPr lang="fi-FI" sz="1400" dirty="0" smtClean="0"/>
              <a:t>Varmistettu, että hyvän salauksen vaatimukset koskevat kokonaisuutta</a:t>
            </a:r>
          </a:p>
          <a:p>
            <a:pPr lvl="2"/>
            <a:r>
              <a:rPr lang="fi-FI" sz="1400" dirty="0"/>
              <a:t>Virasto arvioi sidosryhmäpalautteen perusteella, että tunnistusmenetelmän riskiarvio-vaatimukselle ei tarvita siirtymäaikaa. Valvonnan ajankohta kuitenkin mietittävä – erillinen valvonta 2022 vai vasta 2023 määräaikaisarvioinnissa eli tiedot virastoon 2024 alusta </a:t>
            </a:r>
          </a:p>
          <a:p>
            <a:endParaRPr lang="fi-FI" sz="1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1077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612000"/>
            <a:ext cx="10746000" cy="944792"/>
          </a:xfrm>
        </p:spPr>
        <p:txBody>
          <a:bodyPr/>
          <a:lstStyle/>
          <a:p>
            <a:r>
              <a:rPr lang="fi-FI" dirty="0" smtClean="0"/>
              <a:t>5.5 Tunnistusjärjestelmän </a:t>
            </a:r>
            <a:r>
              <a:rPr lang="fi-FI" dirty="0"/>
              <a:t>tuotantoverkon hallinta- ja etäyhteydet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2132856"/>
            <a:ext cx="10746000" cy="410445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2000" dirty="0" smtClean="0"/>
              <a:t>Tuotantoverkko-termiä </a:t>
            </a:r>
            <a:r>
              <a:rPr lang="fi-FI" sz="2000" dirty="0"/>
              <a:t>tarkennetaan </a:t>
            </a:r>
            <a:r>
              <a:rPr lang="fi-FI" sz="2000" dirty="0" err="1"/>
              <a:t>MPS:ään</a:t>
            </a:r>
            <a:r>
              <a:rPr lang="fi-FI" sz="2000" dirty="0"/>
              <a:t>: </a:t>
            </a:r>
            <a:endParaRPr lang="fi-FI" sz="20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1800" dirty="0" smtClean="0"/>
              <a:t>”Tuotantoverkolla </a:t>
            </a:r>
            <a:r>
              <a:rPr lang="fi-FI" sz="1800" dirty="0"/>
              <a:t>tarkoitetaan kokonaisuutta, joka kaikista tietojärjestelmistä ja </a:t>
            </a:r>
            <a:r>
              <a:rPr lang="fi-FI" sz="1800" dirty="0" smtClean="0"/>
              <a:t>resursseista</a:t>
            </a:r>
            <a:r>
              <a:rPr lang="fi-FI" sz="1800" dirty="0"/>
              <a:t>, jotka osallistuvat tunnistusmenetelmän elinkaaren hallintaan tai </a:t>
            </a:r>
            <a:r>
              <a:rPr lang="fi-FI" sz="1800" dirty="0" smtClean="0"/>
              <a:t>tunnistusjärjestelmän hallintaan.”</a:t>
            </a:r>
            <a:endParaRPr lang="fi-FI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0458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332656"/>
            <a:ext cx="10746000" cy="1108800"/>
          </a:xfrm>
        </p:spPr>
        <p:txBody>
          <a:bodyPr/>
          <a:lstStyle/>
          <a:p>
            <a:r>
              <a:rPr lang="fi-FI" dirty="0" smtClean="0">
                <a:solidFill>
                  <a:srgbClr val="00B050"/>
                </a:solidFill>
              </a:rPr>
              <a:t>Säännös 6.2 tunnistusmenetelmän erityiset vaatimukset </a:t>
            </a:r>
            <a:r>
              <a:rPr lang="fi-FI" dirty="0" smtClean="0">
                <a:solidFill>
                  <a:srgbClr val="0070C0"/>
                </a:solidFill>
              </a:rPr>
              <a:t>ja siirtymäaika</a:t>
            </a:r>
            <a:endParaRPr lang="fi-FI" dirty="0">
              <a:solidFill>
                <a:srgbClr val="0070C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15180" y="1441456"/>
            <a:ext cx="5184000" cy="4739377"/>
          </a:xfrm>
        </p:spPr>
        <p:txBody>
          <a:bodyPr/>
          <a:lstStyle/>
          <a:p>
            <a:r>
              <a:rPr lang="fi-FI" dirty="0" smtClean="0"/>
              <a:t>Mitä</a:t>
            </a:r>
          </a:p>
          <a:p>
            <a:r>
              <a:rPr lang="fi-FI" dirty="0" smtClean="0"/>
              <a:t>6.2.1 ”session </a:t>
            </a:r>
            <a:r>
              <a:rPr lang="fi-FI" dirty="0" err="1" smtClean="0"/>
              <a:t>binding</a:t>
            </a:r>
            <a:r>
              <a:rPr lang="fi-FI" dirty="0" smtClean="0"/>
              <a:t>” –tieto näytettävä käyttäjälle</a:t>
            </a:r>
          </a:p>
          <a:p>
            <a:r>
              <a:rPr lang="fi-FI" dirty="0" smtClean="0"/>
              <a:t>6.2.2 Luottavan osapuolen eli asiointipalvelun nimi näytettävä käyttäjälle</a:t>
            </a:r>
          </a:p>
          <a:p>
            <a:r>
              <a:rPr lang="fi-FI" dirty="0" smtClean="0"/>
              <a:t>24.2 siirtymäaika n. 6 kk määräyksen voimaantulosta (1.11.2022)</a:t>
            </a:r>
          </a:p>
          <a:p>
            <a:r>
              <a:rPr lang="fi-FI" dirty="0" smtClean="0"/>
              <a:t>6.2.3 Kertakirjautumisen turvallisuusvaatimukset ja asiointipalvelun nimen näyttäminen</a:t>
            </a:r>
          </a:p>
          <a:p>
            <a:endParaRPr lang="fi-FI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183350" y="1441456"/>
            <a:ext cx="5192649" cy="4993940"/>
          </a:xfrm>
        </p:spPr>
        <p:txBody>
          <a:bodyPr/>
          <a:lstStyle/>
          <a:p>
            <a:r>
              <a:rPr lang="fi-FI" sz="1800" dirty="0" smtClean="0"/>
              <a:t>Miksi, vaikutukset</a:t>
            </a:r>
          </a:p>
          <a:p>
            <a:r>
              <a:rPr lang="fi-FI" sz="1600" dirty="0" smtClean="0"/>
              <a:t>Tarkoitus </a:t>
            </a:r>
            <a:r>
              <a:rPr lang="fi-FI" sz="1600" dirty="0"/>
              <a:t>on mahdollistaa se, että tunnistusvälineen käyttäjä voi jättää vahvistamatta mahdolliset väärät tai petolliset tunnistuspyynnöt. </a:t>
            </a:r>
            <a:endParaRPr lang="fi-FI" sz="1600" dirty="0" smtClean="0"/>
          </a:p>
          <a:p>
            <a:r>
              <a:rPr lang="fi-FI" sz="1600" dirty="0" smtClean="0"/>
              <a:t>Ei eritellä, koskeeko tunnistusvälineen vai välityksen tarjoajaa, koska toteutukset vaihtelevat</a:t>
            </a:r>
          </a:p>
          <a:p>
            <a:r>
              <a:rPr lang="fi-FI" sz="1600" dirty="0" smtClean="0"/>
              <a:t>Osa toteuttaa jo nyt session </a:t>
            </a:r>
            <a:r>
              <a:rPr lang="fi-FI" sz="1600" dirty="0" err="1" smtClean="0"/>
              <a:t>binding</a:t>
            </a:r>
            <a:r>
              <a:rPr lang="fi-FI" sz="1600" dirty="0" smtClean="0"/>
              <a:t>- </a:t>
            </a:r>
            <a:r>
              <a:rPr lang="fi-FI" sz="1600" dirty="0" err="1" smtClean="0"/>
              <a:t>stringin</a:t>
            </a:r>
            <a:endParaRPr lang="fi-FI" sz="1600" dirty="0" smtClean="0"/>
          </a:p>
          <a:p>
            <a:r>
              <a:rPr lang="fi-FI" sz="1600" dirty="0" smtClean="0"/>
              <a:t>Rajapintasuosituksissa asiointipalvelun nimi eli </a:t>
            </a:r>
            <a:r>
              <a:rPr lang="fi-FI" sz="1600" i="1" dirty="0" err="1" smtClean="0"/>
              <a:t>spname</a:t>
            </a:r>
            <a:r>
              <a:rPr lang="fi-FI" sz="1600" dirty="0" smtClean="0"/>
              <a:t>-attribuutti on ennestään</a:t>
            </a:r>
          </a:p>
          <a:p>
            <a:r>
              <a:rPr lang="fi-FI" sz="1600" dirty="0" smtClean="0"/>
              <a:t>Em. syistä noin puolen vuoden siirtymäajan arvioidaan riittävän ottaen huomioon, että valmistelu talvella -20-21</a:t>
            </a:r>
          </a:p>
          <a:p>
            <a:r>
              <a:rPr lang="fi-FI" sz="1600" dirty="0" smtClean="0"/>
              <a:t>Velvoitteet eivät koske, jos menetelmässä ei ole näyttöä, jolla näyttää tieto</a:t>
            </a:r>
          </a:p>
          <a:p>
            <a:r>
              <a:rPr lang="fi-FI" sz="1600" dirty="0" smtClean="0"/>
              <a:t>Kertakirjautumista tarpeen selkeyttää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3969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612000"/>
            <a:ext cx="10746000" cy="944792"/>
          </a:xfrm>
        </p:spPr>
        <p:txBody>
          <a:bodyPr/>
          <a:lstStyle/>
          <a:p>
            <a:r>
              <a:rPr lang="fi-FI" dirty="0" smtClean="0"/>
              <a:t>6. Tunnistusmenetelmän tietoturvavaatimukset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700808"/>
            <a:ext cx="10746000" cy="388843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1800" dirty="0" smtClean="0"/>
              <a:t>Kommentit: Vaatimus </a:t>
            </a:r>
            <a:r>
              <a:rPr lang="fi-FI" sz="1800" dirty="0"/>
              <a:t>riskinarviosta tulee lisäämään tunnistuspalvelun tarjoamisessa vaadittavan työn määrää ja kustannuksia. </a:t>
            </a:r>
            <a:endParaRPr lang="fi-FI" sz="1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i-FI" sz="1800" dirty="0" smtClean="0"/>
              <a:t>Muistettava erikseen: </a:t>
            </a:r>
            <a:r>
              <a:rPr lang="fi-FI" sz="1800" dirty="0"/>
              <a:t>tietosuoja-asetuksen 35 artiklan </a:t>
            </a:r>
            <a:r>
              <a:rPr lang="fi-FI" sz="1800" dirty="0" smtClean="0"/>
              <a:t>mukainen tietosuojaa </a:t>
            </a:r>
            <a:r>
              <a:rPr lang="fi-FI" sz="1800" dirty="0"/>
              <a:t>koskeva </a:t>
            </a:r>
            <a:r>
              <a:rPr lang="fi-FI" sz="1800" dirty="0" smtClean="0"/>
              <a:t>vaikutustenarviointi.</a:t>
            </a:r>
          </a:p>
          <a:p>
            <a:pPr>
              <a:buFont typeface="Wingdings" panose="05000000000000000000" pitchFamily="2" charset="2"/>
              <a:buChar char="Ø"/>
            </a:pPr>
            <a:endParaRPr lang="fi-FI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i-FI" sz="1800" dirty="0" smtClean="0"/>
              <a:t>Ei muutoksia määräysluonnokseen.</a:t>
            </a:r>
            <a:endParaRPr lang="fi-FI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4155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612000"/>
            <a:ext cx="10746000" cy="944792"/>
          </a:xfrm>
        </p:spPr>
        <p:txBody>
          <a:bodyPr/>
          <a:lstStyle/>
          <a:p>
            <a:r>
              <a:rPr lang="fi-FI" dirty="0"/>
              <a:t>6.2	Erityiset turvatoimenpiteet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700808"/>
            <a:ext cx="10746000" cy="4824536"/>
          </a:xfrm>
        </p:spPr>
        <p:txBody>
          <a:bodyPr/>
          <a:lstStyle/>
          <a:p>
            <a:pPr marL="0" indent="0">
              <a:buNone/>
            </a:pPr>
            <a:r>
              <a:rPr lang="fi-FI" sz="1800" i="1" dirty="0"/>
              <a:t>6.2.1 </a:t>
            </a:r>
          </a:p>
          <a:p>
            <a:pPr marL="0" indent="0">
              <a:buNone/>
            </a:pPr>
            <a:r>
              <a:rPr lang="fi-FI" sz="1800" i="1" dirty="0"/>
              <a:t>Tunnistuspalvelun on näytettävä tunnistusvälineen käyttäjälle tunnistustapahtumassa tieto, jonka perusteella käyttäjä voi yhdistää tunnistusvälineeseen saamansa </a:t>
            </a:r>
            <a:r>
              <a:rPr lang="fi-FI" sz="1800" i="1" dirty="0" smtClean="0"/>
              <a:t>vahvistuspyynnön </a:t>
            </a:r>
            <a:r>
              <a:rPr lang="fi-FI" sz="1800" i="1" dirty="0"/>
              <a:t>asiointitapahtumaan. Tiedon näyttäminen on pakollista sellaisessa </a:t>
            </a:r>
            <a:r>
              <a:rPr lang="fi-FI" sz="1800" i="1" dirty="0" smtClean="0"/>
              <a:t>tunnistusmenetelmässä</a:t>
            </a:r>
            <a:r>
              <a:rPr lang="fi-FI" sz="1800" i="1" dirty="0"/>
              <a:t>, jossa se on teknisesti mahdollista. </a:t>
            </a:r>
            <a:endParaRPr lang="fi-FI" sz="1800" i="1" dirty="0" smtClean="0"/>
          </a:p>
          <a:p>
            <a:pPr marL="0" indent="0">
              <a:buNone/>
            </a:pPr>
            <a:endParaRPr lang="fi-FI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i-FI" sz="2000" dirty="0" smtClean="0"/>
              <a:t>Muutetaan lausuntojen perusteella: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800" i="1" dirty="0" smtClean="0"/>
              <a:t>Tunnistuspalvelun </a:t>
            </a:r>
            <a:r>
              <a:rPr lang="fi-FI" sz="1800" i="1" dirty="0"/>
              <a:t>on näytettävä tunnistusvälineen käyttäjälle tunnistustapahtumassa tieto, jonka perusteella käyttäjä voi </a:t>
            </a:r>
            <a:r>
              <a:rPr lang="fi-FI" sz="1800" i="1" dirty="0" smtClean="0"/>
              <a:t>varmistaa, </a:t>
            </a:r>
            <a:r>
              <a:rPr lang="fi-FI" sz="1800" i="1" dirty="0"/>
              <a:t>että tunnistusvälineeseen käyttäjän saama vahvistuspyyntö liittyy käyttäjän omaan </a:t>
            </a:r>
            <a:r>
              <a:rPr lang="fi-FI" sz="1800" i="1" dirty="0" smtClean="0"/>
              <a:t>asiointitapahtumaan. </a:t>
            </a:r>
            <a:endParaRPr lang="fi-FI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1723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476672"/>
            <a:ext cx="10746000" cy="6048672"/>
          </a:xfrm>
        </p:spPr>
        <p:txBody>
          <a:bodyPr/>
          <a:lstStyle/>
          <a:p>
            <a:pPr marL="0" indent="0">
              <a:buNone/>
            </a:pPr>
            <a:r>
              <a:rPr lang="fi-FI" sz="1800" i="1" dirty="0"/>
              <a:t>6.2.2 </a:t>
            </a:r>
          </a:p>
          <a:p>
            <a:pPr marL="0" indent="0">
              <a:buNone/>
            </a:pPr>
            <a:r>
              <a:rPr lang="fi-FI" sz="1800" i="1" dirty="0"/>
              <a:t>Tunnistuspalvelun on näytettävä tunnistusvälineen käyttäjälle tunnistustapahtumassa tieto luottavasta osapuolesta, jolle tunnistus välitetään. Tiedon näyttäminen on </a:t>
            </a:r>
            <a:r>
              <a:rPr lang="fi-FI" sz="1800" i="1" dirty="0" smtClean="0"/>
              <a:t>pakollista </a:t>
            </a:r>
            <a:r>
              <a:rPr lang="fi-FI" sz="1800" i="1" dirty="0"/>
              <a:t>sellaisessa tunnistusmenetelmässä, jossa se on teknisesti mahdollista</a:t>
            </a:r>
            <a:r>
              <a:rPr lang="fi-FI" sz="1800" i="1" dirty="0" smtClean="0"/>
              <a:t>.</a:t>
            </a:r>
          </a:p>
          <a:p>
            <a:pPr marL="0" indent="0">
              <a:buNone/>
            </a:pPr>
            <a:endParaRPr lang="fi-FI" sz="1800" i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err="1" smtClean="0"/>
              <a:t>Ehdotettu</a:t>
            </a:r>
            <a:r>
              <a:rPr lang="en-US" sz="2000" dirty="0" smtClean="0"/>
              <a:t> string-</a:t>
            </a:r>
            <a:r>
              <a:rPr lang="en-US" sz="2000" dirty="0" err="1" smtClean="0"/>
              <a:t>parametria</a:t>
            </a:r>
            <a:r>
              <a:rPr lang="en-US" sz="2000" dirty="0"/>
              <a:t> </a:t>
            </a:r>
            <a:r>
              <a:rPr lang="en-US" sz="2000" dirty="0" err="1" smtClean="0"/>
              <a:t>lisätiedoista</a:t>
            </a:r>
            <a:r>
              <a:rPr lang="en-US" sz="2000" dirty="0" smtClean="0"/>
              <a:t> </a:t>
            </a:r>
            <a:r>
              <a:rPr lang="en-US" sz="2000" dirty="0" err="1" smtClean="0"/>
              <a:t>kohtaan</a:t>
            </a:r>
            <a:r>
              <a:rPr lang="en-US" sz="2000" dirty="0" smtClean="0"/>
              <a:t> 12.2 </a:t>
            </a:r>
            <a:r>
              <a:rPr lang="en-US" sz="2000" dirty="0" err="1" smtClean="0"/>
              <a:t>valinnaisiin</a:t>
            </a:r>
            <a:r>
              <a:rPr lang="en-US" sz="2000" dirty="0" smtClean="0"/>
              <a:t> </a:t>
            </a:r>
            <a:r>
              <a:rPr lang="en-US" sz="2000" dirty="0" err="1" smtClean="0"/>
              <a:t>välitettäviin</a:t>
            </a:r>
            <a:r>
              <a:rPr lang="en-US" sz="2000" dirty="0" smtClean="0"/>
              <a:t> </a:t>
            </a:r>
            <a:r>
              <a:rPr lang="en-US" sz="2000" dirty="0" err="1" smtClean="0"/>
              <a:t>tietoihin</a:t>
            </a:r>
            <a:r>
              <a:rPr lang="en-US" sz="2000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800" dirty="0" smtClean="0"/>
              <a:t>Ei </a:t>
            </a:r>
            <a:r>
              <a:rPr lang="fi-FI" sz="1800" dirty="0"/>
              <a:t>tehdä ehdotettua lisäystä kohtaan 12.2. </a:t>
            </a:r>
            <a:r>
              <a:rPr lang="fi-FI" sz="1800" dirty="0" smtClean="0"/>
              <a:t>Parametrin </a:t>
            </a:r>
            <a:r>
              <a:rPr lang="fi-FI" sz="1800" dirty="0"/>
              <a:t>lisäys on mahdollista </a:t>
            </a:r>
            <a:r>
              <a:rPr lang="fi-FI" sz="1800" dirty="0" smtClean="0"/>
              <a:t>ilman </a:t>
            </a:r>
            <a:r>
              <a:rPr lang="fi-FI" sz="1800" dirty="0"/>
              <a:t>määräystäkin.</a:t>
            </a:r>
            <a:endParaRPr lang="en-US" sz="1800" dirty="0" smtClean="0"/>
          </a:p>
          <a:p>
            <a:pPr marL="0" indent="0">
              <a:buNone/>
            </a:pPr>
            <a:endParaRPr lang="fi-FI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1483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476672"/>
            <a:ext cx="10746000" cy="6048672"/>
          </a:xfrm>
        </p:spPr>
        <p:txBody>
          <a:bodyPr/>
          <a:lstStyle/>
          <a:p>
            <a:pPr marL="0" indent="0">
              <a:buNone/>
            </a:pPr>
            <a:r>
              <a:rPr lang="fi-FI" sz="1600" i="1" dirty="0"/>
              <a:t>6.2.3 </a:t>
            </a:r>
          </a:p>
          <a:p>
            <a:pPr marL="0" indent="0">
              <a:buNone/>
            </a:pPr>
            <a:r>
              <a:rPr lang="fi-FI" sz="1600" i="1" dirty="0"/>
              <a:t>Kertakirjautumisella tarkoitetaan tässä määräyksessä sitä, että tunnistuspalvelu </a:t>
            </a:r>
            <a:r>
              <a:rPr lang="fi-FI" sz="1600" i="1" dirty="0" smtClean="0"/>
              <a:t>tarjoaa </a:t>
            </a:r>
            <a:r>
              <a:rPr lang="fi-FI" sz="1600" i="1" dirty="0"/>
              <a:t>useammalle kuin yhdelle luottavalle osapuolelle vahvistuksen yhden vahvalla </a:t>
            </a:r>
            <a:r>
              <a:rPr lang="fi-FI" sz="1600" i="1" dirty="0" smtClean="0"/>
              <a:t>sähköisellä </a:t>
            </a:r>
            <a:r>
              <a:rPr lang="fi-FI" sz="1600" i="1" dirty="0"/>
              <a:t>tunnistusmenetelmällä tehdyn tunnistusvälineen haltijan todentamisen </a:t>
            </a:r>
            <a:r>
              <a:rPr lang="fi-FI" sz="1600" i="1" dirty="0" smtClean="0"/>
              <a:t>perusteella</a:t>
            </a:r>
            <a:r>
              <a:rPr lang="fi-FI" sz="1600" i="1" dirty="0"/>
              <a:t>. </a:t>
            </a:r>
          </a:p>
          <a:p>
            <a:pPr marL="0" indent="0">
              <a:buNone/>
            </a:pPr>
            <a:r>
              <a:rPr lang="fi-FI" sz="1600" i="1" dirty="0"/>
              <a:t>Tunnistuspalvelun on kertakirjautumisen suunnittelussa, toteutuksessa ja ylläpidossa huolehdittava kertakirjautumiseen liittyvien istuntojen keston, siirtämisen ja </a:t>
            </a:r>
            <a:r>
              <a:rPr lang="fi-FI" sz="1600" i="1" dirty="0" smtClean="0"/>
              <a:t>lopettamisen </a:t>
            </a:r>
            <a:r>
              <a:rPr lang="fi-FI" sz="1600" i="1" dirty="0"/>
              <a:t>hallintaan perustuvista turvatoimenpiteistä sekä 6.2.2 kohdan mukaisten </a:t>
            </a:r>
            <a:r>
              <a:rPr lang="fi-FI" sz="1600" i="1" dirty="0" smtClean="0"/>
              <a:t>luottavien </a:t>
            </a:r>
            <a:r>
              <a:rPr lang="fi-FI" sz="1600" i="1" dirty="0"/>
              <a:t>osapuolten tietojen näyttämisestä käyttäjälle. </a:t>
            </a:r>
          </a:p>
          <a:p>
            <a:pPr marL="0" indent="0">
              <a:buNone/>
            </a:pPr>
            <a:endParaRPr lang="fi-FI" sz="1800" dirty="0" smtClean="0"/>
          </a:p>
          <a:p>
            <a:r>
              <a:rPr lang="fi-FI" sz="1800" dirty="0" smtClean="0"/>
              <a:t>Ehdotettu enimmäiskeston määrittelemistä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800" dirty="0">
                <a:solidFill>
                  <a:srgbClr val="159637"/>
                </a:solidFill>
              </a:rPr>
              <a:t>Kertakirjautumisen kesto on asiointipalvelukohtainen eikä sitä ole hyvä määritellä liian pitkäksi</a:t>
            </a:r>
            <a:r>
              <a:rPr lang="fi-FI" sz="1800" dirty="0" smtClean="0">
                <a:solidFill>
                  <a:srgbClr val="159637"/>
                </a:solidFill>
              </a:rPr>
              <a:t>. Ei muutoksia.</a:t>
            </a:r>
          </a:p>
          <a:p>
            <a:r>
              <a:rPr lang="en-US" sz="1800" dirty="0" err="1" smtClean="0"/>
              <a:t>Varmistettu</a:t>
            </a:r>
            <a:r>
              <a:rPr lang="en-US" sz="1800" dirty="0" smtClean="0"/>
              <a:t>, </a:t>
            </a:r>
            <a:r>
              <a:rPr lang="en-US" sz="1800" dirty="0" err="1" smtClean="0"/>
              <a:t>ettei</a:t>
            </a:r>
            <a:r>
              <a:rPr lang="en-US" sz="1800" dirty="0" smtClean="0"/>
              <a:t> </a:t>
            </a:r>
            <a:r>
              <a:rPr lang="en-US" sz="1800" dirty="0" err="1" smtClean="0"/>
              <a:t>kertakirjautumisen</a:t>
            </a:r>
            <a:r>
              <a:rPr lang="en-US" sz="1800" dirty="0" smtClean="0"/>
              <a:t> </a:t>
            </a:r>
            <a:r>
              <a:rPr lang="en-US" sz="1800" dirty="0" err="1" smtClean="0"/>
              <a:t>toteuttaminen</a:t>
            </a:r>
            <a:r>
              <a:rPr lang="en-US" sz="1800" dirty="0" smtClean="0"/>
              <a:t> </a:t>
            </a:r>
            <a:r>
              <a:rPr lang="en-US" sz="1800" dirty="0" err="1" smtClean="0"/>
              <a:t>tule</a:t>
            </a:r>
            <a:r>
              <a:rPr lang="en-US" sz="1800" dirty="0" smtClean="0"/>
              <a:t> </a:t>
            </a:r>
            <a:r>
              <a:rPr lang="en-US" sz="1800" dirty="0" err="1" smtClean="0"/>
              <a:t>pakolliseksi</a:t>
            </a:r>
            <a:endParaRPr lang="en-US" sz="1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err="1" smtClean="0">
                <a:solidFill>
                  <a:srgbClr val="159637"/>
                </a:solidFill>
              </a:rPr>
              <a:t>Ei</a:t>
            </a:r>
            <a:r>
              <a:rPr lang="en-US" sz="1800" dirty="0" smtClean="0">
                <a:solidFill>
                  <a:srgbClr val="159637"/>
                </a:solidFill>
              </a:rPr>
              <a:t> ole </a:t>
            </a:r>
            <a:r>
              <a:rPr lang="en-US" sz="1800" dirty="0" err="1" smtClean="0">
                <a:solidFill>
                  <a:srgbClr val="159637"/>
                </a:solidFill>
              </a:rPr>
              <a:t>pakollinen</a:t>
            </a:r>
            <a:r>
              <a:rPr lang="en-US" sz="1800" dirty="0" smtClean="0">
                <a:solidFill>
                  <a:srgbClr val="159637"/>
                </a:solidFill>
              </a:rPr>
              <a:t>.</a:t>
            </a:r>
            <a:endParaRPr lang="fi-FI" sz="1800" dirty="0" smtClean="0">
              <a:solidFill>
                <a:srgbClr val="15963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383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612000"/>
            <a:ext cx="10746000" cy="944792"/>
          </a:xfrm>
        </p:spPr>
        <p:txBody>
          <a:bodyPr/>
          <a:lstStyle/>
          <a:p>
            <a:r>
              <a:rPr lang="fi-FI" dirty="0" smtClean="0"/>
              <a:t>7. Tunnistusjärjestelmän rajapintojen salausvaatimukset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700808"/>
            <a:ext cx="10746000" cy="4824536"/>
          </a:xfrm>
        </p:spPr>
        <p:txBody>
          <a:bodyPr/>
          <a:lstStyle/>
          <a:p>
            <a:pPr marL="0" indent="0">
              <a:buNone/>
            </a:pPr>
            <a:r>
              <a:rPr lang="fi-FI" sz="1800" i="1" dirty="0"/>
              <a:t>7.1	Tietoliikenteen salausmenetelmät </a:t>
            </a:r>
            <a:endParaRPr lang="fi-FI" sz="1800" i="1" dirty="0" smtClean="0"/>
          </a:p>
          <a:p>
            <a:pPr marL="0" indent="0">
              <a:buNone/>
            </a:pPr>
            <a:r>
              <a:rPr lang="fi-FI" sz="1800" i="1" dirty="0"/>
              <a:t>7.2	Tietoliikenteen salausprotokolla </a:t>
            </a:r>
            <a:endParaRPr lang="fi-FI" sz="1800" i="1" dirty="0" smtClean="0"/>
          </a:p>
          <a:p>
            <a:pPr marL="0" indent="0">
              <a:buNone/>
            </a:pPr>
            <a:endParaRPr lang="fi-FI" sz="1800" i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i-FI" sz="1800" dirty="0" smtClean="0"/>
              <a:t>Ehdotettu 7.1.1 ja 7.1.2 järjestyksen muuttamista. Lakiteknisesti ei järkevää/mahdollista. Pidetään ennallaan.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800" dirty="0" smtClean="0"/>
              <a:t>Määräystä voidaan muuttaa tarvittaessa, jos kohdan 7.1.2 listoilta poistetaan turvattomiksi käyneitä algoritmeja.</a:t>
            </a:r>
            <a:endParaRPr lang="fi-FI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11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Jatkoaikataulu – muutokset mahdollisia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12/2021 – 02/2022 määräyksen EU-</a:t>
            </a:r>
            <a:r>
              <a:rPr lang="fi-FI" dirty="0" err="1" smtClean="0"/>
              <a:t>notifiointi</a:t>
            </a:r>
            <a:endParaRPr lang="fi-FI" dirty="0" smtClean="0"/>
          </a:p>
          <a:p>
            <a:r>
              <a:rPr lang="fi-FI" b="1" dirty="0" smtClean="0"/>
              <a:t>03/2022 palautetilaisuus lausuntokierroksen tuloksista</a:t>
            </a:r>
          </a:p>
          <a:p>
            <a:r>
              <a:rPr lang="fi-FI" dirty="0" smtClean="0"/>
              <a:t>03–04/2022 käännösten korjaukset ja määräyksen esittely</a:t>
            </a:r>
          </a:p>
          <a:p>
            <a:r>
              <a:rPr lang="fi-FI" dirty="0" smtClean="0"/>
              <a:t>05/2022 uusi määräys voimaan</a:t>
            </a:r>
          </a:p>
          <a:p>
            <a:r>
              <a:rPr lang="fi-FI" dirty="0" smtClean="0"/>
              <a:t>11/2022 ja 05/2023 siirtymäajat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pPr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5617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258604"/>
            <a:ext cx="10746000" cy="938148"/>
          </a:xfrm>
        </p:spPr>
        <p:txBody>
          <a:bodyPr/>
          <a:lstStyle/>
          <a:p>
            <a:r>
              <a:rPr lang="fi-FI" dirty="0" smtClean="0">
                <a:solidFill>
                  <a:schemeClr val="accent6"/>
                </a:solidFill>
              </a:rPr>
              <a:t>Muutokset, yhteenvetoa </a:t>
            </a:r>
            <a:br>
              <a:rPr lang="fi-FI" dirty="0" smtClean="0">
                <a:solidFill>
                  <a:schemeClr val="accent6"/>
                </a:solidFill>
              </a:rPr>
            </a:br>
            <a:r>
              <a:rPr lang="fi-FI" dirty="0" smtClean="0">
                <a:solidFill>
                  <a:schemeClr val="accent6"/>
                </a:solidFill>
              </a:rPr>
              <a:t>Luku </a:t>
            </a:r>
            <a:r>
              <a:rPr lang="fi-FI" dirty="0">
                <a:solidFill>
                  <a:schemeClr val="accent6"/>
                </a:solidFill>
              </a:rPr>
              <a:t>2  Tunnistuspalvelun tietoturvavaatimukset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196752"/>
            <a:ext cx="10746000" cy="5112568"/>
          </a:xfrm>
        </p:spPr>
        <p:txBody>
          <a:bodyPr/>
          <a:lstStyle/>
          <a:p>
            <a:r>
              <a:rPr lang="fi-FI" sz="1800" dirty="0" smtClean="0"/>
              <a:t>8. Tietoliikenteen </a:t>
            </a:r>
            <a:r>
              <a:rPr lang="fi-FI" sz="1800" dirty="0"/>
              <a:t>osapuolten </a:t>
            </a:r>
            <a:r>
              <a:rPr lang="fi-FI" sz="1800" dirty="0" smtClean="0"/>
              <a:t>varmentaminen</a:t>
            </a:r>
          </a:p>
          <a:p>
            <a:pPr lvl="1"/>
            <a:r>
              <a:rPr lang="fi-FI" sz="1800" dirty="0" smtClean="0"/>
              <a:t>8.1 Tietoliikenneyhteyden </a:t>
            </a:r>
            <a:r>
              <a:rPr lang="fi-FI" sz="1800" dirty="0"/>
              <a:t>osapuolten </a:t>
            </a:r>
            <a:r>
              <a:rPr lang="fi-FI" sz="1800" dirty="0" smtClean="0"/>
              <a:t>tunnistaminen </a:t>
            </a:r>
            <a:r>
              <a:rPr lang="fi-FI" sz="1800" b="1" dirty="0" smtClean="0"/>
              <a:t>– laajennettu, tiukennettu ja kiistanalainen säännös</a:t>
            </a:r>
          </a:p>
          <a:p>
            <a:pPr lvl="1"/>
            <a:r>
              <a:rPr lang="fi-FI" sz="1800" dirty="0" smtClean="0"/>
              <a:t>8.2 Varmenteiden </a:t>
            </a:r>
            <a:r>
              <a:rPr lang="fi-FI" sz="1800" dirty="0"/>
              <a:t>ja avainten </a:t>
            </a:r>
            <a:r>
              <a:rPr lang="fi-FI" sz="1800" dirty="0" smtClean="0"/>
              <a:t>uusiminen </a:t>
            </a:r>
            <a:r>
              <a:rPr lang="fi-FI" sz="1800" b="1" dirty="0"/>
              <a:t>- </a:t>
            </a:r>
            <a:r>
              <a:rPr lang="fi-FI" sz="1800" b="1" dirty="0" smtClean="0"/>
              <a:t>laajennettu</a:t>
            </a:r>
            <a:r>
              <a:rPr lang="fi-FI" sz="1800" b="1" dirty="0"/>
              <a:t>, tiukennettu ja kiistanalainen säännös</a:t>
            </a:r>
          </a:p>
          <a:p>
            <a:r>
              <a:rPr lang="fi-FI" sz="1800" dirty="0" smtClean="0"/>
              <a:t>9</a:t>
            </a:r>
            <a:r>
              <a:rPr lang="fi-FI" sz="1800" dirty="0"/>
              <a:t>. </a:t>
            </a:r>
            <a:r>
              <a:rPr lang="fi-FI" sz="1800" dirty="0" smtClean="0"/>
              <a:t>Tunnistussanomien </a:t>
            </a:r>
            <a:r>
              <a:rPr lang="fi-FI" sz="1800" dirty="0"/>
              <a:t>eheys ja luottamuksellisuus </a:t>
            </a:r>
            <a:endParaRPr lang="fi-FI" sz="1800" dirty="0" smtClean="0"/>
          </a:p>
          <a:p>
            <a:pPr lvl="1"/>
            <a:r>
              <a:rPr lang="fi-FI" sz="1800" dirty="0" smtClean="0"/>
              <a:t>9.1 Sanomien </a:t>
            </a:r>
            <a:r>
              <a:rPr lang="fi-FI" sz="1800" dirty="0"/>
              <a:t>suojaaminen tunnistuspalveluiden ja luottavan osapuolen </a:t>
            </a:r>
            <a:r>
              <a:rPr lang="fi-FI" sz="1800" dirty="0" smtClean="0"/>
              <a:t>välillä </a:t>
            </a:r>
            <a:r>
              <a:rPr lang="fi-FI" sz="1800" b="1" dirty="0" smtClean="0"/>
              <a:t>– lisätty sanomien salauksella vaihtoehdoksi kovennettu tietoliikenneyhteys</a:t>
            </a:r>
          </a:p>
          <a:p>
            <a:pPr lvl="1"/>
            <a:r>
              <a:rPr lang="fi-FI" sz="1800" dirty="0" smtClean="0"/>
              <a:t>9.2 Sanomien </a:t>
            </a:r>
            <a:r>
              <a:rPr lang="fi-FI" sz="1800" dirty="0"/>
              <a:t>suojaaminen </a:t>
            </a:r>
            <a:r>
              <a:rPr lang="fi-FI" sz="1800" dirty="0" smtClean="0"/>
              <a:t>käyttäjärajapinnassa </a:t>
            </a:r>
            <a:r>
              <a:rPr lang="fi-FI" sz="1800" b="1" dirty="0" smtClean="0"/>
              <a:t>– sanomien salaus pakollinen, jos välitystapa käyttäjän selain tai sovellus</a:t>
            </a:r>
          </a:p>
          <a:p>
            <a:pPr lvl="1"/>
            <a:r>
              <a:rPr lang="fi-FI" sz="1800" dirty="0" smtClean="0"/>
              <a:t>9.3 Salausalgoritmit </a:t>
            </a:r>
            <a:r>
              <a:rPr lang="fi-FI" sz="1800" dirty="0"/>
              <a:t>ja </a:t>
            </a:r>
            <a:r>
              <a:rPr lang="fi-FI" sz="1800" dirty="0" smtClean="0"/>
              <a:t>menettelyt – </a:t>
            </a:r>
            <a:r>
              <a:rPr lang="fi-FI" sz="1800" b="1" dirty="0" smtClean="0"/>
              <a:t>lisätty viittaus 7.1 menetelmiin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623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187" y="332656"/>
            <a:ext cx="10746000" cy="648072"/>
          </a:xfrm>
        </p:spPr>
        <p:txBody>
          <a:bodyPr/>
          <a:lstStyle/>
          <a:p>
            <a:r>
              <a:rPr lang="fi-FI" dirty="0" smtClean="0">
                <a:solidFill>
                  <a:srgbClr val="FF0000"/>
                </a:solidFill>
              </a:rPr>
              <a:t>Säännös 8, osapuolten tunnistaminen ja ylläpito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15180" y="836712"/>
            <a:ext cx="5184000" cy="5472608"/>
          </a:xfrm>
        </p:spPr>
        <p:txBody>
          <a:bodyPr/>
          <a:lstStyle/>
          <a:p>
            <a:r>
              <a:rPr lang="fi-FI" dirty="0" smtClean="0"/>
              <a:t>Mitä</a:t>
            </a:r>
          </a:p>
          <a:p>
            <a:r>
              <a:rPr lang="fi-FI" sz="1600" dirty="0" smtClean="0"/>
              <a:t>tarkennetaan </a:t>
            </a:r>
            <a:r>
              <a:rPr lang="fi-FI" sz="1600" dirty="0"/>
              <a:t>ja tiukennetaan vuoden 2016 määräyksen 8.2 §:n </a:t>
            </a:r>
            <a:r>
              <a:rPr lang="fi-FI" sz="1600" dirty="0" smtClean="0"/>
              <a:t>vaatimusta </a:t>
            </a:r>
            <a:r>
              <a:rPr lang="fi-FI" sz="1600" dirty="0"/>
              <a:t>tietoliikenteen osapuolten </a:t>
            </a:r>
            <a:r>
              <a:rPr lang="fi-FI" sz="1600" dirty="0" smtClean="0"/>
              <a:t>tunnistamisesta</a:t>
            </a:r>
          </a:p>
          <a:p>
            <a:r>
              <a:rPr lang="fi-FI" sz="1600" dirty="0" smtClean="0"/>
              <a:t>ulotetaan </a:t>
            </a:r>
            <a:r>
              <a:rPr lang="fi-FI" sz="1600" dirty="0"/>
              <a:t>vaatimus </a:t>
            </a:r>
            <a:r>
              <a:rPr lang="fi-FI" sz="1600" dirty="0" smtClean="0"/>
              <a:t>tunnistuspalvelun </a:t>
            </a:r>
            <a:r>
              <a:rPr lang="fi-FI" sz="1600" dirty="0"/>
              <a:t>ja luottavan osapuolen </a:t>
            </a:r>
            <a:r>
              <a:rPr lang="fi-FI" sz="1600" dirty="0" smtClean="0"/>
              <a:t>välille</a:t>
            </a:r>
          </a:p>
          <a:p>
            <a:r>
              <a:rPr lang="fi-FI" sz="1600" dirty="0" smtClean="0"/>
              <a:t>8.1 </a:t>
            </a:r>
            <a:r>
              <a:rPr lang="fi-FI" sz="1600" dirty="0"/>
              <a:t>määrätään siitä, miten tietoliikenneyhteyden perustamisessa täytyy varmistua siitä, että liikennöinnin toinen osapuoli on oikea taho</a:t>
            </a:r>
            <a:r>
              <a:rPr lang="fi-FI" sz="1600" dirty="0" smtClean="0"/>
              <a:t>.</a:t>
            </a:r>
          </a:p>
          <a:p>
            <a:pPr lvl="1"/>
            <a:r>
              <a:rPr lang="fi-FI" sz="1400" dirty="0" smtClean="0"/>
              <a:t>Suora kahdenvälinen menettely tai hyväksytty sähköinen allekirjoitus tai leima</a:t>
            </a:r>
          </a:p>
          <a:p>
            <a:pPr lvl="1"/>
            <a:r>
              <a:rPr lang="fi-FI" sz="1400" dirty="0" smtClean="0"/>
              <a:t>Ei SAML-metadata tai </a:t>
            </a:r>
            <a:r>
              <a:rPr lang="fi-FI" sz="1400" dirty="0" err="1" smtClean="0"/>
              <a:t>OpenIDConnect</a:t>
            </a:r>
            <a:r>
              <a:rPr lang="fi-FI" sz="1400" dirty="0" smtClean="0"/>
              <a:t> </a:t>
            </a:r>
            <a:r>
              <a:rPr lang="fi-FI" sz="1400" dirty="0" err="1" smtClean="0"/>
              <a:t>jwks-uri</a:t>
            </a:r>
            <a:r>
              <a:rPr lang="fi-FI" sz="1400" dirty="0" smtClean="0"/>
              <a:t> ja luottamus mihin tahansa varmenteeseen</a:t>
            </a:r>
            <a:endParaRPr lang="fi-FI" sz="1400" dirty="0"/>
          </a:p>
          <a:p>
            <a:r>
              <a:rPr lang="fi-FI" sz="1600" dirty="0" smtClean="0"/>
              <a:t>8.2 </a:t>
            </a:r>
            <a:r>
              <a:rPr lang="fi-FI" sz="1600" dirty="0"/>
              <a:t>määrätään tietoliikenneyhteyden luottamussuhteen </a:t>
            </a:r>
            <a:r>
              <a:rPr lang="fi-FI" sz="1600" dirty="0" smtClean="0"/>
              <a:t>ylläpidosta eli </a:t>
            </a:r>
            <a:r>
              <a:rPr lang="fi-FI" sz="1600" dirty="0"/>
              <a:t>tarkennetaan avaintenvaihdon ja päivittämisen perusvaatimukset.</a:t>
            </a:r>
          </a:p>
          <a:p>
            <a:r>
              <a:rPr lang="fi-FI" sz="1600" dirty="0" smtClean="0"/>
              <a:t>Samat vaatimukset luottamusverkoston </a:t>
            </a:r>
            <a:r>
              <a:rPr lang="fi-FI" sz="1600" dirty="0"/>
              <a:t>toimijoiden välillä ja </a:t>
            </a:r>
            <a:r>
              <a:rPr lang="fi-FI" sz="1600" dirty="0" smtClean="0"/>
              <a:t>asiointipalveluihin päin</a:t>
            </a:r>
          </a:p>
          <a:p>
            <a:endParaRPr lang="fi-FI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168008" y="868504"/>
            <a:ext cx="5673289" cy="5818892"/>
          </a:xfrm>
        </p:spPr>
        <p:txBody>
          <a:bodyPr/>
          <a:lstStyle/>
          <a:p>
            <a:r>
              <a:rPr lang="fi-FI" dirty="0" smtClean="0"/>
              <a:t>Miksi</a:t>
            </a:r>
          </a:p>
          <a:p>
            <a:r>
              <a:rPr lang="fi-FI" sz="1600" dirty="0" smtClean="0"/>
              <a:t>Vaatimuksilla </a:t>
            </a:r>
            <a:r>
              <a:rPr lang="fi-FI" sz="1600" dirty="0"/>
              <a:t>saavutetaan parempi turvallisuus kuin protokollien peruskäytännöissä, joissa luotetaan mihin tahansa internetissä yleisesti luotettuihin varmenteisiin.</a:t>
            </a:r>
            <a:endParaRPr lang="fi-FI" sz="1600" dirty="0" smtClean="0"/>
          </a:p>
          <a:p>
            <a:r>
              <a:rPr lang="fi-FI" sz="1600" b="1" dirty="0" smtClean="0"/>
              <a:t>tarkoitus </a:t>
            </a:r>
            <a:r>
              <a:rPr lang="fi-FI" sz="1600" b="1" dirty="0"/>
              <a:t>on varmistaa, että tunnistustapahtumat välitetään </a:t>
            </a:r>
            <a:r>
              <a:rPr lang="fi-FI" sz="1600" b="1" dirty="0" smtClean="0"/>
              <a:t>luotettavasti </a:t>
            </a:r>
            <a:r>
              <a:rPr lang="fi-FI" sz="1600" b="1" dirty="0"/>
              <a:t>varmennetuille </a:t>
            </a:r>
            <a:r>
              <a:rPr lang="fi-FI" sz="1600" b="1" dirty="0" smtClean="0"/>
              <a:t>organisaatioille</a:t>
            </a:r>
            <a:r>
              <a:rPr lang="fi-FI" sz="1600" b="1" dirty="0"/>
              <a:t>. </a:t>
            </a:r>
            <a:r>
              <a:rPr lang="fi-FI" sz="1600" b="1" dirty="0" smtClean="0"/>
              <a:t>Keino suojata käyttäjää </a:t>
            </a:r>
            <a:r>
              <a:rPr lang="fi-FI" sz="1600" b="1" dirty="0"/>
              <a:t>petollisten tunnistuspyyntöjen vahvistamiselta. </a:t>
            </a:r>
          </a:p>
          <a:p>
            <a:r>
              <a:rPr lang="fi-FI" sz="1600" dirty="0"/>
              <a:t>Tarkoitus </a:t>
            </a:r>
            <a:r>
              <a:rPr lang="fi-FI" sz="1600" dirty="0" smtClean="0"/>
              <a:t>varmistaa </a:t>
            </a:r>
            <a:r>
              <a:rPr lang="fi-FI" sz="1600" dirty="0"/>
              <a:t>tietoliikenteen ja sanomien eheys ja luottamuksellisuus</a:t>
            </a:r>
            <a:r>
              <a:rPr lang="fi-FI" sz="1600" dirty="0" smtClean="0"/>
              <a:t>.</a:t>
            </a:r>
          </a:p>
          <a:p>
            <a:r>
              <a:rPr lang="fi-FI" sz="1600" dirty="0"/>
              <a:t>varmenne ei sinänsä osoita, että sen varmentama avainpari on oikealla haltijalla (paitsi </a:t>
            </a:r>
            <a:r>
              <a:rPr lang="fi-FI" sz="1600" dirty="0" err="1"/>
              <a:t>QeSign</a:t>
            </a:r>
            <a:r>
              <a:rPr lang="fi-FI" sz="1600" dirty="0"/>
              <a:t> tai </a:t>
            </a:r>
            <a:r>
              <a:rPr lang="fi-FI" sz="1600" dirty="0" err="1"/>
              <a:t>QeSeal</a:t>
            </a:r>
            <a:r>
              <a:rPr lang="fi-FI" sz="1600" dirty="0"/>
              <a:t>, koska varmennettu avain </a:t>
            </a:r>
            <a:r>
              <a:rPr lang="fi-FI" sz="1600" dirty="0" err="1"/>
              <a:t>QSCD:llä</a:t>
            </a:r>
            <a:r>
              <a:rPr lang="fi-FI" sz="1600" dirty="0"/>
              <a:t>)</a:t>
            </a:r>
          </a:p>
          <a:p>
            <a:r>
              <a:rPr lang="fi-FI" sz="1600" dirty="0"/>
              <a:t>tietoliikenneyhteyden konfiguroinnissa voi käytännössä jäädä varmistamatta, että kelpuutetaan vain kyseinen varmenne, koska tämä ei ole tyypillinen perustoiminne</a:t>
            </a:r>
          </a:p>
          <a:p>
            <a:r>
              <a:rPr lang="fi-FI" sz="1600" dirty="0" smtClean="0"/>
              <a:t>Määräyksen </a:t>
            </a:r>
            <a:r>
              <a:rPr lang="fi-FI" sz="1600" dirty="0"/>
              <a:t>tarkentaminen selkeyttää ja yhdenmukaistaa menettelyjä etenkin </a:t>
            </a:r>
            <a:r>
              <a:rPr lang="fi-FI" sz="1600" dirty="0" smtClean="0"/>
              <a:t>luottavien </a:t>
            </a:r>
            <a:r>
              <a:rPr lang="fi-FI" sz="1600" dirty="0"/>
              <a:t>osapuolten kanssa.</a:t>
            </a:r>
            <a:endParaRPr lang="fi-FI" sz="1600" dirty="0" smtClean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63710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351" y="188787"/>
            <a:ext cx="10746000" cy="648072"/>
          </a:xfrm>
        </p:spPr>
        <p:txBody>
          <a:bodyPr/>
          <a:lstStyle/>
          <a:p>
            <a:r>
              <a:rPr lang="fi-FI" dirty="0" smtClean="0">
                <a:solidFill>
                  <a:srgbClr val="FF0000"/>
                </a:solidFill>
              </a:rPr>
              <a:t>Säännös 8, osapuolten tunnistaminen ja ylläpito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15180" y="836712"/>
            <a:ext cx="5184000" cy="5472608"/>
          </a:xfrm>
        </p:spPr>
        <p:txBody>
          <a:bodyPr/>
          <a:lstStyle/>
          <a:p>
            <a:r>
              <a:rPr lang="fi-FI" dirty="0" smtClean="0"/>
              <a:t>Vaikutukset/tunnistuspalvelu</a:t>
            </a:r>
          </a:p>
          <a:p>
            <a:r>
              <a:rPr lang="fi-FI" sz="1800" dirty="0" smtClean="0"/>
              <a:t>muutostarpeita </a:t>
            </a:r>
            <a:r>
              <a:rPr lang="fi-FI" sz="1800" dirty="0"/>
              <a:t>tunnistusvälityspalvelun ja </a:t>
            </a:r>
            <a:r>
              <a:rPr lang="fi-FI" sz="1800" dirty="0" smtClean="0"/>
              <a:t>asiointipalvelun tietoliikenneyhteyden perustamiseen</a:t>
            </a:r>
            <a:endParaRPr lang="fi-FI" sz="1800" dirty="0"/>
          </a:p>
          <a:p>
            <a:r>
              <a:rPr lang="fi-FI" sz="1800" dirty="0" smtClean="0"/>
              <a:t>prosessien </a:t>
            </a:r>
            <a:r>
              <a:rPr lang="fi-FI" sz="1800" dirty="0"/>
              <a:t>määrittelyä avainten ja </a:t>
            </a:r>
            <a:r>
              <a:rPr lang="fi-FI" sz="1800" dirty="0" smtClean="0"/>
              <a:t>varmenteiden toimittamisessa</a:t>
            </a:r>
          </a:p>
          <a:p>
            <a:r>
              <a:rPr lang="fi-FI" sz="1800" dirty="0"/>
              <a:t>erilaisia asetusten määrittelyjä palvelinohjelmistoissa</a:t>
            </a:r>
          </a:p>
          <a:p>
            <a:r>
              <a:rPr lang="fi-FI" sz="1800" dirty="0" smtClean="0"/>
              <a:t>Tehtävissä sopimuksenteon yhteydessä</a:t>
            </a:r>
          </a:p>
          <a:p>
            <a:r>
              <a:rPr lang="fi-FI" sz="1800" dirty="0" smtClean="0"/>
              <a:t>teknisten </a:t>
            </a:r>
            <a:r>
              <a:rPr lang="fi-FI" sz="1800" dirty="0"/>
              <a:t>vaatimusten </a:t>
            </a:r>
            <a:r>
              <a:rPr lang="fi-FI" sz="1800" dirty="0" smtClean="0"/>
              <a:t>informointi asiointipalvelulle</a:t>
            </a:r>
          </a:p>
          <a:p>
            <a:r>
              <a:rPr lang="fi-FI" sz="1800" dirty="0" smtClean="0"/>
              <a:t>seuranta asiointipalveluiden avainten voimassaolosta, huolenpito säännöllisestä uusimisesta, uusien </a:t>
            </a:r>
            <a:r>
              <a:rPr lang="fi-FI" sz="1800" dirty="0"/>
              <a:t>avainten käyttöönotto tunnistuspalvelun tarjoajan </a:t>
            </a:r>
            <a:r>
              <a:rPr lang="fi-FI" sz="1800" dirty="0" smtClean="0"/>
              <a:t>järjestelmässä</a:t>
            </a:r>
          </a:p>
          <a:p>
            <a:endParaRPr lang="fi-FI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183350" y="836712"/>
            <a:ext cx="5673289" cy="5688632"/>
          </a:xfrm>
        </p:spPr>
        <p:txBody>
          <a:bodyPr/>
          <a:lstStyle/>
          <a:p>
            <a:r>
              <a:rPr lang="fi-FI" dirty="0" smtClean="0"/>
              <a:t>Vaikutukset/asiointipalvelu</a:t>
            </a:r>
          </a:p>
          <a:p>
            <a:r>
              <a:rPr lang="fi-FI" sz="1400" dirty="0" smtClean="0"/>
              <a:t>Tietotaito vaihtelee</a:t>
            </a:r>
          </a:p>
          <a:p>
            <a:r>
              <a:rPr lang="fi-FI" sz="1400" dirty="0"/>
              <a:t>pystyttävä huomioimaan se, että sen toimittama varmenne/julkinen avain on juuri se, jota tullaan </a:t>
            </a:r>
            <a:r>
              <a:rPr lang="fi-FI" sz="1400" dirty="0" smtClean="0"/>
              <a:t>käyttämään tunnistuspalvelun käytössä</a:t>
            </a:r>
          </a:p>
          <a:p>
            <a:r>
              <a:rPr lang="fi-FI" sz="1400" dirty="0" smtClean="0"/>
              <a:t>Pystyttävä suojaamaan yksityinen avain</a:t>
            </a:r>
          </a:p>
          <a:p>
            <a:r>
              <a:rPr lang="fi-FI" sz="1400" dirty="0" smtClean="0"/>
              <a:t>asetusten määrittelyjä palvelinohjelmistoissa</a:t>
            </a:r>
          </a:p>
          <a:p>
            <a:r>
              <a:rPr lang="fi-FI" sz="1400" dirty="0" smtClean="0"/>
              <a:t>TLS-yhteys kovennettava käyttämään tiettyä avainparia ja/tai TLS-yhteyden </a:t>
            </a:r>
            <a:r>
              <a:rPr lang="fi-FI" sz="1400" dirty="0" err="1"/>
              <a:t>certificate</a:t>
            </a:r>
            <a:r>
              <a:rPr lang="fi-FI" sz="1400" dirty="0"/>
              <a:t> </a:t>
            </a:r>
            <a:r>
              <a:rPr lang="fi-FI" sz="1400" dirty="0" err="1"/>
              <a:t>pinning</a:t>
            </a:r>
            <a:r>
              <a:rPr lang="fi-FI" sz="1400" dirty="0"/>
              <a:t> tai </a:t>
            </a:r>
            <a:r>
              <a:rPr lang="fi-FI" sz="1400" dirty="0" err="1"/>
              <a:t>key</a:t>
            </a:r>
            <a:r>
              <a:rPr lang="fi-FI" sz="1400" dirty="0"/>
              <a:t> </a:t>
            </a:r>
            <a:r>
              <a:rPr lang="fi-FI" sz="1400" dirty="0" err="1"/>
              <a:t>pinning</a:t>
            </a:r>
            <a:r>
              <a:rPr lang="fi-FI" sz="1400" dirty="0"/>
              <a:t> tai </a:t>
            </a:r>
            <a:r>
              <a:rPr lang="fi-FI" sz="1400" dirty="0" err="1"/>
              <a:t>mTLS</a:t>
            </a:r>
            <a:r>
              <a:rPr lang="fi-FI" sz="1400" dirty="0"/>
              <a:t> olisi tehtävä nimenomaan avaimeen tai varmenteeseen, ei </a:t>
            </a:r>
            <a:r>
              <a:rPr lang="fi-FI" sz="1400" dirty="0" err="1" smtClean="0"/>
              <a:t>CA:han</a:t>
            </a:r>
            <a:r>
              <a:rPr lang="fi-FI" sz="1400" dirty="0" smtClean="0"/>
              <a:t> – koventamisvaatimus, yleensä </a:t>
            </a:r>
            <a:r>
              <a:rPr lang="fi-FI" sz="1400" dirty="0"/>
              <a:t>luotetaan </a:t>
            </a:r>
            <a:r>
              <a:rPr lang="fi-FI" sz="1400" dirty="0" smtClean="0"/>
              <a:t>internetin </a:t>
            </a:r>
            <a:r>
              <a:rPr lang="fi-FI" sz="1400" dirty="0" err="1" smtClean="0"/>
              <a:t>CA:ihin</a:t>
            </a:r>
            <a:endParaRPr lang="fi-FI" sz="1400" dirty="0"/>
          </a:p>
          <a:p>
            <a:r>
              <a:rPr lang="fi-FI" sz="1400" dirty="0"/>
              <a:t>kovennustarpeet </a:t>
            </a:r>
            <a:r>
              <a:rPr lang="fi-FI" sz="1400" dirty="0" smtClean="0"/>
              <a:t>kohtuullisen </a:t>
            </a:r>
            <a:r>
              <a:rPr lang="fi-FI" sz="1400" dirty="0"/>
              <a:t>helposti </a:t>
            </a:r>
            <a:r>
              <a:rPr lang="fi-FI" sz="1400" dirty="0" smtClean="0"/>
              <a:t>tehtävissä</a:t>
            </a:r>
            <a:r>
              <a:rPr lang="fi-FI" sz="1400" dirty="0"/>
              <a:t>, mutta </a:t>
            </a:r>
            <a:r>
              <a:rPr lang="fi-FI" sz="1400" dirty="0" smtClean="0"/>
              <a:t>edellyttävät, </a:t>
            </a:r>
            <a:r>
              <a:rPr lang="fi-FI" sz="1400" dirty="0"/>
              <a:t>että asiaan liittyvät prosessit ja ylläpito/toteutusvastuut huomioidaan luottavan osapuolen teknisessä </a:t>
            </a:r>
            <a:r>
              <a:rPr lang="fi-FI" sz="1400" dirty="0" smtClean="0"/>
              <a:t>ylläpidossa ja edellyttävät </a:t>
            </a:r>
            <a:r>
              <a:rPr lang="fi-FI" sz="1400" dirty="0"/>
              <a:t>jossain määrin syvempää osaamista ohjelmistojen peruskäytön </a:t>
            </a:r>
            <a:r>
              <a:rPr lang="fi-FI" sz="1400" dirty="0" smtClean="0"/>
              <a:t>lisäksi</a:t>
            </a:r>
            <a:r>
              <a:rPr lang="fi-FI" sz="1400" dirty="0"/>
              <a:t>. </a:t>
            </a:r>
            <a:endParaRPr lang="fi-FI" sz="1400" dirty="0" smtClean="0"/>
          </a:p>
          <a:p>
            <a:r>
              <a:rPr lang="fi-FI" sz="1400" dirty="0" smtClean="0"/>
              <a:t>Usein </a:t>
            </a:r>
            <a:r>
              <a:rPr lang="fi-FI" sz="1400" dirty="0"/>
              <a:t>teknisestä toteutuksesta vastaa tekninen alihankkija ja tunnistus liittyy johonkin laajempaan ICT-kokonaisuuteen. </a:t>
            </a:r>
            <a:endParaRPr lang="fi-FI" sz="1400" dirty="0" smtClean="0"/>
          </a:p>
          <a:p>
            <a:r>
              <a:rPr lang="fi-FI" sz="1400" dirty="0" smtClean="0"/>
              <a:t>Muutokset </a:t>
            </a:r>
            <a:r>
              <a:rPr lang="fi-FI" sz="1400" dirty="0"/>
              <a:t>aiheuttavat myös kustannuksia luottaville osapuolille.</a:t>
            </a:r>
            <a:endParaRPr lang="fi-FI" sz="1400" dirty="0" smtClean="0"/>
          </a:p>
          <a:p>
            <a:endParaRPr lang="fi-FI" sz="1800" dirty="0" smtClean="0"/>
          </a:p>
          <a:p>
            <a:endParaRPr lang="fi-FI" sz="1800" dirty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8907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251960"/>
            <a:ext cx="10746000" cy="566716"/>
          </a:xfrm>
        </p:spPr>
        <p:txBody>
          <a:bodyPr/>
          <a:lstStyle/>
          <a:p>
            <a:r>
              <a:rPr lang="fi-FI" dirty="0" smtClean="0">
                <a:solidFill>
                  <a:srgbClr val="FF0000"/>
                </a:solidFill>
              </a:rPr>
              <a:t>Säännös 8 siirtymäaika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818676"/>
            <a:ext cx="11028616" cy="5706668"/>
          </a:xfrm>
        </p:spPr>
        <p:txBody>
          <a:bodyPr/>
          <a:lstStyle/>
          <a:p>
            <a:r>
              <a:rPr lang="fi-FI" sz="1600" dirty="0" smtClean="0"/>
              <a:t>Määräys voimaan 1.5.2022</a:t>
            </a:r>
          </a:p>
          <a:p>
            <a:r>
              <a:rPr lang="fi-FI" sz="1600" dirty="0" smtClean="0"/>
              <a:t>1.11.2022</a:t>
            </a:r>
          </a:p>
          <a:p>
            <a:pPr lvl="1"/>
            <a:r>
              <a:rPr lang="fi-FI" sz="1600" dirty="0" smtClean="0"/>
              <a:t>luottamusverkoston </a:t>
            </a:r>
            <a:r>
              <a:rPr lang="fi-FI" sz="1600" dirty="0"/>
              <a:t>tunnistuspalveluiden välisillä tietoliikenneyhteyksillä </a:t>
            </a:r>
            <a:r>
              <a:rPr lang="fi-FI" sz="1600" dirty="0" smtClean="0"/>
              <a:t>varmistettava</a:t>
            </a:r>
            <a:r>
              <a:rPr lang="fi-FI" sz="1600" dirty="0"/>
              <a:t>, että käytössä on säännöksen 8.1 mukaisesti toimitettu </a:t>
            </a:r>
            <a:r>
              <a:rPr lang="fi-FI" sz="1600" dirty="0" smtClean="0"/>
              <a:t>varmenne (osapuolen tunnistus)</a:t>
            </a:r>
          </a:p>
          <a:p>
            <a:pPr lvl="2"/>
            <a:r>
              <a:rPr lang="fi-FI" sz="1400" dirty="0"/>
              <a:t>Luottamusverkoston tunnistuspalveluiden lukumäärä on rajallinen ja niillä on tekninen kyvykkyys vaatimusten täyttämiseen.</a:t>
            </a:r>
            <a:endParaRPr lang="fi-FI" sz="1400" dirty="0" smtClean="0"/>
          </a:p>
          <a:p>
            <a:pPr lvl="1"/>
            <a:r>
              <a:rPr lang="fi-FI" sz="1600" dirty="0" smtClean="0"/>
              <a:t>tunnistusvälityspalvelun käytettävä 8.1 </a:t>
            </a:r>
            <a:r>
              <a:rPr lang="fi-FI" sz="1600" dirty="0"/>
              <a:t>mukaista menettelyä liittäessään uusia asiointipalveluasiakkaita </a:t>
            </a:r>
            <a:r>
              <a:rPr lang="fi-FI" sz="1600" dirty="0" smtClean="0"/>
              <a:t>tunnistusjärjestelmäänsä</a:t>
            </a:r>
          </a:p>
          <a:p>
            <a:pPr lvl="2"/>
            <a:r>
              <a:rPr lang="fi-FI" sz="1400" dirty="0"/>
              <a:t>sen on sopimussuhteissaan luottavien osapuolten kanssa huolehdittava teknisten </a:t>
            </a:r>
            <a:r>
              <a:rPr lang="fi-FI" sz="1400" dirty="0" smtClean="0"/>
              <a:t>vaatimusten </a:t>
            </a:r>
            <a:r>
              <a:rPr lang="fi-FI" sz="1400" dirty="0"/>
              <a:t>informoinnista, sillä ei ole todennäköistä, että nämä olisivat niistä selvillä. </a:t>
            </a:r>
            <a:endParaRPr lang="fi-FI" sz="1400" dirty="0" smtClean="0"/>
          </a:p>
          <a:p>
            <a:r>
              <a:rPr lang="fi-FI" sz="1600" dirty="0" smtClean="0"/>
              <a:t>1.5.2023</a:t>
            </a:r>
          </a:p>
          <a:p>
            <a:pPr lvl="1"/>
            <a:r>
              <a:rPr lang="fi-FI" sz="1600" dirty="0"/>
              <a:t>tunnistusvälityspalvelun on tunnistettava </a:t>
            </a:r>
            <a:r>
              <a:rPr lang="fi-FI" sz="1600" dirty="0" smtClean="0"/>
              <a:t>vanhat asiointipalveluasiakkaat</a:t>
            </a:r>
            <a:r>
              <a:rPr lang="fi-FI" sz="1600" dirty="0"/>
              <a:t>, jotka </a:t>
            </a:r>
            <a:r>
              <a:rPr lang="fi-FI" sz="1600" dirty="0" smtClean="0"/>
              <a:t>liitetty (ennen 1.11.2022) tunnistusjärjestelmään ilman </a:t>
            </a:r>
            <a:r>
              <a:rPr lang="fi-FI" sz="1600" dirty="0"/>
              <a:t>8.1 </a:t>
            </a:r>
            <a:r>
              <a:rPr lang="fi-FI" sz="1600" dirty="0" smtClean="0"/>
              <a:t>mukaista tunnistamista</a:t>
            </a:r>
          </a:p>
          <a:p>
            <a:pPr lvl="1"/>
            <a:r>
              <a:rPr lang="fi-FI" sz="1600" dirty="0"/>
              <a:t>varmenteiden ja avainten päivittäminen on aina tehtävä määräyksen vaatimusten </a:t>
            </a:r>
            <a:r>
              <a:rPr lang="fi-FI" sz="1600" dirty="0" smtClean="0"/>
              <a:t>mukaisesti</a:t>
            </a:r>
          </a:p>
          <a:p>
            <a:pPr lvl="1"/>
            <a:r>
              <a:rPr lang="fi-FI" sz="1600" dirty="0"/>
              <a:t>vanhoilla sopimusasiakkailla on jo tuotannossa tunnistuspalvelun käyttötapa, jonka ylläpitoon niiden on tehtävä muutoksia</a:t>
            </a:r>
            <a:r>
              <a:rPr lang="fi-FI" sz="1600" dirty="0" smtClean="0"/>
              <a:t>.</a:t>
            </a:r>
          </a:p>
          <a:p>
            <a:pPr lvl="1"/>
            <a:r>
              <a:rPr lang="fi-FI" sz="1600" dirty="0"/>
              <a:t>Virasto arvioi, että koska kysymyksessä ei teknisesti vaativa asia vaan kriittinen tekijä on viestintä ja tietoisuus muutoksista ja niiden sisällöstä, muutostarpeet voidaan saattaa asiointipalveluissa suunnitteluun ja tuotantoon yhdessä vuodessa.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57500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00" y="332656"/>
            <a:ext cx="10746000" cy="774052"/>
          </a:xfrm>
          <a:solidFill>
            <a:schemeClr val="bg1"/>
          </a:solidFill>
        </p:spPr>
        <p:txBody>
          <a:bodyPr/>
          <a:lstStyle/>
          <a:p>
            <a:r>
              <a:rPr lang="fi-FI" dirty="0" smtClean="0"/>
              <a:t>Lausunnot</a:t>
            </a:r>
            <a:br>
              <a:rPr lang="fi-FI" dirty="0" smtClean="0"/>
            </a:br>
            <a:r>
              <a:rPr lang="fi-FI" dirty="0" smtClean="0"/>
              <a:t>8. Tietoliikenteen osapuolten varmentaminen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268760"/>
            <a:ext cx="10746000" cy="525658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1400" dirty="0" smtClean="0"/>
              <a:t>Avainten vaihdosta paljon kommentteja, kuten myös valmistelukierroksella.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400" dirty="0" err="1" smtClean="0"/>
              <a:t>eIDAS</a:t>
            </a:r>
            <a:r>
              <a:rPr lang="fi-FI" sz="1400" dirty="0" smtClean="0"/>
              <a:t>-asetuksen </a:t>
            </a:r>
            <a:r>
              <a:rPr lang="fi-FI" sz="1400" dirty="0"/>
              <a:t>mukaisen hyväksytyn sähköisen allekirjoituksen ja leiman huomioiminen on hyvä </a:t>
            </a:r>
            <a:r>
              <a:rPr lang="fi-FI" sz="1400" dirty="0" smtClean="0"/>
              <a:t>kehityssuunta.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400" dirty="0" smtClean="0"/>
              <a:t>Epäselvyyksiä perustelumuistiossa mm. seuraavien osalta: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1400" dirty="0" smtClean="0"/>
              <a:t>kuinka </a:t>
            </a:r>
            <a:r>
              <a:rPr lang="fi-FI" sz="1400" dirty="0"/>
              <a:t>suora kahdenvälinen menettely parantaa turvallisuutta verkkosivujen todentamiseen tarkoitettuihin hyväksyttyihin varmenteisiin </a:t>
            </a:r>
            <a:r>
              <a:rPr lang="fi-FI" sz="1400" dirty="0" smtClean="0"/>
              <a:t>verrattuna.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1400" dirty="0" smtClean="0"/>
              <a:t>varmenne </a:t>
            </a:r>
            <a:r>
              <a:rPr lang="fi-FI" sz="1400" dirty="0"/>
              <a:t>ei sinänsä osoita, että sen varmentama avainpari on oikealla haltijalla. Varmenteen haltijan avaintenhallinnan käytännöt eivät sisälly varmenteen myöntämisen vaatimuksiin</a:t>
            </a:r>
            <a:r>
              <a:rPr lang="fi-FI" sz="1400" dirty="0" smtClean="0"/>
              <a:t>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i-FI" sz="1400" dirty="0" smtClean="0"/>
              <a:t>-&gt; perustelu kyseenalaistaa varmenteiden myöntöprosessit ja laajemminkin varmenteisiin tai ei-auditoiduissa ympäristöissä sijaitseviin avaimiin nojaavan turvallisuuden. Kuinka kahdenvälinen menettely parantaa tilannetta koskien avaimen haltijan avaintenhallintakäytäntöjä?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1400" dirty="0" smtClean="0"/>
              <a:t>tunnistuspalveluiden tarjoajat ovat finanssisektorin tapaan viranomaisen valvonnassa ja hyväksyttyjä verkkosivun todentamisen varmenteita myöntävät tahot ovat omalta osaltaan viranomaisen valvonnassa.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400" dirty="0" smtClean="0"/>
              <a:t> </a:t>
            </a:r>
            <a:r>
              <a:rPr lang="fi-FI" sz="1400" dirty="0">
                <a:solidFill>
                  <a:srgbClr val="159637"/>
                </a:solidFill>
              </a:rPr>
              <a:t>Asiointipalvelut eivät ole viranomaisen </a:t>
            </a:r>
            <a:r>
              <a:rPr lang="fi-FI" sz="1400" dirty="0" smtClean="0">
                <a:solidFill>
                  <a:srgbClr val="159637"/>
                </a:solidFill>
              </a:rPr>
              <a:t>valvonnassa -&gt; selvennettävä?</a:t>
            </a:r>
            <a:endParaRPr lang="fi-FI" sz="1400" dirty="0">
              <a:solidFill>
                <a:srgbClr val="159637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fi-FI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06891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260648"/>
            <a:ext cx="10746000" cy="62646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1400" dirty="0"/>
              <a:t>A</a:t>
            </a:r>
            <a:r>
              <a:rPr lang="fi-FI" sz="1400" dirty="0" smtClean="0"/>
              <a:t>vainten </a:t>
            </a:r>
            <a:r>
              <a:rPr lang="fi-FI" sz="1400" dirty="0"/>
              <a:t>vaihtamiseen ja tietoliikenneyhteyksien varmentamiseen </a:t>
            </a:r>
            <a:r>
              <a:rPr lang="fi-FI" sz="1400" dirty="0" smtClean="0"/>
              <a:t>liittyen olisi </a:t>
            </a:r>
            <a:r>
              <a:rPr lang="fi-FI" sz="1400" dirty="0"/>
              <a:t>hyvä selvittää tarkemmin määräyksen vaikutuksia asiointipalveluihin eli luottaviin osapuoliin. </a:t>
            </a:r>
            <a:r>
              <a:rPr lang="fi-FI" sz="1400" dirty="0" smtClean="0"/>
              <a:t>Ei </a:t>
            </a:r>
            <a:r>
              <a:rPr lang="fi-FI" sz="1400" dirty="0"/>
              <a:t>ole tarjolla sellaisia menetelmiä eikä käytäntöjä, joilla ehdotetun määräyksen vaatimukset voitaisiin täyttää ilman, että vahvan sähköisen tunnistamisen käyttäminen vaikeutuu tai jopa vaarantuu kokonaan. </a:t>
            </a:r>
            <a:endParaRPr lang="fi-FI" sz="1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i-FI" sz="1400" dirty="0" smtClean="0"/>
              <a:t>Kannustetaan entistä </a:t>
            </a:r>
            <a:r>
              <a:rPr lang="fi-FI" sz="1400" dirty="0"/>
              <a:t>lyhytikäisempien avainten </a:t>
            </a:r>
            <a:r>
              <a:rPr lang="fi-FI" sz="1400" dirty="0" smtClean="0"/>
              <a:t>käyttöön</a:t>
            </a:r>
            <a:r>
              <a:rPr lang="fi-FI" sz="1400" dirty="0"/>
              <a:t>, jotta avainten mahdollisista vuotamisista syntyviä riskejä voitaisiin minimoida</a:t>
            </a:r>
            <a:r>
              <a:rPr lang="fi-FI" sz="14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400" dirty="0"/>
              <a:t>Kohta 8.1 on monitulkintainen sen suhteen, että mihin kaikkiin avaimiin viitataan. Jos sanomatasolla viestit suojataan, TLS-varmenteen sitominen tämän kohdan mukaisiin avaimiin ei tuo lisäsuojaa ja 3-12 kuukauden välein tapahtuva manuaalinen prosessi olisi vain omiaan aiheuttamaan suuren määrän häiriötilanteita. Ehdotamme, että kohtaa tarkennetaan niin että jos käytössä on kohdan 8.1 mukaiset avaimet sanomatason salauksessa, niin TLS-varmenteiden suhteen riittäisi yleisesti hyväksytty varmenne</a:t>
            </a:r>
            <a:r>
              <a:rPr lang="fi-FI" sz="14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400" dirty="0" smtClean="0"/>
              <a:t>Haltijan </a:t>
            </a:r>
            <a:r>
              <a:rPr lang="fi-FI" sz="1400" dirty="0"/>
              <a:t>merkitystä ei </a:t>
            </a:r>
            <a:r>
              <a:rPr lang="fi-FI" sz="1400" dirty="0" smtClean="0"/>
              <a:t>laajennettaisi </a:t>
            </a:r>
            <a:r>
              <a:rPr lang="fi-FI" sz="1400" dirty="0"/>
              <a:t>siihen, että täytyisi tunnistaa kaikki ne henkilöt, jotka esimerkiksi palvelua operoivan tahon työntekijöinä voivat päästä käsittelemään avainta jossain sen elinkaaren vaiheessa</a:t>
            </a:r>
            <a:r>
              <a:rPr lang="fi-FI" sz="14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400" dirty="0" smtClean="0"/>
              <a:t>Ehdotamme</a:t>
            </a:r>
            <a:r>
              <a:rPr lang="fi-FI" sz="1400" dirty="0"/>
              <a:t>, että kohtaa 8.2 c muutetaan sallimaan avainten ketjutus esimerkiksi seuraavalla </a:t>
            </a:r>
            <a:r>
              <a:rPr lang="fi-FI" sz="1400" dirty="0" smtClean="0"/>
              <a:t>muotoilulla: c</a:t>
            </a:r>
            <a:r>
              <a:rPr lang="fi-FI" sz="1400" dirty="0"/>
              <a:t>) allekirjoittamalla uudet avaimet 8.1 kohdan mukaisesti toimitetuilla avaimilla </a:t>
            </a:r>
            <a:r>
              <a:rPr lang="fi-FI" sz="1400" b="1" i="1" dirty="0"/>
              <a:t>tai niistä </a:t>
            </a:r>
            <a:r>
              <a:rPr lang="fi-FI" sz="1400" b="1" i="1" dirty="0" smtClean="0"/>
              <a:t>ketjutetuilla </a:t>
            </a:r>
            <a:r>
              <a:rPr lang="fi-FI" sz="1400" b="1" i="1" dirty="0"/>
              <a:t>avaimilla</a:t>
            </a:r>
            <a:r>
              <a:rPr lang="fi-FI" sz="1400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400" dirty="0" smtClean="0">
                <a:solidFill>
                  <a:schemeClr val="accent6"/>
                </a:solidFill>
              </a:rPr>
              <a:t>Tehdään tämä muutos</a:t>
            </a:r>
            <a:endParaRPr lang="fi-FI" sz="1400" dirty="0">
              <a:solidFill>
                <a:schemeClr val="accent6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i-FI" sz="1400" dirty="0"/>
              <a:t>Perustelumuistiossa ehdotetaan, että avaimet ja varmenteet tulisi vaihtaa vähintään kahden </a:t>
            </a:r>
            <a:r>
              <a:rPr lang="fi-FI" sz="1400" dirty="0" smtClean="0"/>
              <a:t>vuoden välein. Toivomus hyväksyä </a:t>
            </a:r>
            <a:r>
              <a:rPr lang="fi-FI" sz="1400" dirty="0"/>
              <a:t>pidempi voimassaoloaika sellaisille avaimille, joita käytetään </a:t>
            </a:r>
            <a:r>
              <a:rPr lang="fi-FI" sz="1400" dirty="0" smtClean="0"/>
              <a:t>pelkästään </a:t>
            </a:r>
            <a:r>
              <a:rPr lang="fi-FI" sz="1400" dirty="0"/>
              <a:t>muiden avainten allekirjoittamiseen eli varmenteiden luomiseen. </a:t>
            </a:r>
            <a:endParaRPr lang="fi-FI" sz="1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 smtClean="0"/>
              <a:t>Suomi-</a:t>
            </a:r>
            <a:r>
              <a:rPr lang="en-US" sz="1400" dirty="0" err="1" smtClean="0"/>
              <a:t>spesifit</a:t>
            </a:r>
            <a:r>
              <a:rPr lang="en-US" sz="1400" dirty="0" smtClean="0"/>
              <a:t> </a:t>
            </a:r>
            <a:r>
              <a:rPr lang="en-US" sz="1400" dirty="0" err="1" smtClean="0"/>
              <a:t>vaatimukset</a:t>
            </a:r>
            <a:r>
              <a:rPr lang="en-US" sz="1400" dirty="0" smtClean="0"/>
              <a:t> </a:t>
            </a:r>
            <a:r>
              <a:rPr lang="en-US" sz="1400" dirty="0" err="1" smtClean="0"/>
              <a:t>vaikeuttavat</a:t>
            </a:r>
            <a:r>
              <a:rPr lang="en-US" sz="1400" dirty="0" smtClean="0"/>
              <a:t> </a:t>
            </a:r>
            <a:r>
              <a:rPr lang="en-US" sz="1400" dirty="0" err="1" smtClean="0"/>
              <a:t>sellaisia</a:t>
            </a:r>
            <a:r>
              <a:rPr lang="en-US" sz="1400" dirty="0" smtClean="0"/>
              <a:t> </a:t>
            </a:r>
            <a:r>
              <a:rPr lang="en-US" sz="1400" dirty="0" err="1" smtClean="0"/>
              <a:t>luottavia</a:t>
            </a:r>
            <a:r>
              <a:rPr lang="en-US" sz="1400" dirty="0" smtClean="0"/>
              <a:t> </a:t>
            </a:r>
            <a:r>
              <a:rPr lang="en-US" sz="1400" dirty="0" err="1" smtClean="0"/>
              <a:t>osapuolia</a:t>
            </a:r>
            <a:r>
              <a:rPr lang="en-US" sz="1400" dirty="0" smtClean="0"/>
              <a:t>, </a:t>
            </a:r>
            <a:r>
              <a:rPr lang="en-US" sz="1400" dirty="0" err="1" smtClean="0"/>
              <a:t>jotka</a:t>
            </a:r>
            <a:r>
              <a:rPr lang="en-US" sz="1400" dirty="0" smtClean="0"/>
              <a:t> </a:t>
            </a:r>
            <a:r>
              <a:rPr lang="en-US" sz="1400" dirty="0" err="1" smtClean="0"/>
              <a:t>operoivat</a:t>
            </a:r>
            <a:r>
              <a:rPr lang="en-US" sz="1400" dirty="0" smtClean="0"/>
              <a:t> </a:t>
            </a:r>
            <a:r>
              <a:rPr lang="en-US" sz="1400" dirty="0" err="1" smtClean="0"/>
              <a:t>useassa</a:t>
            </a:r>
            <a:r>
              <a:rPr lang="en-US" sz="1400" dirty="0" smtClean="0"/>
              <a:t> </a:t>
            </a:r>
            <a:r>
              <a:rPr lang="en-US" sz="1400" dirty="0" err="1" smtClean="0"/>
              <a:t>maassa</a:t>
            </a:r>
            <a:endParaRPr lang="en-US" sz="1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 err="1" smtClean="0"/>
              <a:t>Leimojen</a:t>
            </a:r>
            <a:r>
              <a:rPr lang="en-US" sz="1400" dirty="0" smtClean="0"/>
              <a:t> </a:t>
            </a:r>
            <a:r>
              <a:rPr lang="en-US" sz="1400" dirty="0" err="1" smtClean="0"/>
              <a:t>osalta</a:t>
            </a:r>
            <a:r>
              <a:rPr lang="en-US" sz="1400" dirty="0" smtClean="0"/>
              <a:t> </a:t>
            </a:r>
            <a:r>
              <a:rPr lang="en-US" sz="1400" dirty="0" err="1" smtClean="0"/>
              <a:t>vaatimusta</a:t>
            </a:r>
            <a:r>
              <a:rPr lang="en-US" sz="1400" dirty="0" smtClean="0"/>
              <a:t> </a:t>
            </a:r>
            <a:r>
              <a:rPr lang="en-US" sz="1400" dirty="0" err="1" smtClean="0"/>
              <a:t>tulisi</a:t>
            </a:r>
            <a:r>
              <a:rPr lang="en-US" sz="1400" dirty="0" smtClean="0"/>
              <a:t> </a:t>
            </a:r>
            <a:r>
              <a:rPr lang="en-US" sz="1400" dirty="0" err="1" smtClean="0"/>
              <a:t>keventää</a:t>
            </a:r>
            <a:r>
              <a:rPr lang="en-US" sz="1400" dirty="0" smtClean="0"/>
              <a:t>, </a:t>
            </a:r>
            <a:r>
              <a:rPr lang="en-US" sz="1400" dirty="0" err="1" smtClean="0"/>
              <a:t>koska</a:t>
            </a:r>
            <a:r>
              <a:rPr lang="en-US" sz="1400" dirty="0" smtClean="0"/>
              <a:t> QSCD-</a:t>
            </a:r>
            <a:r>
              <a:rPr lang="en-US" sz="1400" dirty="0" err="1" smtClean="0"/>
              <a:t>laitteita</a:t>
            </a:r>
            <a:r>
              <a:rPr lang="en-US" sz="1400" dirty="0" smtClean="0"/>
              <a:t> </a:t>
            </a:r>
            <a:r>
              <a:rPr lang="en-US" sz="1400" dirty="0" err="1" smtClean="0"/>
              <a:t>harvoin</a:t>
            </a:r>
            <a:r>
              <a:rPr lang="en-US" sz="1400" dirty="0" smtClean="0"/>
              <a:t> on </a:t>
            </a:r>
            <a:r>
              <a:rPr lang="en-US" sz="1400" dirty="0" err="1" smtClean="0"/>
              <a:t>käytössä</a:t>
            </a:r>
            <a:r>
              <a:rPr lang="en-US" sz="1400" dirty="0" smtClean="0"/>
              <a:t>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 err="1" smtClean="0"/>
              <a:t>Ehdotuksena</a:t>
            </a:r>
            <a:r>
              <a:rPr lang="en-US" sz="1400" dirty="0" smtClean="0"/>
              <a:t>: advanced </a:t>
            </a:r>
            <a:r>
              <a:rPr lang="en-US" sz="1400" dirty="0"/>
              <a:t>e-seal with qualified certificate </a:t>
            </a:r>
            <a:r>
              <a:rPr lang="en-US" sz="1400" dirty="0" smtClean="0"/>
              <a:t>– </a:t>
            </a:r>
            <a:r>
              <a:rPr lang="en-US" sz="1400" dirty="0" err="1" smtClean="0"/>
              <a:t>linjassa</a:t>
            </a:r>
            <a:r>
              <a:rPr lang="en-US" sz="1400" dirty="0" smtClean="0"/>
              <a:t> PSD2 </a:t>
            </a:r>
            <a:r>
              <a:rPr lang="en-US" sz="1400" dirty="0" err="1" smtClean="0"/>
              <a:t>kanssa</a:t>
            </a:r>
            <a:r>
              <a:rPr lang="en-US" sz="1400" dirty="0" smtClean="0"/>
              <a:t>.</a:t>
            </a:r>
            <a:endParaRPr lang="fi-FI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07588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9376" y="1268760"/>
            <a:ext cx="1106201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dirty="0"/>
              <a:t>8.1	Tietoliikenneyhteyden osapuolten tunnistaminen </a:t>
            </a:r>
            <a:endParaRPr lang="fi-FI" sz="2400" dirty="0" smtClean="0"/>
          </a:p>
          <a:p>
            <a:endParaRPr lang="fi-FI" sz="2400" dirty="0"/>
          </a:p>
          <a:p>
            <a:r>
              <a:rPr lang="fi-FI" sz="2400" dirty="0"/>
              <a:t>Tunnistuspalveluiden välisessä sekä tunnistuspalvelun ja luottavan osapuolen välisessä tietoliikenneyhteyden perustamisessa on todennettava tietoliikenteen tai sanomien </a:t>
            </a:r>
            <a:r>
              <a:rPr lang="fi-FI" sz="2400" dirty="0" smtClean="0"/>
              <a:t>salaamisessa </a:t>
            </a:r>
            <a:r>
              <a:rPr lang="fi-FI" sz="2400" dirty="0"/>
              <a:t>käytettävien varmenteiden ja avainten aitous ja eheys sekä niiden haltijat. </a:t>
            </a:r>
            <a:endParaRPr lang="fi-FI" sz="2400" dirty="0" smtClean="0"/>
          </a:p>
          <a:p>
            <a:endParaRPr lang="fi-FI" sz="2400" dirty="0"/>
          </a:p>
          <a:p>
            <a:r>
              <a:rPr lang="fi-FI" sz="2400" dirty="0"/>
              <a:t>Todentamisen on perustuttava eIDAS-asetuksen mukaiseen hyväksyttyyn sähköiseen allekirjoitukseen tai hyväksyttyyn sähköiseen leimaan taikka suoraan kahdenväliseen menettelyyn. Todentaminen ei voi perustua pelkästään yleisesti luotettuun </a:t>
            </a:r>
            <a:r>
              <a:rPr lang="fi-FI" sz="2400" dirty="0" smtClean="0"/>
              <a:t>varmenteeseen</a:t>
            </a:r>
            <a:r>
              <a:rPr lang="fi-FI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80216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967" y="3285425"/>
            <a:ext cx="7981950" cy="2924175"/>
          </a:xfrm>
          <a:prstGeom prst="rect">
            <a:avLst/>
          </a:prstGeom>
        </p:spPr>
      </p:pic>
      <p:sp>
        <p:nvSpPr>
          <p:cNvPr id="5" name="Can 4"/>
          <p:cNvSpPr/>
          <p:nvPr/>
        </p:nvSpPr>
        <p:spPr>
          <a:xfrm rot="5400000">
            <a:off x="4075771" y="2104675"/>
            <a:ext cx="334538" cy="3401124"/>
          </a:xfrm>
          <a:prstGeom prst="can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Can 6"/>
          <p:cNvSpPr/>
          <p:nvPr/>
        </p:nvSpPr>
        <p:spPr>
          <a:xfrm rot="5400000">
            <a:off x="7613494" y="2386246"/>
            <a:ext cx="334538" cy="2837986"/>
          </a:xfrm>
          <a:prstGeom prst="can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5154" y="2060437"/>
            <a:ext cx="800100" cy="47625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8980" y="2060437"/>
            <a:ext cx="800100" cy="47625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8.1: Avaintenvaihto - perustaminen</a:t>
            </a:r>
            <a:endParaRPr lang="fi-FI" dirty="0"/>
          </a:p>
        </p:txBody>
      </p:sp>
      <p:sp>
        <p:nvSpPr>
          <p:cNvPr id="24" name="Rectangle 23"/>
          <p:cNvSpPr/>
          <p:nvPr/>
        </p:nvSpPr>
        <p:spPr>
          <a:xfrm>
            <a:off x="5597205" y="3224914"/>
            <a:ext cx="1092820" cy="3122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err="1" smtClean="0"/>
              <a:t>Sp_name</a:t>
            </a:r>
            <a:endParaRPr lang="fi-FI" sz="1400" dirty="0"/>
          </a:p>
        </p:txBody>
      </p:sp>
      <p:sp>
        <p:nvSpPr>
          <p:cNvPr id="26" name="Rectangle 25"/>
          <p:cNvSpPr/>
          <p:nvPr/>
        </p:nvSpPr>
        <p:spPr>
          <a:xfrm>
            <a:off x="10181856" y="3224914"/>
            <a:ext cx="1092820" cy="3122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err="1" smtClean="0"/>
              <a:t>Sp_name</a:t>
            </a:r>
            <a:endParaRPr lang="fi-FI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5363043" y="2164515"/>
            <a:ext cx="1465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Välityspalvelu</a:t>
            </a:r>
            <a:endParaRPr lang="fi-FI" dirty="0"/>
          </a:p>
        </p:txBody>
      </p:sp>
      <p:sp>
        <p:nvSpPr>
          <p:cNvPr id="28" name="TextBox 27"/>
          <p:cNvSpPr txBox="1"/>
          <p:nvPr/>
        </p:nvSpPr>
        <p:spPr>
          <a:xfrm>
            <a:off x="9031441" y="2164515"/>
            <a:ext cx="1838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Luottava osapuoli</a:t>
            </a:r>
            <a:endParaRPr lang="fi-FI" dirty="0"/>
          </a:p>
        </p:txBody>
      </p:sp>
      <p:sp>
        <p:nvSpPr>
          <p:cNvPr id="29" name="TextBox 28"/>
          <p:cNvSpPr txBox="1"/>
          <p:nvPr/>
        </p:nvSpPr>
        <p:spPr>
          <a:xfrm>
            <a:off x="1166425" y="2164515"/>
            <a:ext cx="2634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Tunnistusvälineen tarjoaja</a:t>
            </a:r>
            <a:endParaRPr lang="fi-FI" dirty="0"/>
          </a:p>
        </p:txBody>
      </p:sp>
      <p:sp>
        <p:nvSpPr>
          <p:cNvPr id="30" name="TextBox 29"/>
          <p:cNvSpPr txBox="1"/>
          <p:nvPr/>
        </p:nvSpPr>
        <p:spPr>
          <a:xfrm>
            <a:off x="7093776" y="2629677"/>
            <a:ext cx="1466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/>
              <a:t>Cert</a:t>
            </a:r>
            <a:r>
              <a:rPr lang="fi-FI" dirty="0" smtClean="0"/>
              <a:t>(s)/Key(s)</a:t>
            </a:r>
            <a:endParaRPr lang="fi-FI" dirty="0"/>
          </a:p>
        </p:txBody>
      </p:sp>
      <p:sp>
        <p:nvSpPr>
          <p:cNvPr id="31" name="TextBox 30"/>
          <p:cNvSpPr txBox="1"/>
          <p:nvPr/>
        </p:nvSpPr>
        <p:spPr>
          <a:xfrm>
            <a:off x="3552087" y="2629677"/>
            <a:ext cx="1466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/>
              <a:t>Cert</a:t>
            </a:r>
            <a:r>
              <a:rPr lang="fi-FI" dirty="0" smtClean="0"/>
              <a:t>(s)/Key(s)</a:t>
            </a:r>
            <a:endParaRPr lang="fi-FI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2781411" y="2943831"/>
            <a:ext cx="2815794" cy="35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625401" y="2947387"/>
            <a:ext cx="224591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181856" y="3661449"/>
            <a:ext cx="946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Sovellus</a:t>
            </a:r>
            <a:endParaRPr lang="fi-FI" dirty="0"/>
          </a:p>
        </p:txBody>
      </p:sp>
      <p:sp>
        <p:nvSpPr>
          <p:cNvPr id="18" name="Line Callout 1 17"/>
          <p:cNvSpPr/>
          <p:nvPr/>
        </p:nvSpPr>
        <p:spPr>
          <a:xfrm>
            <a:off x="8618527" y="5071374"/>
            <a:ext cx="2780779" cy="975826"/>
          </a:xfrm>
          <a:prstGeom prst="borderCallout1">
            <a:avLst>
              <a:gd name="adj1" fmla="val 18750"/>
              <a:gd name="adj2" fmla="val -8333"/>
              <a:gd name="adj3" fmla="val -154806"/>
              <a:gd name="adj4" fmla="val -72753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bg1">
                    <a:lumMod val="65000"/>
                  </a:schemeClr>
                </a:solidFill>
              </a:rPr>
              <a:t>Välityspalvelu vastaa</a:t>
            </a:r>
            <a:endParaRPr lang="fi-FI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8" name="Straight Arrow Connector 7"/>
          <p:cNvCxnSpPr>
            <a:stCxn id="26" idx="1"/>
            <a:endCxn id="24" idx="3"/>
          </p:cNvCxnSpPr>
          <p:nvPr/>
        </p:nvCxnSpPr>
        <p:spPr>
          <a:xfrm flipH="1">
            <a:off x="6690025" y="3381031"/>
            <a:ext cx="34918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3428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284324"/>
            <a:ext cx="10746000" cy="576064"/>
          </a:xfrm>
        </p:spPr>
        <p:txBody>
          <a:bodyPr/>
          <a:lstStyle/>
          <a:p>
            <a:r>
              <a:rPr lang="fi-FI" dirty="0" smtClean="0"/>
              <a:t>Säännös 9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764704"/>
            <a:ext cx="10746000" cy="5760640"/>
          </a:xfrm>
        </p:spPr>
        <p:txBody>
          <a:bodyPr/>
          <a:lstStyle/>
          <a:p>
            <a:r>
              <a:rPr lang="fi-FI" dirty="0" smtClean="0"/>
              <a:t>9. Tunnistussanomien </a:t>
            </a:r>
            <a:r>
              <a:rPr lang="fi-FI" dirty="0"/>
              <a:t>eheys ja luottamuksellisuus</a:t>
            </a:r>
            <a:endParaRPr lang="fi-FI" dirty="0" smtClean="0"/>
          </a:p>
          <a:p>
            <a:pPr lvl="1"/>
            <a:r>
              <a:rPr lang="fi-FI" dirty="0" smtClean="0"/>
              <a:t>9.1 Sanomien </a:t>
            </a:r>
            <a:r>
              <a:rPr lang="fi-FI" dirty="0"/>
              <a:t>suojaaminen tunnistuspalveluiden ja luottavan osapuolen välillä </a:t>
            </a:r>
          </a:p>
          <a:p>
            <a:pPr lvl="2"/>
            <a:r>
              <a:rPr lang="fi-FI" b="1" dirty="0" smtClean="0"/>
              <a:t>Nykyinen </a:t>
            </a:r>
            <a:r>
              <a:rPr lang="fi-FI" b="1" dirty="0"/>
              <a:t>kategorinen vaatimus: sanomat salattava</a:t>
            </a:r>
          </a:p>
          <a:p>
            <a:pPr lvl="2"/>
            <a:r>
              <a:rPr lang="fi-FI" b="1" dirty="0"/>
              <a:t>Rinnalle vaihtoehto: salaus voidaan korvata </a:t>
            </a:r>
            <a:r>
              <a:rPr lang="fi-FI" b="1" dirty="0" smtClean="0"/>
              <a:t>TLS-pinnatulla yhteydellä</a:t>
            </a:r>
          </a:p>
          <a:p>
            <a:pPr lvl="2"/>
            <a:r>
              <a:rPr lang="fi-FI" b="1" dirty="0" smtClean="0"/>
              <a:t>Uusi </a:t>
            </a:r>
            <a:r>
              <a:rPr lang="fi-FI" b="1" dirty="0"/>
              <a:t>vaatimus: asiointipalvelun allekirjoitettava </a:t>
            </a:r>
            <a:r>
              <a:rPr lang="fi-FI" b="1" dirty="0" smtClean="0"/>
              <a:t>tunnistuspyynnöt tunnistusvälityspalvelulle</a:t>
            </a:r>
          </a:p>
          <a:p>
            <a:pPr lvl="1"/>
            <a:r>
              <a:rPr lang="fi-FI" dirty="0" smtClean="0"/>
              <a:t>9.2 Sanomien </a:t>
            </a:r>
            <a:r>
              <a:rPr lang="fi-FI" dirty="0"/>
              <a:t>suojaaminen </a:t>
            </a:r>
            <a:r>
              <a:rPr lang="fi-FI" dirty="0" smtClean="0"/>
              <a:t>käyttäjärajapinnassa</a:t>
            </a:r>
          </a:p>
          <a:p>
            <a:pPr lvl="2"/>
            <a:r>
              <a:rPr lang="fi-FI" dirty="0" smtClean="0"/>
              <a:t>Säilytetään sanomien salaamisen vaatimus, jos </a:t>
            </a:r>
            <a:r>
              <a:rPr lang="fi-FI" dirty="0"/>
              <a:t>tunnistussanomat välitetään käyttäjän selaimen tai </a:t>
            </a:r>
            <a:r>
              <a:rPr lang="fi-FI" dirty="0" smtClean="0"/>
              <a:t>päätelaitteen kautta</a:t>
            </a:r>
          </a:p>
          <a:p>
            <a:pPr lvl="1"/>
            <a:r>
              <a:rPr lang="fi-FI" dirty="0"/>
              <a:t> </a:t>
            </a:r>
            <a:r>
              <a:rPr lang="fi-FI" dirty="0" smtClean="0"/>
              <a:t>9.3 Salausalgoritmit </a:t>
            </a:r>
            <a:r>
              <a:rPr lang="fi-FI" dirty="0"/>
              <a:t>ja </a:t>
            </a:r>
            <a:r>
              <a:rPr lang="fi-FI" dirty="0" smtClean="0"/>
              <a:t>menettelyt</a:t>
            </a:r>
          </a:p>
          <a:p>
            <a:pPr lvl="2"/>
            <a:r>
              <a:rPr lang="fi-FI" dirty="0" smtClean="0"/>
              <a:t>Soveltuvin osin 7.1 menettelyt ja niitä muokattu, jotta soveltuvat</a:t>
            </a:r>
            <a:endParaRPr lang="fi-FI" dirty="0"/>
          </a:p>
          <a:p>
            <a:r>
              <a:rPr lang="fi-FI" b="1" dirty="0" smtClean="0"/>
              <a:t>Vaikutus:</a:t>
            </a:r>
          </a:p>
          <a:p>
            <a:pPr lvl="1"/>
            <a:r>
              <a:rPr lang="fi-FI" b="1" dirty="0" smtClean="0">
                <a:solidFill>
                  <a:srgbClr val="00B050"/>
                </a:solidFill>
              </a:rPr>
              <a:t>Joustavoittaa ETSI MSS-protokollan ja </a:t>
            </a:r>
            <a:r>
              <a:rPr lang="fi-FI" b="1" dirty="0" err="1" smtClean="0">
                <a:solidFill>
                  <a:srgbClr val="00B050"/>
                </a:solidFill>
              </a:rPr>
              <a:t>OpenID</a:t>
            </a:r>
            <a:r>
              <a:rPr lang="fi-FI" b="1" dirty="0" smtClean="0">
                <a:solidFill>
                  <a:srgbClr val="00B050"/>
                </a:solidFill>
              </a:rPr>
              <a:t> Connectin käyttöä</a:t>
            </a:r>
          </a:p>
          <a:p>
            <a:pPr lvl="1"/>
            <a:r>
              <a:rPr lang="fi-FI" b="1" dirty="0" smtClean="0">
                <a:solidFill>
                  <a:srgbClr val="FF0000"/>
                </a:solidFill>
              </a:rPr>
              <a:t>On riippuvainen säännöksen 8 varmenteista ja avaimista – voi ottaa uudet menettelyt käyttöön, kun 8 mukaiset avaimet</a:t>
            </a:r>
            <a:endParaRPr lang="fi-FI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94633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7368" y="1268760"/>
            <a:ext cx="115526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dirty="0"/>
              <a:t>9.1	</a:t>
            </a:r>
            <a:r>
              <a:rPr lang="fi-FI" sz="2400" dirty="0" smtClean="0"/>
              <a:t>Sanomien </a:t>
            </a:r>
            <a:r>
              <a:rPr lang="fi-FI" sz="2400" dirty="0"/>
              <a:t>suojaaminen tunnistuspalveluiden ja luottavan osapuolen välillä </a:t>
            </a:r>
            <a:endParaRPr lang="fi-FI" sz="2400" dirty="0" smtClean="0"/>
          </a:p>
          <a:p>
            <a:endParaRPr lang="fi-FI" sz="2400" dirty="0"/>
          </a:p>
          <a:p>
            <a:pPr marL="457200" indent="-457200">
              <a:buAutoNum type="arabicPeriod"/>
            </a:pPr>
            <a:r>
              <a:rPr lang="fi-FI" sz="2400" dirty="0"/>
              <a:t>Tunnistuspalveluiden välisessä ja tunnistuspalvelun ja luottavan osapuolen välisessä </a:t>
            </a:r>
            <a:r>
              <a:rPr lang="fi-FI" sz="2400" dirty="0" smtClean="0"/>
              <a:t>tietoliikenteessä </a:t>
            </a:r>
            <a:r>
              <a:rPr lang="fi-FI" sz="2400" dirty="0"/>
              <a:t>on suojattava henkilötietoja sisältävien tunnistussanomien eheys ja </a:t>
            </a:r>
            <a:r>
              <a:rPr lang="fi-FI" sz="2400" dirty="0" smtClean="0"/>
              <a:t>luottamuksellisuus </a:t>
            </a:r>
            <a:r>
              <a:rPr lang="fi-FI" sz="2400" dirty="0"/>
              <a:t>joko: </a:t>
            </a:r>
          </a:p>
          <a:p>
            <a:endParaRPr lang="fi-FI" sz="2400" dirty="0" smtClean="0"/>
          </a:p>
          <a:p>
            <a:pPr marL="457200" indent="-457200">
              <a:buAutoNum type="alphaLcParenR"/>
            </a:pPr>
            <a:r>
              <a:rPr lang="fi-FI" sz="2400" dirty="0" smtClean="0"/>
              <a:t>varmistamalla </a:t>
            </a:r>
            <a:r>
              <a:rPr lang="fi-FI" sz="2400" dirty="0"/>
              <a:t>tietoliikenneyhteyden eheys ja luottamuksellisuus sitomalla osapuolten tietoliikenne kohdan 8 mukaisesti toimitettuihin varmenteisiin tai avaimiin, </a:t>
            </a:r>
            <a:r>
              <a:rPr lang="fi-FI" sz="2400" dirty="0" smtClean="0"/>
              <a:t>tai</a:t>
            </a:r>
          </a:p>
          <a:p>
            <a:pPr marL="457200" indent="-457200">
              <a:buAutoNum type="alphaLcParenR"/>
            </a:pPr>
            <a:endParaRPr lang="fi-FI" sz="2400" dirty="0"/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567432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>
            <a:extLst>
              <a:ext uri="{FF2B5EF4-FFF2-40B4-BE49-F238E27FC236}">
                <a16:creationId xmlns:a16="http://schemas.microsoft.com/office/drawing/2014/main" id="{E36961EE-DECA-4B02-BE40-2886B187B3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3600" b="1" dirty="0"/>
              <a:t>Määräyspäivityksen yleiset linjaukset</a:t>
            </a:r>
          </a:p>
        </p:txBody>
      </p:sp>
      <p:sp>
        <p:nvSpPr>
          <p:cNvPr id="10" name="Alaotsikko 9">
            <a:extLst>
              <a:ext uri="{FF2B5EF4-FFF2-40B4-BE49-F238E27FC236}">
                <a16:creationId xmlns:a16="http://schemas.microsoft.com/office/drawing/2014/main" id="{3E79B920-5296-4EDE-939D-98A068B5AF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C79B699-623B-4745-8EFD-D0DE1869D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B53C-4079-49E1-ADA2-616E68D987A9}" type="datetime1">
              <a:rPr lang="fi-FI" smtClean="0"/>
              <a:t>10.3.2022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7E411B0-F7CF-40BE-BFBB-378AA2292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A51-8810-4865-8945-16E6E50C8EFD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577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967" y="3259668"/>
            <a:ext cx="7981950" cy="2924175"/>
          </a:xfrm>
          <a:prstGeom prst="rect">
            <a:avLst/>
          </a:prstGeom>
        </p:spPr>
      </p:pic>
      <p:sp>
        <p:nvSpPr>
          <p:cNvPr id="5" name="Can 4"/>
          <p:cNvSpPr/>
          <p:nvPr/>
        </p:nvSpPr>
        <p:spPr>
          <a:xfrm rot="5400000">
            <a:off x="4075771" y="2078918"/>
            <a:ext cx="334538" cy="3401124"/>
          </a:xfrm>
          <a:prstGeom prst="can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Can 6"/>
          <p:cNvSpPr/>
          <p:nvPr/>
        </p:nvSpPr>
        <p:spPr>
          <a:xfrm rot="5400000">
            <a:off x="7613494" y="2360489"/>
            <a:ext cx="334538" cy="2837986"/>
          </a:xfrm>
          <a:prstGeom prst="can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xtBox 8"/>
          <p:cNvSpPr txBox="1"/>
          <p:nvPr/>
        </p:nvSpPr>
        <p:spPr>
          <a:xfrm>
            <a:off x="3881088" y="3594813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/>
              <a:t>msg</a:t>
            </a:r>
            <a:endParaRPr lang="fi-FI" dirty="0"/>
          </a:p>
        </p:txBody>
      </p:sp>
      <p:sp>
        <p:nvSpPr>
          <p:cNvPr id="10" name="TextBox 9"/>
          <p:cNvSpPr txBox="1"/>
          <p:nvPr/>
        </p:nvSpPr>
        <p:spPr>
          <a:xfrm>
            <a:off x="7480144" y="3594813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/>
              <a:t>msg</a:t>
            </a:r>
            <a:endParaRPr lang="fi-FI" dirty="0"/>
          </a:p>
        </p:txBody>
      </p:sp>
      <p:sp>
        <p:nvSpPr>
          <p:cNvPr id="11" name="Left Brace 10"/>
          <p:cNvSpPr/>
          <p:nvPr/>
        </p:nvSpPr>
        <p:spPr>
          <a:xfrm rot="5400000">
            <a:off x="4006580" y="3180403"/>
            <a:ext cx="316798" cy="925087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Left Brace 11"/>
          <p:cNvSpPr/>
          <p:nvPr/>
        </p:nvSpPr>
        <p:spPr>
          <a:xfrm rot="5400000">
            <a:off x="7605637" y="3180403"/>
            <a:ext cx="316798" cy="925087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Left Brace 12"/>
          <p:cNvSpPr/>
          <p:nvPr/>
        </p:nvSpPr>
        <p:spPr>
          <a:xfrm rot="16200000">
            <a:off x="4084644" y="2678131"/>
            <a:ext cx="316798" cy="3401123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Left Brace 13"/>
          <p:cNvSpPr/>
          <p:nvPr/>
        </p:nvSpPr>
        <p:spPr>
          <a:xfrm rot="16200000">
            <a:off x="7615164" y="2952498"/>
            <a:ext cx="316798" cy="2852391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TextBox 15"/>
          <p:cNvSpPr txBox="1"/>
          <p:nvPr/>
        </p:nvSpPr>
        <p:spPr>
          <a:xfrm>
            <a:off x="3762780" y="4561686"/>
            <a:ext cx="1759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TLS 1.2+</a:t>
            </a:r>
          </a:p>
          <a:p>
            <a:r>
              <a:rPr lang="fi-FI" dirty="0" err="1" smtClean="0"/>
              <a:t>Cert</a:t>
            </a:r>
            <a:r>
              <a:rPr lang="fi-FI" dirty="0" smtClean="0"/>
              <a:t>/Key </a:t>
            </a:r>
            <a:r>
              <a:rPr lang="fi-FI" dirty="0" err="1" smtClean="0"/>
              <a:t>pinning</a:t>
            </a:r>
            <a:endParaRPr lang="fi-FI" dirty="0"/>
          </a:p>
        </p:txBody>
      </p:sp>
      <p:sp>
        <p:nvSpPr>
          <p:cNvPr id="17" name="TextBox 16"/>
          <p:cNvSpPr txBox="1"/>
          <p:nvPr/>
        </p:nvSpPr>
        <p:spPr>
          <a:xfrm>
            <a:off x="3358797" y="2764239"/>
            <a:ext cx="1496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chemeClr val="accent6"/>
                </a:solidFill>
              </a:rPr>
              <a:t>salattu</a:t>
            </a:r>
          </a:p>
          <a:p>
            <a:r>
              <a:rPr lang="fi-FI" dirty="0" smtClean="0">
                <a:solidFill>
                  <a:schemeClr val="accent6"/>
                </a:solidFill>
              </a:rPr>
              <a:t>allekirjoitettu</a:t>
            </a:r>
            <a:endParaRPr lang="fi-FI" dirty="0">
              <a:solidFill>
                <a:schemeClr val="accent6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57854" y="2764239"/>
            <a:ext cx="1612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chemeClr val="accent6"/>
                </a:solidFill>
              </a:rPr>
              <a:t>salattu</a:t>
            </a:r>
          </a:p>
          <a:p>
            <a:r>
              <a:rPr lang="fi-FI" dirty="0" smtClean="0">
                <a:solidFill>
                  <a:srgbClr val="FF0000"/>
                </a:solidFill>
              </a:rPr>
              <a:t>+ allekirjoitettu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01492" y="4561686"/>
            <a:ext cx="1759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TLS 1.2+</a:t>
            </a:r>
          </a:p>
          <a:p>
            <a:r>
              <a:rPr lang="fi-FI" dirty="0" err="1" smtClean="0"/>
              <a:t>Cert</a:t>
            </a:r>
            <a:r>
              <a:rPr lang="fi-FI" dirty="0" smtClean="0"/>
              <a:t>/Key </a:t>
            </a:r>
            <a:r>
              <a:rPr lang="fi-FI" dirty="0" err="1" smtClean="0"/>
              <a:t>pinning</a:t>
            </a:r>
            <a:endParaRPr lang="fi-FI" dirty="0"/>
          </a:p>
        </p:txBody>
      </p:sp>
      <p:sp>
        <p:nvSpPr>
          <p:cNvPr id="20" name="Cloud 19"/>
          <p:cNvSpPr/>
          <p:nvPr/>
        </p:nvSpPr>
        <p:spPr>
          <a:xfrm>
            <a:off x="3420754" y="3480708"/>
            <a:ext cx="1407724" cy="597541"/>
          </a:xfrm>
          <a:prstGeom prst="cloud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Cloud 20"/>
          <p:cNvSpPr/>
          <p:nvPr/>
        </p:nvSpPr>
        <p:spPr>
          <a:xfrm>
            <a:off x="7060174" y="3480708"/>
            <a:ext cx="1407724" cy="597541"/>
          </a:xfrm>
          <a:prstGeom prst="cloud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Rectangle 21"/>
          <p:cNvSpPr/>
          <p:nvPr/>
        </p:nvSpPr>
        <p:spPr>
          <a:xfrm>
            <a:off x="8916097" y="2933567"/>
            <a:ext cx="1092820" cy="3122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err="1" smtClean="0"/>
              <a:t>Sp_name</a:t>
            </a:r>
            <a:endParaRPr lang="fi-FI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9.1.1a: Sanomatason salaus ja allekirjoitus – pinnattu TLS</a:t>
            </a:r>
            <a:endParaRPr lang="fi-FI" dirty="0"/>
          </a:p>
        </p:txBody>
      </p:sp>
      <p:sp>
        <p:nvSpPr>
          <p:cNvPr id="23" name="TextBox 22"/>
          <p:cNvSpPr txBox="1"/>
          <p:nvPr/>
        </p:nvSpPr>
        <p:spPr>
          <a:xfrm>
            <a:off x="5363043" y="2473808"/>
            <a:ext cx="1465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Välityspalvelu</a:t>
            </a:r>
            <a:endParaRPr lang="fi-FI" dirty="0"/>
          </a:p>
        </p:txBody>
      </p:sp>
      <p:sp>
        <p:nvSpPr>
          <p:cNvPr id="25" name="TextBox 24"/>
          <p:cNvSpPr txBox="1"/>
          <p:nvPr/>
        </p:nvSpPr>
        <p:spPr>
          <a:xfrm>
            <a:off x="1166425" y="2473808"/>
            <a:ext cx="2637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Tunnistusvälineen tarjoaja</a:t>
            </a:r>
            <a:endParaRPr lang="fi-FI" dirty="0"/>
          </a:p>
        </p:txBody>
      </p:sp>
      <p:sp>
        <p:nvSpPr>
          <p:cNvPr id="26" name="TextBox 25"/>
          <p:cNvSpPr txBox="1"/>
          <p:nvPr/>
        </p:nvSpPr>
        <p:spPr>
          <a:xfrm>
            <a:off x="8811536" y="2456303"/>
            <a:ext cx="1838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Luottava osapuoli</a:t>
            </a:r>
            <a:endParaRPr lang="fi-FI" dirty="0"/>
          </a:p>
        </p:txBody>
      </p:sp>
      <p:sp>
        <p:nvSpPr>
          <p:cNvPr id="27" name="TextBox 26"/>
          <p:cNvSpPr txBox="1"/>
          <p:nvPr/>
        </p:nvSpPr>
        <p:spPr>
          <a:xfrm>
            <a:off x="9961951" y="3953237"/>
            <a:ext cx="946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Sovellus</a:t>
            </a:r>
            <a:endParaRPr lang="fi-FI" dirty="0"/>
          </a:p>
        </p:txBody>
      </p:sp>
      <p:sp>
        <p:nvSpPr>
          <p:cNvPr id="24" name="Rectangle 23"/>
          <p:cNvSpPr/>
          <p:nvPr/>
        </p:nvSpPr>
        <p:spPr>
          <a:xfrm>
            <a:off x="10008917" y="4263172"/>
            <a:ext cx="1092820" cy="3122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err="1" smtClean="0"/>
              <a:t>Sp_name</a:t>
            </a:r>
            <a:endParaRPr lang="fi-FI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1002082" y="5749447"/>
            <a:ext cx="1311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chemeClr val="accent6"/>
                </a:solidFill>
              </a:rPr>
              <a:t>Suositeltava</a:t>
            </a:r>
          </a:p>
          <a:p>
            <a:r>
              <a:rPr lang="fi-FI" dirty="0" smtClean="0">
                <a:solidFill>
                  <a:srgbClr val="FF0000"/>
                </a:solidFill>
              </a:rPr>
              <a:t>Pakollinen</a:t>
            </a:r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5845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7629" y="983078"/>
            <a:ext cx="115526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dirty="0" smtClean="0"/>
              <a:t>9.1	Sanomien suojaaminen tunnistuspalveluiden ja luottavan osapuolen välillä </a:t>
            </a:r>
          </a:p>
          <a:p>
            <a:endParaRPr lang="fi-FI" sz="2400" dirty="0" smtClean="0"/>
          </a:p>
          <a:p>
            <a:pPr marL="457200" indent="-457200">
              <a:buAutoNum type="arabicPeriod"/>
            </a:pPr>
            <a:r>
              <a:rPr lang="fi-FI" sz="2400" dirty="0" smtClean="0"/>
              <a:t>Tunnistuspalveluiden välisessä ja tunnistuspalvelun ja luottavan osapuolen välisessä tietoliikenteessä on suojattava henkilötietoja sisältävien tunnistussanomien eheys ja luottamuksellisuus joko: </a:t>
            </a:r>
          </a:p>
          <a:p>
            <a:pPr lvl="1"/>
            <a:endParaRPr lang="fi-FI" sz="2400" dirty="0" smtClean="0"/>
          </a:p>
          <a:p>
            <a:pPr lvl="1"/>
            <a:r>
              <a:rPr lang="fi-FI" sz="2400" dirty="0"/>
              <a:t>b) salaamalla ja allekirjoittamalla sanomat kohdan 8 mukaisella menettelyllä toimitetulla avaimella.</a:t>
            </a:r>
            <a:endParaRPr lang="fi-FI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96333" y="4541891"/>
            <a:ext cx="1149566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solidFill>
                  <a:schemeClr val="bg1">
                    <a:lumMod val="65000"/>
                  </a:schemeClr>
                </a:solidFill>
              </a:rPr>
              <a:t>8.1 </a:t>
            </a:r>
          </a:p>
          <a:p>
            <a:r>
              <a:rPr lang="fi-FI" sz="1600" dirty="0" smtClean="0">
                <a:solidFill>
                  <a:schemeClr val="bg1">
                    <a:lumMod val="65000"/>
                  </a:schemeClr>
                </a:solidFill>
              </a:rPr>
              <a:t>Tunnistuspalveluiden </a:t>
            </a:r>
            <a:r>
              <a:rPr lang="fi-FI" sz="1600" dirty="0">
                <a:solidFill>
                  <a:schemeClr val="bg1">
                    <a:lumMod val="65000"/>
                  </a:schemeClr>
                </a:solidFill>
              </a:rPr>
              <a:t>välisessä sekä tunnistuspalvelun ja luottavan osapuolen välisessä tietoliikenneyhteyden perustamisessa on todennettava tietoliikenteen tai sanomien </a:t>
            </a:r>
            <a:r>
              <a:rPr lang="fi-FI" sz="1600" dirty="0" smtClean="0">
                <a:solidFill>
                  <a:schemeClr val="bg1">
                    <a:lumMod val="65000"/>
                  </a:schemeClr>
                </a:solidFill>
              </a:rPr>
              <a:t>salaamisessa </a:t>
            </a:r>
            <a:r>
              <a:rPr lang="fi-FI" sz="1600" dirty="0">
                <a:solidFill>
                  <a:schemeClr val="bg1">
                    <a:lumMod val="65000"/>
                  </a:schemeClr>
                </a:solidFill>
              </a:rPr>
              <a:t>käytettävien varmenteiden ja avainten aitous ja eheys sekä niiden haltijat. </a:t>
            </a:r>
            <a:endParaRPr lang="fi-FI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fi-FI" sz="16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i-FI" sz="1600" dirty="0" smtClean="0">
                <a:solidFill>
                  <a:schemeClr val="bg1">
                    <a:lumMod val="65000"/>
                  </a:schemeClr>
                </a:solidFill>
              </a:rPr>
              <a:t>Todentamisen </a:t>
            </a:r>
            <a:r>
              <a:rPr lang="fi-FI" sz="1600" dirty="0">
                <a:solidFill>
                  <a:schemeClr val="bg1">
                    <a:lumMod val="65000"/>
                  </a:schemeClr>
                </a:solidFill>
              </a:rPr>
              <a:t>on perustuttava eIDAS-asetuksen mukaiseen hyväksyttyyn sähköiseen allekirjoitukseen tai hyväksyttyyn sähköiseen leimaan taikka suoraan kahdenväliseen menettelyyn eikä se voi perustua pelkästään osapuolen yleisesti luotettuun </a:t>
            </a:r>
            <a:r>
              <a:rPr lang="fi-FI" sz="1600" dirty="0" smtClean="0">
                <a:solidFill>
                  <a:schemeClr val="bg1">
                    <a:lumMod val="65000"/>
                  </a:schemeClr>
                </a:solidFill>
              </a:rPr>
              <a:t>varmenteeseen</a:t>
            </a:r>
            <a:r>
              <a:rPr lang="fi-FI" sz="1600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623458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967" y="3027848"/>
            <a:ext cx="7981950" cy="2924175"/>
          </a:xfrm>
          <a:prstGeom prst="rect">
            <a:avLst/>
          </a:prstGeom>
        </p:spPr>
      </p:pic>
      <p:sp>
        <p:nvSpPr>
          <p:cNvPr id="5" name="Can 4"/>
          <p:cNvSpPr/>
          <p:nvPr/>
        </p:nvSpPr>
        <p:spPr>
          <a:xfrm rot="5400000">
            <a:off x="2871439" y="3051430"/>
            <a:ext cx="334538" cy="992459"/>
          </a:xfrm>
          <a:prstGeom prst="can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xtBox 8"/>
          <p:cNvSpPr txBox="1"/>
          <p:nvPr/>
        </p:nvSpPr>
        <p:spPr>
          <a:xfrm>
            <a:off x="3881088" y="3362993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/>
              <a:t>msg</a:t>
            </a:r>
            <a:endParaRPr lang="fi-FI" dirty="0"/>
          </a:p>
        </p:txBody>
      </p:sp>
      <p:sp>
        <p:nvSpPr>
          <p:cNvPr id="10" name="TextBox 9"/>
          <p:cNvSpPr txBox="1"/>
          <p:nvPr/>
        </p:nvSpPr>
        <p:spPr>
          <a:xfrm>
            <a:off x="7658561" y="3362993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/>
              <a:t>msg</a:t>
            </a:r>
            <a:endParaRPr lang="fi-FI" dirty="0"/>
          </a:p>
        </p:txBody>
      </p:sp>
      <p:sp>
        <p:nvSpPr>
          <p:cNvPr id="11" name="Left Brace 10"/>
          <p:cNvSpPr/>
          <p:nvPr/>
        </p:nvSpPr>
        <p:spPr>
          <a:xfrm rot="5400000">
            <a:off x="4006580" y="2948583"/>
            <a:ext cx="316798" cy="925087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Left Brace 11"/>
          <p:cNvSpPr/>
          <p:nvPr/>
        </p:nvSpPr>
        <p:spPr>
          <a:xfrm rot="5400000">
            <a:off x="7784054" y="2948583"/>
            <a:ext cx="316798" cy="925087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Left Brace 12"/>
          <p:cNvSpPr/>
          <p:nvPr/>
        </p:nvSpPr>
        <p:spPr>
          <a:xfrm rot="16200000">
            <a:off x="2880313" y="3650644"/>
            <a:ext cx="316798" cy="992458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TextBox 15"/>
          <p:cNvSpPr txBox="1"/>
          <p:nvPr/>
        </p:nvSpPr>
        <p:spPr>
          <a:xfrm>
            <a:off x="2538060" y="4329866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TLS 1.2+</a:t>
            </a:r>
            <a:endParaRPr lang="fi-FI" dirty="0"/>
          </a:p>
        </p:txBody>
      </p:sp>
      <p:sp>
        <p:nvSpPr>
          <p:cNvPr id="17" name="TextBox 16"/>
          <p:cNvSpPr txBox="1"/>
          <p:nvPr/>
        </p:nvSpPr>
        <p:spPr>
          <a:xfrm>
            <a:off x="3358797" y="2532419"/>
            <a:ext cx="1612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rgbClr val="FF0000"/>
                </a:solidFill>
              </a:rPr>
              <a:t>+ salattu</a:t>
            </a:r>
          </a:p>
          <a:p>
            <a:r>
              <a:rPr lang="fi-FI" dirty="0" smtClean="0">
                <a:solidFill>
                  <a:srgbClr val="FF0000"/>
                </a:solidFill>
              </a:rPr>
              <a:t>+ allekirjoitettu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41565" y="2532419"/>
            <a:ext cx="1612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rgbClr val="FF0000"/>
                </a:solidFill>
              </a:rPr>
              <a:t>+ salattu</a:t>
            </a:r>
          </a:p>
          <a:p>
            <a:r>
              <a:rPr lang="fi-FI" dirty="0" smtClean="0">
                <a:solidFill>
                  <a:srgbClr val="FF0000"/>
                </a:solidFill>
              </a:rPr>
              <a:t>+ allekirjoitettu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>
            <a:off x="3420754" y="3248888"/>
            <a:ext cx="1407724" cy="597541"/>
          </a:xfrm>
          <a:prstGeom prst="cloud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Can 19"/>
          <p:cNvSpPr/>
          <p:nvPr/>
        </p:nvSpPr>
        <p:spPr>
          <a:xfrm rot="5400000">
            <a:off x="5181252" y="2952577"/>
            <a:ext cx="334538" cy="1190167"/>
          </a:xfrm>
          <a:prstGeom prst="can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TextBox 20"/>
          <p:cNvSpPr txBox="1"/>
          <p:nvPr/>
        </p:nvSpPr>
        <p:spPr>
          <a:xfrm>
            <a:off x="4018945" y="4329866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22" name="Left Brace 21"/>
          <p:cNvSpPr/>
          <p:nvPr/>
        </p:nvSpPr>
        <p:spPr>
          <a:xfrm rot="16200000">
            <a:off x="5170731" y="3650644"/>
            <a:ext cx="316798" cy="992458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TextBox 22"/>
          <p:cNvSpPr txBox="1"/>
          <p:nvPr/>
        </p:nvSpPr>
        <p:spPr>
          <a:xfrm>
            <a:off x="4828478" y="4329866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TLS 1.2+</a:t>
            </a:r>
            <a:endParaRPr lang="fi-FI" dirty="0"/>
          </a:p>
        </p:txBody>
      </p:sp>
      <p:sp>
        <p:nvSpPr>
          <p:cNvPr id="24" name="Can 23"/>
          <p:cNvSpPr/>
          <p:nvPr/>
        </p:nvSpPr>
        <p:spPr>
          <a:xfrm rot="5400000">
            <a:off x="6692250" y="3051430"/>
            <a:ext cx="334538" cy="992459"/>
          </a:xfrm>
          <a:prstGeom prst="can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Left Brace 24"/>
          <p:cNvSpPr/>
          <p:nvPr/>
        </p:nvSpPr>
        <p:spPr>
          <a:xfrm rot="16200000">
            <a:off x="6701124" y="3650644"/>
            <a:ext cx="316798" cy="992458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TextBox 25"/>
          <p:cNvSpPr txBox="1"/>
          <p:nvPr/>
        </p:nvSpPr>
        <p:spPr>
          <a:xfrm>
            <a:off x="6358871" y="4329866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TLS 1.2+</a:t>
            </a:r>
            <a:endParaRPr lang="fi-FI" dirty="0"/>
          </a:p>
        </p:txBody>
      </p:sp>
      <p:sp>
        <p:nvSpPr>
          <p:cNvPr id="27" name="Cloud 26"/>
          <p:cNvSpPr/>
          <p:nvPr/>
        </p:nvSpPr>
        <p:spPr>
          <a:xfrm>
            <a:off x="7241565" y="3248888"/>
            <a:ext cx="1407724" cy="597541"/>
          </a:xfrm>
          <a:prstGeom prst="cloud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Can 27"/>
          <p:cNvSpPr/>
          <p:nvPr/>
        </p:nvSpPr>
        <p:spPr>
          <a:xfrm rot="5400000">
            <a:off x="8714158" y="3240483"/>
            <a:ext cx="334538" cy="614356"/>
          </a:xfrm>
          <a:prstGeom prst="can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9" name="TextBox 28"/>
          <p:cNvSpPr txBox="1"/>
          <p:nvPr/>
        </p:nvSpPr>
        <p:spPr>
          <a:xfrm>
            <a:off x="7796419" y="4329866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30" name="Left Brace 29"/>
          <p:cNvSpPr/>
          <p:nvPr/>
        </p:nvSpPr>
        <p:spPr>
          <a:xfrm rot="16200000">
            <a:off x="8762760" y="3879426"/>
            <a:ext cx="316798" cy="534893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TextBox 30"/>
          <p:cNvSpPr txBox="1"/>
          <p:nvPr/>
        </p:nvSpPr>
        <p:spPr>
          <a:xfrm>
            <a:off x="8440899" y="4329866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TLS 1.2+</a:t>
            </a:r>
            <a:endParaRPr lang="fi-FI" dirty="0"/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9.1b: Salaus ja allekirjoitus – ei pinnausta</a:t>
            </a:r>
            <a:endParaRPr lang="fi-FI" dirty="0"/>
          </a:p>
        </p:txBody>
      </p:sp>
      <p:sp>
        <p:nvSpPr>
          <p:cNvPr id="34" name="TextBox 33"/>
          <p:cNvSpPr txBox="1"/>
          <p:nvPr/>
        </p:nvSpPr>
        <p:spPr>
          <a:xfrm>
            <a:off x="5363043" y="2255236"/>
            <a:ext cx="1465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Välityspalvelu</a:t>
            </a:r>
            <a:endParaRPr lang="fi-FI" dirty="0"/>
          </a:p>
        </p:txBody>
      </p:sp>
      <p:sp>
        <p:nvSpPr>
          <p:cNvPr id="36" name="TextBox 35"/>
          <p:cNvSpPr txBox="1"/>
          <p:nvPr/>
        </p:nvSpPr>
        <p:spPr>
          <a:xfrm>
            <a:off x="1166425" y="2255236"/>
            <a:ext cx="2634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Tunnistusvälineen tarjoaja</a:t>
            </a:r>
            <a:endParaRPr lang="fi-FI" dirty="0"/>
          </a:p>
        </p:txBody>
      </p:sp>
      <p:sp>
        <p:nvSpPr>
          <p:cNvPr id="33" name="TextBox 32"/>
          <p:cNvSpPr txBox="1"/>
          <p:nvPr/>
        </p:nvSpPr>
        <p:spPr>
          <a:xfrm>
            <a:off x="8749539" y="2255236"/>
            <a:ext cx="1838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Luottava osapuoli</a:t>
            </a:r>
            <a:endParaRPr lang="fi-FI" dirty="0"/>
          </a:p>
        </p:txBody>
      </p:sp>
      <p:sp>
        <p:nvSpPr>
          <p:cNvPr id="37" name="TextBox 36"/>
          <p:cNvSpPr txBox="1"/>
          <p:nvPr/>
        </p:nvSpPr>
        <p:spPr>
          <a:xfrm>
            <a:off x="9899954" y="3752170"/>
            <a:ext cx="946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Sovellus</a:t>
            </a:r>
            <a:endParaRPr lang="fi-FI" dirty="0"/>
          </a:p>
        </p:txBody>
      </p:sp>
      <p:sp>
        <p:nvSpPr>
          <p:cNvPr id="35" name="TextBox 34"/>
          <p:cNvSpPr txBox="1"/>
          <p:nvPr/>
        </p:nvSpPr>
        <p:spPr>
          <a:xfrm>
            <a:off x="1002082" y="5749447"/>
            <a:ext cx="1311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chemeClr val="accent6"/>
                </a:solidFill>
              </a:rPr>
              <a:t>Suositeltava</a:t>
            </a:r>
          </a:p>
          <a:p>
            <a:r>
              <a:rPr lang="fi-FI" dirty="0" smtClean="0">
                <a:solidFill>
                  <a:srgbClr val="FF0000"/>
                </a:solidFill>
              </a:rPr>
              <a:t>Pakollinen</a:t>
            </a:r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8811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9795" y="1301119"/>
            <a:ext cx="1012530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/>
              <a:t>8.2	Varmenteiden ja avainten </a:t>
            </a:r>
            <a:r>
              <a:rPr lang="fi-FI" dirty="0" smtClean="0"/>
              <a:t>uusiminen</a:t>
            </a:r>
          </a:p>
          <a:p>
            <a:endParaRPr lang="fi-FI" dirty="0"/>
          </a:p>
          <a:p>
            <a:r>
              <a:rPr lang="fi-FI" dirty="0"/>
              <a:t>Edellä kohdassa 8.1 tarkoitetut varmenteet ja avaimet on uusittava säännöllisesti joko</a:t>
            </a:r>
            <a:r>
              <a:rPr lang="fi-FI" dirty="0" smtClean="0"/>
              <a:t>:</a:t>
            </a:r>
          </a:p>
          <a:p>
            <a:endParaRPr lang="fi-FI" dirty="0"/>
          </a:p>
          <a:p>
            <a:pPr marL="800100" lvl="1" indent="-342900">
              <a:buAutoNum type="alphaLcParenR"/>
            </a:pPr>
            <a:r>
              <a:rPr lang="fi-FI" dirty="0" smtClean="0"/>
              <a:t>8.1 </a:t>
            </a:r>
            <a:r>
              <a:rPr lang="fi-FI" dirty="0"/>
              <a:t>kohdan mukaisella menettelyllä</a:t>
            </a:r>
            <a:r>
              <a:rPr lang="fi-FI" dirty="0" smtClean="0"/>
              <a:t>,</a:t>
            </a:r>
          </a:p>
          <a:p>
            <a:pPr marL="342900" indent="-342900">
              <a:buAutoNum type="alphaLcParenR"/>
            </a:pPr>
            <a:endParaRPr lang="fi-FI" dirty="0"/>
          </a:p>
        </p:txBody>
      </p:sp>
      <p:sp>
        <p:nvSpPr>
          <p:cNvPr id="5" name="TextBox 4"/>
          <p:cNvSpPr txBox="1"/>
          <p:nvPr/>
        </p:nvSpPr>
        <p:spPr>
          <a:xfrm>
            <a:off x="869795" y="3449071"/>
            <a:ext cx="1149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chemeClr val="bg1">
                    <a:lumMod val="65000"/>
                  </a:schemeClr>
                </a:solidFill>
              </a:rPr>
              <a:t>8.1 </a:t>
            </a:r>
          </a:p>
          <a:p>
            <a:endParaRPr lang="fi-FI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i-FI" dirty="0" smtClean="0">
                <a:solidFill>
                  <a:schemeClr val="bg1">
                    <a:lumMod val="65000"/>
                  </a:schemeClr>
                </a:solidFill>
              </a:rPr>
              <a:t>Tunnistuspalveluiden </a:t>
            </a:r>
            <a:r>
              <a:rPr lang="fi-FI" dirty="0">
                <a:solidFill>
                  <a:schemeClr val="bg1">
                    <a:lumMod val="65000"/>
                  </a:schemeClr>
                </a:solidFill>
              </a:rPr>
              <a:t>välisessä sekä tunnistuspalvelun ja luottavan osapuolen välisessä tietoliikenneyhteyden perustamisessa on todennettava tietoliikenteen tai sanomien </a:t>
            </a:r>
            <a:r>
              <a:rPr lang="fi-FI" dirty="0" smtClean="0">
                <a:solidFill>
                  <a:schemeClr val="bg1">
                    <a:lumMod val="65000"/>
                  </a:schemeClr>
                </a:solidFill>
              </a:rPr>
              <a:t>salaamisessa </a:t>
            </a:r>
            <a:r>
              <a:rPr lang="fi-FI" dirty="0">
                <a:solidFill>
                  <a:schemeClr val="bg1">
                    <a:lumMod val="65000"/>
                  </a:schemeClr>
                </a:solidFill>
              </a:rPr>
              <a:t>käytettävien varmenteiden ja avainten aitous ja eheys sekä niiden haltijat. </a:t>
            </a:r>
            <a:endParaRPr lang="fi-FI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fi-FI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i-FI" dirty="0" smtClean="0">
                <a:solidFill>
                  <a:schemeClr val="bg1">
                    <a:lumMod val="65000"/>
                  </a:schemeClr>
                </a:solidFill>
              </a:rPr>
              <a:t>Todentamisen </a:t>
            </a:r>
            <a:r>
              <a:rPr lang="fi-FI" dirty="0">
                <a:solidFill>
                  <a:schemeClr val="bg1">
                    <a:lumMod val="65000"/>
                  </a:schemeClr>
                </a:solidFill>
              </a:rPr>
              <a:t>on perustuttava eIDAS-asetuksen mukaiseen hyväksyttyyn sähköiseen allekirjoitukseen tai hyväksyttyyn sähköiseen leimaan taikka suoraan kahdenväliseen menettelyyn eikä se voi perustua pelkästään osapuolen yleisesti luotettuun </a:t>
            </a:r>
            <a:r>
              <a:rPr lang="fi-FI" dirty="0" smtClean="0">
                <a:solidFill>
                  <a:schemeClr val="bg1">
                    <a:lumMod val="65000"/>
                  </a:schemeClr>
                </a:solidFill>
              </a:rPr>
              <a:t>varmenteeseen</a:t>
            </a:r>
            <a:r>
              <a:rPr lang="fi-FI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230695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967" y="3504366"/>
            <a:ext cx="7981950" cy="292417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8.2a sanomatason salaus- ja allekirjoitusavainten uusiminen (JWKS) – </a:t>
            </a:r>
            <a:r>
              <a:rPr lang="fi-FI" u="sng" dirty="0" smtClean="0"/>
              <a:t>ilman pinnausta</a:t>
            </a:r>
            <a:endParaRPr lang="fi-FI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7241565" y="2951652"/>
            <a:ext cx="749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Key(s)</a:t>
            </a:r>
            <a:endParaRPr lang="fi-FI" dirty="0"/>
          </a:p>
        </p:txBody>
      </p:sp>
      <p:sp>
        <p:nvSpPr>
          <p:cNvPr id="25" name="TextBox 24"/>
          <p:cNvSpPr txBox="1"/>
          <p:nvPr/>
        </p:nvSpPr>
        <p:spPr>
          <a:xfrm>
            <a:off x="3897601" y="2951652"/>
            <a:ext cx="749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Key(s)</a:t>
            </a:r>
            <a:endParaRPr lang="fi-FI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2781411" y="3265806"/>
            <a:ext cx="2815794" cy="35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625401" y="3269362"/>
            <a:ext cx="224591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363043" y="2322888"/>
            <a:ext cx="1465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Välityspalvelu</a:t>
            </a:r>
            <a:endParaRPr lang="fi-FI" dirty="0"/>
          </a:p>
        </p:txBody>
      </p:sp>
      <p:sp>
        <p:nvSpPr>
          <p:cNvPr id="33" name="TextBox 32"/>
          <p:cNvSpPr txBox="1"/>
          <p:nvPr/>
        </p:nvSpPr>
        <p:spPr>
          <a:xfrm>
            <a:off x="1166425" y="2322888"/>
            <a:ext cx="2634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Tunnistusvälineen tarjoaja</a:t>
            </a:r>
            <a:endParaRPr lang="fi-FI" dirty="0"/>
          </a:p>
        </p:txBody>
      </p:sp>
      <p:sp>
        <p:nvSpPr>
          <p:cNvPr id="34" name="Can 33"/>
          <p:cNvSpPr/>
          <p:nvPr/>
        </p:nvSpPr>
        <p:spPr>
          <a:xfrm rot="5400000">
            <a:off x="2871439" y="3489310"/>
            <a:ext cx="334538" cy="992459"/>
          </a:xfrm>
          <a:prstGeom prst="can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5" name="Left Brace 34"/>
          <p:cNvSpPr/>
          <p:nvPr/>
        </p:nvSpPr>
        <p:spPr>
          <a:xfrm rot="16200000">
            <a:off x="2880313" y="4088524"/>
            <a:ext cx="316798" cy="992458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6" name="TextBox 35"/>
          <p:cNvSpPr txBox="1"/>
          <p:nvPr/>
        </p:nvSpPr>
        <p:spPr>
          <a:xfrm>
            <a:off x="2538060" y="4767746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TLS 1.2+</a:t>
            </a:r>
            <a:endParaRPr lang="fi-FI" dirty="0"/>
          </a:p>
        </p:txBody>
      </p:sp>
      <p:sp>
        <p:nvSpPr>
          <p:cNvPr id="37" name="Cloud 36"/>
          <p:cNvSpPr/>
          <p:nvPr/>
        </p:nvSpPr>
        <p:spPr>
          <a:xfrm>
            <a:off x="3420754" y="3686768"/>
            <a:ext cx="1407724" cy="597541"/>
          </a:xfrm>
          <a:prstGeom prst="cloud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8" name="Can 37"/>
          <p:cNvSpPr/>
          <p:nvPr/>
        </p:nvSpPr>
        <p:spPr>
          <a:xfrm rot="5400000">
            <a:off x="5181252" y="3390457"/>
            <a:ext cx="334538" cy="1190167"/>
          </a:xfrm>
          <a:prstGeom prst="can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9" name="TextBox 38"/>
          <p:cNvSpPr txBox="1"/>
          <p:nvPr/>
        </p:nvSpPr>
        <p:spPr>
          <a:xfrm>
            <a:off x="4018945" y="4767746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40" name="Left Brace 39"/>
          <p:cNvSpPr/>
          <p:nvPr/>
        </p:nvSpPr>
        <p:spPr>
          <a:xfrm rot="16200000">
            <a:off x="5170731" y="4088524"/>
            <a:ext cx="316798" cy="992458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TextBox 40"/>
          <p:cNvSpPr txBox="1"/>
          <p:nvPr/>
        </p:nvSpPr>
        <p:spPr>
          <a:xfrm>
            <a:off x="4828478" y="4767746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TLS 1.2+</a:t>
            </a:r>
            <a:endParaRPr lang="fi-FI" dirty="0"/>
          </a:p>
        </p:txBody>
      </p:sp>
      <p:sp>
        <p:nvSpPr>
          <p:cNvPr id="42" name="Can 41"/>
          <p:cNvSpPr/>
          <p:nvPr/>
        </p:nvSpPr>
        <p:spPr>
          <a:xfrm rot="5400000">
            <a:off x="6692250" y="3489310"/>
            <a:ext cx="334538" cy="992459"/>
          </a:xfrm>
          <a:prstGeom prst="can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3" name="Left Brace 42"/>
          <p:cNvSpPr/>
          <p:nvPr/>
        </p:nvSpPr>
        <p:spPr>
          <a:xfrm rot="16200000">
            <a:off x="6701124" y="4088524"/>
            <a:ext cx="316798" cy="992458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4" name="TextBox 43"/>
          <p:cNvSpPr txBox="1"/>
          <p:nvPr/>
        </p:nvSpPr>
        <p:spPr>
          <a:xfrm>
            <a:off x="6358871" y="4767746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TLS 1.2+</a:t>
            </a:r>
            <a:endParaRPr lang="fi-FI" dirty="0"/>
          </a:p>
        </p:txBody>
      </p:sp>
      <p:sp>
        <p:nvSpPr>
          <p:cNvPr id="45" name="Cloud 44"/>
          <p:cNvSpPr/>
          <p:nvPr/>
        </p:nvSpPr>
        <p:spPr>
          <a:xfrm>
            <a:off x="7241565" y="3686768"/>
            <a:ext cx="1407724" cy="597541"/>
          </a:xfrm>
          <a:prstGeom prst="cloud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Can 45"/>
          <p:cNvSpPr/>
          <p:nvPr/>
        </p:nvSpPr>
        <p:spPr>
          <a:xfrm rot="5400000">
            <a:off x="8714158" y="3678363"/>
            <a:ext cx="334538" cy="614356"/>
          </a:xfrm>
          <a:prstGeom prst="can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7" name="TextBox 46"/>
          <p:cNvSpPr txBox="1"/>
          <p:nvPr/>
        </p:nvSpPr>
        <p:spPr>
          <a:xfrm>
            <a:off x="7796419" y="4767746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48" name="Left Brace 47"/>
          <p:cNvSpPr/>
          <p:nvPr/>
        </p:nvSpPr>
        <p:spPr>
          <a:xfrm rot="16200000">
            <a:off x="8762760" y="4317306"/>
            <a:ext cx="316798" cy="534893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9" name="TextBox 48"/>
          <p:cNvSpPr txBox="1"/>
          <p:nvPr/>
        </p:nvSpPr>
        <p:spPr>
          <a:xfrm>
            <a:off x="8440899" y="4767746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TLS 1.2+</a:t>
            </a:r>
            <a:endParaRPr lang="fi-FI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4795" y="2372665"/>
            <a:ext cx="800100" cy="476250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8621" y="2372665"/>
            <a:ext cx="800100" cy="47625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8826997" y="2322888"/>
            <a:ext cx="1838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Luottava osapuoli</a:t>
            </a:r>
            <a:endParaRPr lang="fi-FI" dirty="0"/>
          </a:p>
        </p:txBody>
      </p:sp>
      <p:sp>
        <p:nvSpPr>
          <p:cNvPr id="51" name="TextBox 50"/>
          <p:cNvSpPr txBox="1"/>
          <p:nvPr/>
        </p:nvSpPr>
        <p:spPr>
          <a:xfrm>
            <a:off x="9977412" y="3819822"/>
            <a:ext cx="946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Sovellus</a:t>
            </a:r>
            <a:endParaRPr lang="fi-FI" dirty="0"/>
          </a:p>
        </p:txBody>
      </p:sp>
      <p:sp>
        <p:nvSpPr>
          <p:cNvPr id="52" name="Rectangle 51"/>
          <p:cNvSpPr/>
          <p:nvPr/>
        </p:nvSpPr>
        <p:spPr>
          <a:xfrm>
            <a:off x="0" y="6252693"/>
            <a:ext cx="4753437" cy="605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/>
              <a:t>Huom</a:t>
            </a:r>
            <a:r>
              <a:rPr lang="fi-FI" dirty="0" smtClean="0"/>
              <a:t>! 8.2a koskee myös siis </a:t>
            </a:r>
            <a:r>
              <a:rPr lang="fi-FI" dirty="0" err="1" smtClean="0"/>
              <a:t>pinnausvarnteiden</a:t>
            </a:r>
            <a:r>
              <a:rPr lang="fi-FI" dirty="0" smtClean="0"/>
              <a:t>/avainten uusimista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231641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69795" y="1301119"/>
            <a:ext cx="1012530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/>
              <a:t>8.2	Varmenteiden ja avainten </a:t>
            </a:r>
            <a:r>
              <a:rPr lang="fi-FI" dirty="0" smtClean="0"/>
              <a:t>uusiminen</a:t>
            </a:r>
          </a:p>
          <a:p>
            <a:endParaRPr lang="fi-FI" dirty="0"/>
          </a:p>
          <a:p>
            <a:r>
              <a:rPr lang="fi-FI" dirty="0"/>
              <a:t>Edellä kohdassa 8.1 tarkoitetut varmenteet ja avaimet on uusittava säännöllisesti joko</a:t>
            </a:r>
            <a:r>
              <a:rPr lang="fi-FI" dirty="0" smtClean="0"/>
              <a:t>:</a:t>
            </a:r>
          </a:p>
          <a:p>
            <a:endParaRPr lang="fi-FI" dirty="0"/>
          </a:p>
          <a:p>
            <a:pPr lvl="1"/>
            <a:r>
              <a:rPr lang="fi-FI" dirty="0"/>
              <a:t>b) </a:t>
            </a:r>
            <a:endParaRPr lang="fi-FI" dirty="0" smtClean="0"/>
          </a:p>
          <a:p>
            <a:pPr lvl="1"/>
            <a:endParaRPr lang="fi-FI" dirty="0"/>
          </a:p>
          <a:p>
            <a:pPr lvl="1"/>
            <a:r>
              <a:rPr lang="fi-FI" dirty="0" smtClean="0"/>
              <a:t>toimittamalla </a:t>
            </a:r>
            <a:r>
              <a:rPr lang="fi-FI" dirty="0"/>
              <a:t>uudet avaimet tietoliikenneyhteydellä, jonka eheys ja </a:t>
            </a:r>
            <a:r>
              <a:rPr lang="fi-FI" dirty="0" smtClean="0"/>
              <a:t>luottamuksellisuus </a:t>
            </a:r>
            <a:r>
              <a:rPr lang="fi-FI" dirty="0"/>
              <a:t>on varmistettu sitomalla osapuolten tietoliikenne kohdan 8.1 mukaisesti </a:t>
            </a:r>
            <a:r>
              <a:rPr lang="fi-FI" dirty="0" smtClean="0"/>
              <a:t>toimitettuihin </a:t>
            </a:r>
            <a:r>
              <a:rPr lang="fi-FI" dirty="0"/>
              <a:t>varmenteisiin tai avaimiin, tai</a:t>
            </a:r>
          </a:p>
        </p:txBody>
      </p:sp>
    </p:spTree>
    <p:extLst>
      <p:ext uri="{BB962C8B-B14F-4D97-AF65-F5344CB8AC3E}">
        <p14:creationId xmlns:p14="http://schemas.microsoft.com/office/powerpoint/2010/main" val="29106308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463" y="3504367"/>
            <a:ext cx="7981950" cy="2924175"/>
          </a:xfrm>
          <a:prstGeom prst="rect">
            <a:avLst/>
          </a:prstGeom>
        </p:spPr>
      </p:pic>
      <p:sp>
        <p:nvSpPr>
          <p:cNvPr id="5" name="Can 4"/>
          <p:cNvSpPr/>
          <p:nvPr/>
        </p:nvSpPr>
        <p:spPr>
          <a:xfrm rot="5400000">
            <a:off x="3111267" y="2323617"/>
            <a:ext cx="334538" cy="3401124"/>
          </a:xfrm>
          <a:prstGeom prst="can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Can 6"/>
          <p:cNvSpPr/>
          <p:nvPr/>
        </p:nvSpPr>
        <p:spPr>
          <a:xfrm rot="5400000">
            <a:off x="6648990" y="2605188"/>
            <a:ext cx="334538" cy="2837986"/>
          </a:xfrm>
          <a:prstGeom prst="can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xtBox 8"/>
          <p:cNvSpPr txBox="1"/>
          <p:nvPr/>
        </p:nvSpPr>
        <p:spPr>
          <a:xfrm>
            <a:off x="2916584" y="3839512"/>
            <a:ext cx="749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Key(s)</a:t>
            </a:r>
            <a:endParaRPr lang="fi-FI" dirty="0"/>
          </a:p>
        </p:txBody>
      </p:sp>
      <p:sp>
        <p:nvSpPr>
          <p:cNvPr id="10" name="TextBox 9"/>
          <p:cNvSpPr txBox="1"/>
          <p:nvPr/>
        </p:nvSpPr>
        <p:spPr>
          <a:xfrm>
            <a:off x="6515640" y="3839512"/>
            <a:ext cx="749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Key(s)</a:t>
            </a:r>
            <a:endParaRPr lang="fi-FI" dirty="0"/>
          </a:p>
        </p:txBody>
      </p:sp>
      <p:sp>
        <p:nvSpPr>
          <p:cNvPr id="11" name="Left Brace 10"/>
          <p:cNvSpPr/>
          <p:nvPr/>
        </p:nvSpPr>
        <p:spPr>
          <a:xfrm rot="5400000">
            <a:off x="3042076" y="3425102"/>
            <a:ext cx="316798" cy="925087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Left Brace 11"/>
          <p:cNvSpPr/>
          <p:nvPr/>
        </p:nvSpPr>
        <p:spPr>
          <a:xfrm rot="5400000">
            <a:off x="6641133" y="3425102"/>
            <a:ext cx="316798" cy="925087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Left Brace 12"/>
          <p:cNvSpPr/>
          <p:nvPr/>
        </p:nvSpPr>
        <p:spPr>
          <a:xfrm rot="16200000">
            <a:off x="3120140" y="2922830"/>
            <a:ext cx="316798" cy="3401123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Left Brace 13"/>
          <p:cNvSpPr/>
          <p:nvPr/>
        </p:nvSpPr>
        <p:spPr>
          <a:xfrm rot="16200000">
            <a:off x="6650660" y="3197197"/>
            <a:ext cx="316798" cy="2852391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TextBox 15"/>
          <p:cNvSpPr txBox="1"/>
          <p:nvPr/>
        </p:nvSpPr>
        <p:spPr>
          <a:xfrm>
            <a:off x="2798276" y="4806385"/>
            <a:ext cx="1759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TLS 1.2+</a:t>
            </a:r>
          </a:p>
          <a:p>
            <a:r>
              <a:rPr lang="fi-FI" dirty="0" err="1" smtClean="0"/>
              <a:t>Cert</a:t>
            </a:r>
            <a:r>
              <a:rPr lang="fi-FI" dirty="0" smtClean="0"/>
              <a:t>/Key </a:t>
            </a:r>
            <a:r>
              <a:rPr lang="fi-FI" dirty="0" err="1" smtClean="0"/>
              <a:t>pinning</a:t>
            </a:r>
            <a:endParaRPr lang="fi-FI" dirty="0"/>
          </a:p>
        </p:txBody>
      </p:sp>
      <p:sp>
        <p:nvSpPr>
          <p:cNvPr id="17" name="TextBox 16"/>
          <p:cNvSpPr txBox="1"/>
          <p:nvPr/>
        </p:nvSpPr>
        <p:spPr>
          <a:xfrm>
            <a:off x="2067524" y="3008938"/>
            <a:ext cx="2623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>
                <a:solidFill>
                  <a:schemeClr val="accent6"/>
                </a:solidFill>
              </a:rPr>
              <a:t>Opt</a:t>
            </a:r>
            <a:r>
              <a:rPr lang="fi-FI" dirty="0" smtClean="0">
                <a:solidFill>
                  <a:schemeClr val="accent6"/>
                </a:solidFill>
              </a:rPr>
              <a:t>: Automaattinen JWKS</a:t>
            </a:r>
          </a:p>
          <a:p>
            <a:r>
              <a:rPr lang="fi-FI" dirty="0" smtClean="0">
                <a:solidFill>
                  <a:schemeClr val="accent6"/>
                </a:solidFill>
              </a:rPr>
              <a:t>avainrotaatio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36988" y="4806385"/>
            <a:ext cx="1759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TLS 1.2+</a:t>
            </a:r>
          </a:p>
          <a:p>
            <a:r>
              <a:rPr lang="fi-FI" dirty="0" err="1" smtClean="0"/>
              <a:t>Cert</a:t>
            </a:r>
            <a:r>
              <a:rPr lang="fi-FI" dirty="0" smtClean="0"/>
              <a:t>/Key </a:t>
            </a:r>
            <a:r>
              <a:rPr lang="fi-FI" dirty="0" err="1" smtClean="0"/>
              <a:t>pinning</a:t>
            </a:r>
            <a:endParaRPr lang="fi-FI" dirty="0"/>
          </a:p>
        </p:txBody>
      </p:sp>
      <p:sp>
        <p:nvSpPr>
          <p:cNvPr id="20" name="Cloud 19"/>
          <p:cNvSpPr/>
          <p:nvPr/>
        </p:nvSpPr>
        <p:spPr>
          <a:xfrm>
            <a:off x="2456250" y="3725407"/>
            <a:ext cx="1407724" cy="597541"/>
          </a:xfrm>
          <a:prstGeom prst="cloud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Cloud 20"/>
          <p:cNvSpPr/>
          <p:nvPr/>
        </p:nvSpPr>
        <p:spPr>
          <a:xfrm>
            <a:off x="6095670" y="3725407"/>
            <a:ext cx="1407724" cy="597541"/>
          </a:xfrm>
          <a:prstGeom prst="cloud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TextBox 21"/>
          <p:cNvSpPr txBox="1"/>
          <p:nvPr/>
        </p:nvSpPr>
        <p:spPr>
          <a:xfrm>
            <a:off x="5611905" y="3008938"/>
            <a:ext cx="2623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>
                <a:solidFill>
                  <a:schemeClr val="accent6"/>
                </a:solidFill>
              </a:rPr>
              <a:t>Opt</a:t>
            </a:r>
            <a:r>
              <a:rPr lang="fi-FI" dirty="0" smtClean="0">
                <a:solidFill>
                  <a:schemeClr val="accent6"/>
                </a:solidFill>
              </a:rPr>
              <a:t>: Automaattinen JWKS</a:t>
            </a:r>
          </a:p>
          <a:p>
            <a:r>
              <a:rPr lang="fi-FI" dirty="0" smtClean="0">
                <a:solidFill>
                  <a:schemeClr val="accent6"/>
                </a:solidFill>
              </a:rPr>
              <a:t>avainrotaatio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5034" y="2466760"/>
            <a:ext cx="499381" cy="33511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6438" y="2466760"/>
            <a:ext cx="499381" cy="335111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1453" y="351715"/>
            <a:ext cx="10746000" cy="110880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8.2b (pinnattu putki) sanomatason salaus- ja allekirjoitusavainten uusiminen – JWKS rotaatio (OIDC)</a:t>
            </a:r>
            <a:endParaRPr lang="fi-FI" dirty="0"/>
          </a:p>
        </p:txBody>
      </p:sp>
      <p:sp>
        <p:nvSpPr>
          <p:cNvPr id="25" name="TextBox 24"/>
          <p:cNvSpPr txBox="1"/>
          <p:nvPr/>
        </p:nvSpPr>
        <p:spPr>
          <a:xfrm>
            <a:off x="4398539" y="2435934"/>
            <a:ext cx="1465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Välityspalvelu</a:t>
            </a:r>
            <a:endParaRPr lang="fi-FI" dirty="0"/>
          </a:p>
        </p:txBody>
      </p:sp>
      <p:sp>
        <p:nvSpPr>
          <p:cNvPr id="27" name="TextBox 26"/>
          <p:cNvSpPr txBox="1"/>
          <p:nvPr/>
        </p:nvSpPr>
        <p:spPr>
          <a:xfrm>
            <a:off x="201921" y="2435934"/>
            <a:ext cx="2634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Tunnistusvälineen tarjoaja</a:t>
            </a:r>
            <a:endParaRPr lang="fi-FI" dirty="0"/>
          </a:p>
        </p:txBody>
      </p:sp>
      <p:sp>
        <p:nvSpPr>
          <p:cNvPr id="28" name="TextBox 27"/>
          <p:cNvSpPr txBox="1"/>
          <p:nvPr/>
        </p:nvSpPr>
        <p:spPr>
          <a:xfrm>
            <a:off x="7997820" y="2432539"/>
            <a:ext cx="1838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Luottava osapuoli</a:t>
            </a:r>
            <a:endParaRPr lang="fi-FI" dirty="0"/>
          </a:p>
        </p:txBody>
      </p:sp>
      <p:sp>
        <p:nvSpPr>
          <p:cNvPr id="29" name="TextBox 28"/>
          <p:cNvSpPr txBox="1"/>
          <p:nvPr/>
        </p:nvSpPr>
        <p:spPr>
          <a:xfrm>
            <a:off x="9148235" y="3929473"/>
            <a:ext cx="946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Sovellus</a:t>
            </a:r>
            <a:endParaRPr lang="fi-FI" dirty="0"/>
          </a:p>
        </p:txBody>
      </p:sp>
      <p:sp>
        <p:nvSpPr>
          <p:cNvPr id="6" name="Line Callout 1 5"/>
          <p:cNvSpPr/>
          <p:nvPr/>
        </p:nvSpPr>
        <p:spPr>
          <a:xfrm>
            <a:off x="8906005" y="5426407"/>
            <a:ext cx="2780779" cy="1170945"/>
          </a:xfrm>
          <a:prstGeom prst="borderCallout1">
            <a:avLst>
              <a:gd name="adj1" fmla="val 18750"/>
              <a:gd name="adj2" fmla="val -8333"/>
              <a:gd name="adj3" fmla="val -124972"/>
              <a:gd name="adj4" fmla="val -50946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>
                <a:solidFill>
                  <a:schemeClr val="bg1">
                    <a:lumMod val="65000"/>
                  </a:schemeClr>
                </a:solidFill>
              </a:rPr>
              <a:t>Cert</a:t>
            </a:r>
            <a:r>
              <a:rPr lang="fi-FI" dirty="0" smtClean="0">
                <a:solidFill>
                  <a:schemeClr val="bg1">
                    <a:lumMod val="65000"/>
                  </a:schemeClr>
                </a:solidFill>
              </a:rPr>
              <a:t>/Key </a:t>
            </a:r>
            <a:r>
              <a:rPr lang="fi-FI" dirty="0" err="1" smtClean="0">
                <a:solidFill>
                  <a:schemeClr val="bg1">
                    <a:lumMod val="65000"/>
                  </a:schemeClr>
                </a:solidFill>
              </a:rPr>
              <a:t>pinning</a:t>
            </a:r>
            <a:endParaRPr lang="fi-FI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fi-FI" dirty="0" smtClean="0">
                <a:solidFill>
                  <a:schemeClr val="bg1">
                    <a:lumMod val="65000"/>
                  </a:schemeClr>
                </a:solidFill>
              </a:rPr>
              <a:t>Säännöllinen uusiminen X vuoden välein</a:t>
            </a:r>
            <a:endParaRPr lang="fi-FI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6" name="Line Callout 1 25"/>
          <p:cNvSpPr/>
          <p:nvPr/>
        </p:nvSpPr>
        <p:spPr>
          <a:xfrm>
            <a:off x="8906005" y="1201659"/>
            <a:ext cx="2780779" cy="1183938"/>
          </a:xfrm>
          <a:prstGeom prst="borderCallout1">
            <a:avLst>
              <a:gd name="adj1" fmla="val 18750"/>
              <a:gd name="adj2" fmla="val -8333"/>
              <a:gd name="adj3" fmla="val 120630"/>
              <a:gd name="adj4" fmla="val -64283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bg1">
                    <a:lumMod val="65000"/>
                  </a:schemeClr>
                </a:solidFill>
              </a:rPr>
              <a:t>JWKS </a:t>
            </a:r>
            <a:r>
              <a:rPr lang="fi-FI" dirty="0" err="1" smtClean="0">
                <a:solidFill>
                  <a:schemeClr val="bg1">
                    <a:lumMod val="65000"/>
                  </a:schemeClr>
                </a:solidFill>
              </a:rPr>
              <a:t>rotation</a:t>
            </a:r>
            <a:endParaRPr lang="fi-FI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fi-FI" dirty="0" smtClean="0">
                <a:solidFill>
                  <a:schemeClr val="bg1">
                    <a:lumMod val="65000"/>
                  </a:schemeClr>
                </a:solidFill>
              </a:rPr>
              <a:t>Uusiminen automaattisesti esim. 2kk välein</a:t>
            </a:r>
            <a:endParaRPr lang="fi-FI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4073236" y="1386428"/>
            <a:ext cx="4598737" cy="99916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38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Kaikkien välien ei ole pakko noudattaa täysin samaa menettelyä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681457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463" y="3504367"/>
            <a:ext cx="7981950" cy="2924175"/>
          </a:xfrm>
          <a:prstGeom prst="rect">
            <a:avLst/>
          </a:prstGeom>
        </p:spPr>
      </p:pic>
      <p:sp>
        <p:nvSpPr>
          <p:cNvPr id="4" name="Can 3"/>
          <p:cNvSpPr/>
          <p:nvPr/>
        </p:nvSpPr>
        <p:spPr>
          <a:xfrm rot="5400000">
            <a:off x="3111267" y="2323617"/>
            <a:ext cx="334538" cy="3401124"/>
          </a:xfrm>
          <a:prstGeom prst="can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TextBox 5"/>
          <p:cNvSpPr txBox="1"/>
          <p:nvPr/>
        </p:nvSpPr>
        <p:spPr>
          <a:xfrm>
            <a:off x="2916584" y="3839512"/>
            <a:ext cx="749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Key(s)</a:t>
            </a:r>
            <a:endParaRPr lang="fi-FI" dirty="0"/>
          </a:p>
        </p:txBody>
      </p:sp>
      <p:sp>
        <p:nvSpPr>
          <p:cNvPr id="8" name="Left Brace 7"/>
          <p:cNvSpPr/>
          <p:nvPr/>
        </p:nvSpPr>
        <p:spPr>
          <a:xfrm rot="5400000">
            <a:off x="3042076" y="3425102"/>
            <a:ext cx="316798" cy="925087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Left Brace 9"/>
          <p:cNvSpPr/>
          <p:nvPr/>
        </p:nvSpPr>
        <p:spPr>
          <a:xfrm rot="16200000">
            <a:off x="3120140" y="2922830"/>
            <a:ext cx="316798" cy="3401123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TextBox 11"/>
          <p:cNvSpPr txBox="1"/>
          <p:nvPr/>
        </p:nvSpPr>
        <p:spPr>
          <a:xfrm>
            <a:off x="2798276" y="4806385"/>
            <a:ext cx="1759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TLS 1.2+</a:t>
            </a:r>
          </a:p>
          <a:p>
            <a:r>
              <a:rPr lang="fi-FI" dirty="0" err="1" smtClean="0"/>
              <a:t>Cert</a:t>
            </a:r>
            <a:r>
              <a:rPr lang="fi-FI" dirty="0" smtClean="0"/>
              <a:t>/Key </a:t>
            </a:r>
            <a:r>
              <a:rPr lang="fi-FI" dirty="0" err="1" smtClean="0"/>
              <a:t>pinning</a:t>
            </a:r>
            <a:endParaRPr lang="fi-FI" dirty="0"/>
          </a:p>
        </p:txBody>
      </p:sp>
      <p:sp>
        <p:nvSpPr>
          <p:cNvPr id="13" name="TextBox 12"/>
          <p:cNvSpPr txBox="1"/>
          <p:nvPr/>
        </p:nvSpPr>
        <p:spPr>
          <a:xfrm>
            <a:off x="2067524" y="3008938"/>
            <a:ext cx="1466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chemeClr val="accent6"/>
                </a:solidFill>
              </a:rPr>
              <a:t>Salattu</a:t>
            </a:r>
          </a:p>
          <a:p>
            <a:r>
              <a:rPr lang="fi-FI" dirty="0" smtClean="0">
                <a:solidFill>
                  <a:schemeClr val="accent6"/>
                </a:solidFill>
              </a:rPr>
              <a:t>Allekirjoitettu</a:t>
            </a:r>
          </a:p>
        </p:txBody>
      </p:sp>
      <p:sp>
        <p:nvSpPr>
          <p:cNvPr id="15" name="Cloud 14"/>
          <p:cNvSpPr/>
          <p:nvPr/>
        </p:nvSpPr>
        <p:spPr>
          <a:xfrm>
            <a:off x="2456250" y="3725407"/>
            <a:ext cx="1407724" cy="597541"/>
          </a:xfrm>
          <a:prstGeom prst="cloud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6438" y="2466760"/>
            <a:ext cx="499381" cy="335111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398539" y="2435934"/>
            <a:ext cx="1465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Välityspalvelu</a:t>
            </a:r>
            <a:endParaRPr lang="fi-FI" dirty="0"/>
          </a:p>
        </p:txBody>
      </p:sp>
      <p:sp>
        <p:nvSpPr>
          <p:cNvPr id="21" name="TextBox 20"/>
          <p:cNvSpPr txBox="1"/>
          <p:nvPr/>
        </p:nvSpPr>
        <p:spPr>
          <a:xfrm>
            <a:off x="201921" y="2435934"/>
            <a:ext cx="2634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Tunnistusvälineen tarjoaja</a:t>
            </a:r>
            <a:endParaRPr lang="fi-FI" dirty="0"/>
          </a:p>
        </p:txBody>
      </p:sp>
      <p:sp>
        <p:nvSpPr>
          <p:cNvPr id="22" name="TextBox 21"/>
          <p:cNvSpPr txBox="1"/>
          <p:nvPr/>
        </p:nvSpPr>
        <p:spPr>
          <a:xfrm>
            <a:off x="7997820" y="2432539"/>
            <a:ext cx="1838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Luottava osapuoli</a:t>
            </a:r>
            <a:endParaRPr lang="fi-FI" dirty="0"/>
          </a:p>
        </p:txBody>
      </p:sp>
      <p:sp>
        <p:nvSpPr>
          <p:cNvPr id="23" name="TextBox 22"/>
          <p:cNvSpPr txBox="1"/>
          <p:nvPr/>
        </p:nvSpPr>
        <p:spPr>
          <a:xfrm>
            <a:off x="9148235" y="3929473"/>
            <a:ext cx="946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Sovellus</a:t>
            </a:r>
            <a:endParaRPr lang="fi-FI" dirty="0"/>
          </a:p>
        </p:txBody>
      </p:sp>
      <p:sp>
        <p:nvSpPr>
          <p:cNvPr id="24" name="Line Callout 1 23"/>
          <p:cNvSpPr/>
          <p:nvPr/>
        </p:nvSpPr>
        <p:spPr>
          <a:xfrm>
            <a:off x="931958" y="5620672"/>
            <a:ext cx="3625902" cy="975826"/>
          </a:xfrm>
          <a:prstGeom prst="borderCallout1">
            <a:avLst>
              <a:gd name="adj1" fmla="val -13905"/>
              <a:gd name="adj2" fmla="val 46472"/>
              <a:gd name="adj3" fmla="val -127812"/>
              <a:gd name="adj4" fmla="val 57667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>
                <a:solidFill>
                  <a:schemeClr val="bg1">
                    <a:lumMod val="65000"/>
                  </a:schemeClr>
                </a:solidFill>
              </a:rPr>
              <a:t>8.2a </a:t>
            </a:r>
            <a:r>
              <a:rPr lang="fi-FI" sz="1600" dirty="0" err="1" smtClean="0">
                <a:solidFill>
                  <a:schemeClr val="bg1">
                    <a:lumMod val="65000"/>
                  </a:schemeClr>
                </a:solidFill>
              </a:rPr>
              <a:t>Cert</a:t>
            </a:r>
            <a:r>
              <a:rPr lang="fi-FI" sz="1600" dirty="0" smtClean="0">
                <a:solidFill>
                  <a:schemeClr val="bg1">
                    <a:lumMod val="65000"/>
                  </a:schemeClr>
                </a:solidFill>
              </a:rPr>
              <a:t>/Key </a:t>
            </a:r>
            <a:r>
              <a:rPr lang="fi-FI" sz="1600" dirty="0" err="1" smtClean="0">
                <a:solidFill>
                  <a:schemeClr val="bg1">
                    <a:lumMod val="65000"/>
                  </a:schemeClr>
                </a:solidFill>
              </a:rPr>
              <a:t>pinning</a:t>
            </a:r>
            <a:endParaRPr lang="fi-FI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fi-FI" sz="1600" dirty="0" smtClean="0">
                <a:solidFill>
                  <a:schemeClr val="bg1">
                    <a:lumMod val="65000"/>
                  </a:schemeClr>
                </a:solidFill>
              </a:rPr>
              <a:t>Säännöllinen uusiminen X vuoden välein 8.1 menettelyn mukaisesti</a:t>
            </a:r>
            <a:endParaRPr lang="fi-FI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Line Callout 1 24"/>
          <p:cNvSpPr/>
          <p:nvPr/>
        </p:nvSpPr>
        <p:spPr>
          <a:xfrm>
            <a:off x="4201635" y="761007"/>
            <a:ext cx="2780779" cy="975826"/>
          </a:xfrm>
          <a:prstGeom prst="borderCallout1">
            <a:avLst>
              <a:gd name="adj1" fmla="val 18750"/>
              <a:gd name="adj2" fmla="val -8333"/>
              <a:gd name="adj3" fmla="val 154705"/>
              <a:gd name="adj4" fmla="val -21934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>
                <a:solidFill>
                  <a:schemeClr val="bg1">
                    <a:lumMod val="65000"/>
                  </a:schemeClr>
                </a:solidFill>
              </a:rPr>
              <a:t>8.2b JWKS </a:t>
            </a:r>
            <a:r>
              <a:rPr lang="fi-FI" sz="1600" dirty="0" err="1" smtClean="0">
                <a:solidFill>
                  <a:schemeClr val="bg1">
                    <a:lumMod val="65000"/>
                  </a:schemeClr>
                </a:solidFill>
              </a:rPr>
              <a:t>rotation</a:t>
            </a:r>
            <a:endParaRPr lang="fi-FI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fi-FI" sz="1600" dirty="0" smtClean="0">
                <a:solidFill>
                  <a:schemeClr val="bg1">
                    <a:lumMod val="65000"/>
                  </a:schemeClr>
                </a:solidFill>
              </a:rPr>
              <a:t>Uusiminen automaattisesti esim. 2kk välein</a:t>
            </a:r>
            <a:endParaRPr lang="fi-FI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698522" y="3839513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/>
              <a:t>msg</a:t>
            </a:r>
            <a:endParaRPr lang="fi-FI" dirty="0"/>
          </a:p>
        </p:txBody>
      </p:sp>
      <p:sp>
        <p:nvSpPr>
          <p:cNvPr id="28" name="Left Brace 27"/>
          <p:cNvSpPr/>
          <p:nvPr/>
        </p:nvSpPr>
        <p:spPr>
          <a:xfrm rot="5400000">
            <a:off x="6824015" y="3425103"/>
            <a:ext cx="316798" cy="925087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9" name="TextBox 28"/>
          <p:cNvSpPr txBox="1"/>
          <p:nvPr/>
        </p:nvSpPr>
        <p:spPr>
          <a:xfrm>
            <a:off x="6281526" y="3008939"/>
            <a:ext cx="1612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rgbClr val="FF0000"/>
                </a:solidFill>
              </a:rPr>
              <a:t>+ salattu</a:t>
            </a:r>
          </a:p>
          <a:p>
            <a:r>
              <a:rPr lang="fi-FI" dirty="0" smtClean="0">
                <a:solidFill>
                  <a:srgbClr val="FF0000"/>
                </a:solidFill>
              </a:rPr>
              <a:t>+ allekirjoitettu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30" name="Can 29"/>
          <p:cNvSpPr/>
          <p:nvPr/>
        </p:nvSpPr>
        <p:spPr>
          <a:xfrm rot="5400000">
            <a:off x="5732211" y="3527950"/>
            <a:ext cx="334538" cy="992459"/>
          </a:xfrm>
          <a:prstGeom prst="can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Left Brace 30"/>
          <p:cNvSpPr/>
          <p:nvPr/>
        </p:nvSpPr>
        <p:spPr>
          <a:xfrm rot="16200000">
            <a:off x="5741085" y="4127164"/>
            <a:ext cx="316798" cy="992458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TextBox 31"/>
          <p:cNvSpPr txBox="1"/>
          <p:nvPr/>
        </p:nvSpPr>
        <p:spPr>
          <a:xfrm>
            <a:off x="5398832" y="4806386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TLS 1.2+</a:t>
            </a:r>
            <a:endParaRPr lang="fi-FI" dirty="0"/>
          </a:p>
        </p:txBody>
      </p:sp>
      <p:sp>
        <p:nvSpPr>
          <p:cNvPr id="33" name="Cloud 32"/>
          <p:cNvSpPr/>
          <p:nvPr/>
        </p:nvSpPr>
        <p:spPr>
          <a:xfrm>
            <a:off x="6281526" y="3725408"/>
            <a:ext cx="1407724" cy="597541"/>
          </a:xfrm>
          <a:prstGeom prst="cloud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Can 33"/>
          <p:cNvSpPr/>
          <p:nvPr/>
        </p:nvSpPr>
        <p:spPr>
          <a:xfrm rot="5400000">
            <a:off x="7754119" y="3717003"/>
            <a:ext cx="334538" cy="614356"/>
          </a:xfrm>
          <a:prstGeom prst="can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5" name="TextBox 34"/>
          <p:cNvSpPr txBox="1"/>
          <p:nvPr/>
        </p:nvSpPr>
        <p:spPr>
          <a:xfrm>
            <a:off x="6836380" y="4806386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36" name="Left Brace 35"/>
          <p:cNvSpPr/>
          <p:nvPr/>
        </p:nvSpPr>
        <p:spPr>
          <a:xfrm rot="16200000">
            <a:off x="7802721" y="4355946"/>
            <a:ext cx="316798" cy="534893"/>
          </a:xfrm>
          <a:prstGeom prst="leftBrace">
            <a:avLst>
              <a:gd name="adj1" fmla="val 8333"/>
              <a:gd name="adj2" fmla="val 508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7" name="TextBox 36"/>
          <p:cNvSpPr txBox="1"/>
          <p:nvPr/>
        </p:nvSpPr>
        <p:spPr>
          <a:xfrm>
            <a:off x="7480860" y="4806386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TLS 1.2+</a:t>
            </a:r>
            <a:endParaRPr lang="fi-FI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4124" y="2369890"/>
            <a:ext cx="800100" cy="476250"/>
          </a:xfrm>
          <a:prstGeom prst="rect">
            <a:avLst/>
          </a:prstGeom>
        </p:spPr>
      </p:pic>
      <p:sp>
        <p:nvSpPr>
          <p:cNvPr id="39" name="Line Callout 1 38"/>
          <p:cNvSpPr/>
          <p:nvPr/>
        </p:nvSpPr>
        <p:spPr>
          <a:xfrm>
            <a:off x="8033763" y="761007"/>
            <a:ext cx="2780779" cy="975826"/>
          </a:xfrm>
          <a:prstGeom prst="borderCallout1">
            <a:avLst>
              <a:gd name="adj1" fmla="val 18750"/>
              <a:gd name="adj2" fmla="val -8333"/>
              <a:gd name="adj3" fmla="val 154705"/>
              <a:gd name="adj4" fmla="val -21934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>
                <a:solidFill>
                  <a:schemeClr val="bg1">
                    <a:lumMod val="65000"/>
                  </a:schemeClr>
                </a:solidFill>
              </a:rPr>
              <a:t>8.1 mukainen </a:t>
            </a:r>
            <a:r>
              <a:rPr lang="fi-FI" sz="1600" u="sng" dirty="0" smtClean="0">
                <a:solidFill>
                  <a:schemeClr val="bg1">
                    <a:lumMod val="65000"/>
                  </a:schemeClr>
                </a:solidFill>
              </a:rPr>
              <a:t>kahdenvälinen</a:t>
            </a:r>
            <a:r>
              <a:rPr lang="fi-FI" sz="1600" dirty="0" smtClean="0">
                <a:solidFill>
                  <a:schemeClr val="bg1">
                    <a:lumMod val="65000"/>
                  </a:schemeClr>
                </a:solidFill>
              </a:rPr>
              <a:t> menettely JWKS avainten vaihdossa</a:t>
            </a: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086" y="5298569"/>
            <a:ext cx="800100" cy="476250"/>
          </a:xfrm>
          <a:prstGeom prst="rect">
            <a:avLst/>
          </a:prstGeom>
        </p:spPr>
      </p:pic>
      <p:sp>
        <p:nvSpPr>
          <p:cNvPr id="41" name="Line Callout 1 40"/>
          <p:cNvSpPr/>
          <p:nvPr/>
        </p:nvSpPr>
        <p:spPr>
          <a:xfrm>
            <a:off x="8033763" y="5623939"/>
            <a:ext cx="2780779" cy="975826"/>
          </a:xfrm>
          <a:prstGeom prst="borderCallout1">
            <a:avLst>
              <a:gd name="adj1" fmla="val 18750"/>
              <a:gd name="adj2" fmla="val -8333"/>
              <a:gd name="adj3" fmla="val -195980"/>
              <a:gd name="adj4" fmla="val -23927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>
                <a:solidFill>
                  <a:schemeClr val="bg1">
                    <a:lumMod val="65000"/>
                  </a:schemeClr>
                </a:solidFill>
              </a:rPr>
              <a:t>9.1b sanomatason salaus ja allekirjoitus</a:t>
            </a:r>
          </a:p>
        </p:txBody>
      </p:sp>
      <p:sp>
        <p:nvSpPr>
          <p:cNvPr id="42" name="Line Callout 1 41"/>
          <p:cNvSpPr/>
          <p:nvPr/>
        </p:nvSpPr>
        <p:spPr>
          <a:xfrm>
            <a:off x="677134" y="761007"/>
            <a:ext cx="2780779" cy="975826"/>
          </a:xfrm>
          <a:prstGeom prst="borderCallout1">
            <a:avLst>
              <a:gd name="adj1" fmla="val 115295"/>
              <a:gd name="adj2" fmla="val 53447"/>
              <a:gd name="adj3" fmla="val 241311"/>
              <a:gd name="adj4" fmla="val 83192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>
                <a:solidFill>
                  <a:schemeClr val="bg1">
                    <a:lumMod val="65000"/>
                  </a:schemeClr>
                </a:solidFill>
              </a:rPr>
              <a:t>9.1.1a sanomatason salaus ja allekirjoitus käytettäessä pinnattua putkea</a:t>
            </a:r>
            <a:endParaRPr lang="fi-FI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8422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332656"/>
            <a:ext cx="10746000" cy="6192688"/>
          </a:xfrm>
        </p:spPr>
        <p:txBody>
          <a:bodyPr/>
          <a:lstStyle/>
          <a:p>
            <a:pPr marL="0" indent="0">
              <a:buNone/>
            </a:pPr>
            <a:endParaRPr lang="fi-FI" sz="1400" i="1" dirty="0"/>
          </a:p>
          <a:p>
            <a:pPr>
              <a:buFont typeface="Wingdings" panose="05000000000000000000" pitchFamily="2" charset="2"/>
              <a:buChar char="§"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39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3513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Määräyspäivityksen yleiset linjaukset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340768"/>
            <a:ext cx="10746000" cy="489654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1600" dirty="0" smtClean="0"/>
              <a:t>Määräyksen perusrakenne ja lukujako säilytetään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600" dirty="0" smtClean="0"/>
              <a:t>Vaatimuksia ja perusteluja selvennetään ja ajantasaistetaan joiltain osin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600" dirty="0" smtClean="0"/>
              <a:t>Viraston ohjeet ja suositukset pääpiirteissään samoissa asioissa kuin nyt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600" dirty="0" smtClean="0"/>
              <a:t>Muutoksia harkitaan: attribuutit, salausvaatimukset ja luottamuspalveluiden standardiviitteiden täydennykset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1600" dirty="0" smtClean="0"/>
              <a:t>mm. uhkat perusteena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600" dirty="0" smtClean="0"/>
              <a:t> Operatiivisia palveluita ei ole säädetty viranomaiselle tehtäväksi (vrt. .FI)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600" dirty="0" smtClean="0"/>
              <a:t> PSD2-vaatimuksia tarkastellaan referenssinä tunnistusmenetelmän vaatimusten kohdalla (nostoja toimijoilta tarvitaan)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600" dirty="0" err="1" smtClean="0"/>
              <a:t>Blockchain</a:t>
            </a:r>
            <a:r>
              <a:rPr lang="fi-FI" sz="1600" dirty="0" smtClean="0"/>
              <a:t>: tilaisuus käsitellä lohkoketjuteknologian suhdetta tunnistuksen teknisiin vaatimuksiin ja arviointivaatimuksiin</a:t>
            </a:r>
            <a:endParaRPr lang="fi-FI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pPr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00522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051" y="188640"/>
            <a:ext cx="10746000" cy="936104"/>
          </a:xfrm>
        </p:spPr>
        <p:txBody>
          <a:bodyPr/>
          <a:lstStyle/>
          <a:p>
            <a:r>
              <a:rPr lang="fi-FI" dirty="0" smtClean="0">
                <a:solidFill>
                  <a:srgbClr val="00B050"/>
                </a:solidFill>
              </a:rPr>
              <a:t>Muutokset </a:t>
            </a:r>
            <a:br>
              <a:rPr lang="fi-FI" dirty="0" smtClean="0">
                <a:solidFill>
                  <a:srgbClr val="00B050"/>
                </a:solidFill>
              </a:rPr>
            </a:br>
            <a:r>
              <a:rPr lang="fi-FI" dirty="0" smtClean="0">
                <a:solidFill>
                  <a:srgbClr val="00B050"/>
                </a:solidFill>
              </a:rPr>
              <a:t>Luku </a:t>
            </a:r>
            <a:r>
              <a:rPr lang="fi-FI" dirty="0">
                <a:solidFill>
                  <a:srgbClr val="00B050"/>
                </a:solidFill>
              </a:rPr>
              <a:t>2  Tunnistuspalvelun tietoturvavaatimukset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124744"/>
            <a:ext cx="10746000" cy="5310652"/>
          </a:xfrm>
        </p:spPr>
        <p:txBody>
          <a:bodyPr/>
          <a:lstStyle/>
          <a:p>
            <a:r>
              <a:rPr lang="fi-FI" sz="1800" dirty="0"/>
              <a:t>10. </a:t>
            </a:r>
            <a:r>
              <a:rPr lang="fi-FI" sz="1800" dirty="0" smtClean="0"/>
              <a:t>Tietoturvavaatimukset </a:t>
            </a:r>
            <a:r>
              <a:rPr lang="fi-FI" sz="1800" dirty="0"/>
              <a:t>kansallisen solmupisteen </a:t>
            </a:r>
            <a:r>
              <a:rPr lang="fi-FI" sz="1800" dirty="0" smtClean="0"/>
              <a:t>rajapinnassa </a:t>
            </a:r>
          </a:p>
          <a:p>
            <a:pPr lvl="2"/>
            <a:r>
              <a:rPr lang="fi-FI" dirty="0" smtClean="0"/>
              <a:t>ei muutosta</a:t>
            </a:r>
          </a:p>
          <a:p>
            <a:r>
              <a:rPr lang="fi-FI" sz="1800" dirty="0" smtClean="0"/>
              <a:t>11. Tunnistuspalveluntarjoajan </a:t>
            </a:r>
            <a:r>
              <a:rPr lang="fi-FI" sz="1800" dirty="0"/>
              <a:t>häiriöilmoitukset Liikenne- ja </a:t>
            </a:r>
            <a:r>
              <a:rPr lang="fi-FI" sz="1800" dirty="0" smtClean="0"/>
              <a:t>viestintävirastolle</a:t>
            </a:r>
          </a:p>
          <a:p>
            <a:pPr lvl="1"/>
            <a:r>
              <a:rPr lang="fi-FI" sz="1800" dirty="0" smtClean="0"/>
              <a:t>11.1 Merkittävät </a:t>
            </a:r>
            <a:r>
              <a:rPr lang="fi-FI" sz="1800" dirty="0"/>
              <a:t>uhkat tai </a:t>
            </a:r>
            <a:r>
              <a:rPr lang="fi-FI" sz="1800" dirty="0" smtClean="0"/>
              <a:t>häiriöt </a:t>
            </a:r>
          </a:p>
          <a:p>
            <a:pPr lvl="2"/>
            <a:r>
              <a:rPr lang="fi-FI" dirty="0" smtClean="0"/>
              <a:t>Ei muutosta, painotus tietoturvauhkissa ja häiriöissä, ei käytettävyyskatkoissa</a:t>
            </a:r>
          </a:p>
          <a:p>
            <a:pPr lvl="2"/>
            <a:r>
              <a:rPr lang="fi-FI" dirty="0" smtClean="0"/>
              <a:t>Laadullinen kynnys</a:t>
            </a:r>
          </a:p>
          <a:p>
            <a:pPr lvl="1"/>
            <a:r>
              <a:rPr lang="fi-FI" sz="1800" dirty="0" smtClean="0"/>
              <a:t>11.2 Ilmoitettavat tiedot – sanamuotoon täydennetty uhkat</a:t>
            </a:r>
          </a:p>
          <a:p>
            <a:pPr lvl="1"/>
            <a:r>
              <a:rPr lang="fi-FI" sz="1800" dirty="0" smtClean="0"/>
              <a:t>11.3 Ilmoitusmenettely </a:t>
            </a:r>
          </a:p>
          <a:p>
            <a:pPr lvl="2"/>
            <a:r>
              <a:rPr lang="fi-FI" b="1" dirty="0" smtClean="0"/>
              <a:t>uusi säännös, määrää vallitsevan käytännön mukaisesti</a:t>
            </a:r>
          </a:p>
          <a:p>
            <a:pPr lvl="2"/>
            <a:r>
              <a:rPr lang="fi-FI" b="1" dirty="0"/>
              <a:t>verkkolomakkeella, sähköpostilla tai </a:t>
            </a:r>
            <a:r>
              <a:rPr lang="fi-FI" b="1" dirty="0" smtClean="0"/>
              <a:t>turvasähköpostilla</a:t>
            </a:r>
          </a:p>
          <a:p>
            <a:pPr lvl="2"/>
            <a:r>
              <a:rPr lang="fi-FI" b="1" dirty="0" smtClean="0"/>
              <a:t>Voi täydentää tietoa myöhemmin</a:t>
            </a:r>
          </a:p>
          <a:p>
            <a:pPr lvl="2"/>
            <a:r>
              <a:rPr lang="fi-FI" b="1" dirty="0" smtClean="0"/>
              <a:t>Perusteluissa 1-2 vrk suositus ja </a:t>
            </a:r>
            <a:r>
              <a:rPr lang="fi-FI" b="1" dirty="0" err="1" smtClean="0"/>
              <a:t>certin</a:t>
            </a:r>
            <a:r>
              <a:rPr lang="fi-FI" b="1" dirty="0" smtClean="0"/>
              <a:t> puhelinnumero kriittisille tapauksille (samoin kuin telehäiriöissä)</a:t>
            </a:r>
          </a:p>
          <a:p>
            <a:pPr lvl="2"/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40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06533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612000"/>
            <a:ext cx="10746000" cy="944792"/>
          </a:xfrm>
        </p:spPr>
        <p:txBody>
          <a:bodyPr/>
          <a:lstStyle/>
          <a:p>
            <a:r>
              <a:rPr lang="fi-FI" dirty="0" smtClean="0"/>
              <a:t>11. Tunnistuspalveluntarjoajan </a:t>
            </a:r>
            <a:r>
              <a:rPr lang="fi-FI" dirty="0"/>
              <a:t>häiriöilmoitukset Liikenne- ja </a:t>
            </a:r>
            <a:r>
              <a:rPr lang="fi-FI" dirty="0" smtClean="0"/>
              <a:t>viestintävirastolle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700808"/>
            <a:ext cx="10746000" cy="4824536"/>
          </a:xfrm>
        </p:spPr>
        <p:txBody>
          <a:bodyPr/>
          <a:lstStyle/>
          <a:p>
            <a:pPr marL="0" indent="0">
              <a:buNone/>
            </a:pPr>
            <a:r>
              <a:rPr lang="fi-FI" i="1" dirty="0" smtClean="0"/>
              <a:t>11.3 </a:t>
            </a:r>
            <a:r>
              <a:rPr lang="fi-FI" i="1" dirty="0"/>
              <a:t>	</a:t>
            </a:r>
            <a:r>
              <a:rPr lang="fi-FI" i="1" dirty="0" smtClean="0"/>
              <a:t>Ilmoitusmenettely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800" dirty="0" smtClean="0">
                <a:ea typeface="Calibri" panose="020F0502020204030204" pitchFamily="34" charset="0"/>
                <a:cs typeface="Calibri" panose="020F0502020204030204" pitchFamily="34" charset="0"/>
              </a:rPr>
              <a:t>Tarkennuksia </a:t>
            </a:r>
            <a:r>
              <a:rPr lang="fi-FI" sz="1800" dirty="0">
                <a:ea typeface="Calibri" panose="020F0502020204030204" pitchFamily="34" charset="0"/>
                <a:cs typeface="Calibri" panose="020F0502020204030204" pitchFamily="34" charset="0"/>
              </a:rPr>
              <a:t>merkittäviä uhkia ja häiriöitä koskevaan </a:t>
            </a:r>
            <a:r>
              <a:rPr lang="fi-FI" sz="1800" dirty="0" smtClean="0">
                <a:ea typeface="Calibri" panose="020F0502020204030204" pitchFamily="34" charset="0"/>
                <a:cs typeface="Calibri" panose="020F0502020204030204" pitchFamily="34" charset="0"/>
              </a:rPr>
              <a:t>ilmoitusmenettelyyn.</a:t>
            </a:r>
          </a:p>
          <a:p>
            <a:pPr>
              <a:buFont typeface="Wingdings" panose="05000000000000000000" pitchFamily="2" charset="2"/>
              <a:buChar char="§"/>
            </a:pPr>
            <a:endParaRPr lang="fi-FI" sz="18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i-FI" sz="1800" dirty="0" smtClean="0">
                <a:solidFill>
                  <a:schemeClr val="accent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Muistutetaan erikseen tietosuoja-asetuksen </a:t>
            </a:r>
            <a:r>
              <a:rPr lang="fi-FI" sz="1800" dirty="0">
                <a:solidFill>
                  <a:schemeClr val="accent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tietoturvaloukkauksen ilmoittamista </a:t>
            </a:r>
            <a:r>
              <a:rPr lang="fi-FI" sz="1800" dirty="0" smtClean="0">
                <a:solidFill>
                  <a:schemeClr val="accent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koskevista </a:t>
            </a:r>
            <a:r>
              <a:rPr lang="fi-FI" sz="1800" dirty="0">
                <a:solidFill>
                  <a:schemeClr val="accent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33-34 </a:t>
            </a:r>
            <a:r>
              <a:rPr lang="fi-FI" sz="1800" dirty="0" smtClean="0">
                <a:solidFill>
                  <a:schemeClr val="accent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artikloista.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800" dirty="0" smtClean="0">
                <a:solidFill>
                  <a:schemeClr val="accent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Toimijoiden </a:t>
            </a:r>
            <a:r>
              <a:rPr lang="fi-FI" sz="1800" dirty="0">
                <a:solidFill>
                  <a:schemeClr val="accent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on tärkeää tunnistaa, että osa tunnistusjärjestelmien ja tunnistuspalveluiden häiriötilanteista saattaa täyttää myös tietosuoja-asetuksen mukaisen henkilötietojen tietoturvaloukkauksen määritelmän.</a:t>
            </a:r>
            <a:endParaRPr lang="fi-FI" sz="1800" i="1" dirty="0">
              <a:solidFill>
                <a:schemeClr val="accent6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41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72917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>
            <a:extLst>
              <a:ext uri="{FF2B5EF4-FFF2-40B4-BE49-F238E27FC236}">
                <a16:creationId xmlns:a16="http://schemas.microsoft.com/office/drawing/2014/main" id="{E36961EE-DECA-4B02-BE40-2886B187B3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3600" b="1" dirty="0"/>
              <a:t>Luku </a:t>
            </a:r>
            <a:r>
              <a:rPr lang="fi-FI" sz="3600" b="1" dirty="0" smtClean="0"/>
              <a:t>3 </a:t>
            </a:r>
            <a:r>
              <a:rPr lang="fi-FI" sz="3600" b="1" dirty="0"/>
              <a:t/>
            </a:r>
            <a:br>
              <a:rPr lang="fi-FI" sz="3600" b="1" dirty="0"/>
            </a:br>
            <a:r>
              <a:rPr lang="fi-FI" sz="3600" b="1" dirty="0" smtClean="0"/>
              <a:t>Tunnistuspalveluiden </a:t>
            </a:r>
            <a:r>
              <a:rPr lang="fi-FI" sz="3600" b="1" dirty="0" err="1" smtClean="0"/>
              <a:t>yhteentoimivuus</a:t>
            </a:r>
            <a:endParaRPr lang="fi-FI" sz="3600" b="1" dirty="0"/>
          </a:p>
        </p:txBody>
      </p:sp>
      <p:sp>
        <p:nvSpPr>
          <p:cNvPr id="10" name="Alaotsikko 9">
            <a:extLst>
              <a:ext uri="{FF2B5EF4-FFF2-40B4-BE49-F238E27FC236}">
                <a16:creationId xmlns:a16="http://schemas.microsoft.com/office/drawing/2014/main" id="{3E79B920-5296-4EDE-939D-98A068B5AF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Kohdat 12-14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C79B699-623B-4745-8EFD-D0DE1869D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B53C-4079-49E1-ADA2-616E68D987A9}" type="datetime1">
              <a:rPr lang="fi-FI" smtClean="0"/>
              <a:t>10.3.2022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7E411B0-F7CF-40BE-BFBB-378AA2292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A51-8810-4865-8945-16E6E50C8EFD}" type="slidenum">
              <a:rPr lang="fi-FI" smtClean="0"/>
              <a:t>42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626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260648"/>
            <a:ext cx="10812592" cy="580830"/>
          </a:xfrm>
        </p:spPr>
        <p:txBody>
          <a:bodyPr/>
          <a:lstStyle/>
          <a:p>
            <a:r>
              <a:rPr lang="fi-FI" sz="2400" dirty="0">
                <a:solidFill>
                  <a:srgbClr val="00B050"/>
                </a:solidFill>
              </a:rPr>
              <a:t>Muutokset </a:t>
            </a:r>
            <a:r>
              <a:rPr lang="fi-FI" sz="2400" dirty="0" smtClean="0">
                <a:solidFill>
                  <a:srgbClr val="00B050"/>
                </a:solidFill>
              </a:rPr>
              <a:t>- Luku </a:t>
            </a:r>
            <a:r>
              <a:rPr lang="fi-FI" sz="2400" dirty="0">
                <a:solidFill>
                  <a:srgbClr val="00B050"/>
                </a:solidFill>
              </a:rPr>
              <a:t>3 Tunnistuspalveluiden </a:t>
            </a:r>
            <a:r>
              <a:rPr lang="fi-FI" sz="2400" dirty="0" err="1">
                <a:solidFill>
                  <a:srgbClr val="00B050"/>
                </a:solidFill>
              </a:rPr>
              <a:t>yhteentoimivuus</a:t>
            </a:r>
            <a:endParaRPr lang="fi-FI" sz="24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692696"/>
            <a:ext cx="11028616" cy="5904656"/>
          </a:xfrm>
        </p:spPr>
        <p:txBody>
          <a:bodyPr/>
          <a:lstStyle/>
          <a:p>
            <a:r>
              <a:rPr lang="fi-FI" sz="1600" dirty="0" smtClean="0"/>
              <a:t>12. Luottamusverkostossa </a:t>
            </a:r>
            <a:r>
              <a:rPr lang="fi-FI" sz="1600" dirty="0"/>
              <a:t>välitettävät </a:t>
            </a:r>
            <a:r>
              <a:rPr lang="fi-FI" sz="1600" dirty="0" smtClean="0"/>
              <a:t>vähimmäistiedot</a:t>
            </a:r>
          </a:p>
          <a:p>
            <a:pPr lvl="1"/>
            <a:r>
              <a:rPr lang="fi-FI" sz="1600" dirty="0" smtClean="0"/>
              <a:t>12.1 Pakolliset tiedot </a:t>
            </a:r>
          </a:p>
          <a:p>
            <a:pPr lvl="2"/>
            <a:r>
              <a:rPr lang="fi-FI" sz="1600" b="1" dirty="0" smtClean="0"/>
              <a:t>lisätty pakolliseksi attribuutiksi asiointipalvelun nimi</a:t>
            </a:r>
          </a:p>
          <a:p>
            <a:pPr lvl="1"/>
            <a:r>
              <a:rPr lang="fi-FI" sz="1600" dirty="0" smtClean="0"/>
              <a:t>12.2 Valinnaiset tiedot – ei muutoksia</a:t>
            </a:r>
          </a:p>
          <a:p>
            <a:pPr lvl="1"/>
            <a:r>
              <a:rPr lang="fi-FI" sz="1600" dirty="0" smtClean="0"/>
              <a:t>12.3 Tunnistuksen </a:t>
            </a:r>
            <a:r>
              <a:rPr lang="fi-FI" sz="1600" dirty="0" err="1" smtClean="0"/>
              <a:t>pseudonymisointi</a:t>
            </a:r>
            <a:r>
              <a:rPr lang="fi-FI" sz="1600" dirty="0" smtClean="0"/>
              <a:t> </a:t>
            </a:r>
          </a:p>
          <a:p>
            <a:pPr lvl="2"/>
            <a:r>
              <a:rPr lang="fi-FI" sz="1600" b="1" dirty="0" smtClean="0"/>
              <a:t>uusi säännös, tarkoitus selkeyttää lain mahdollistamaa palvelutyyppiä</a:t>
            </a:r>
          </a:p>
          <a:p>
            <a:pPr lvl="2"/>
            <a:r>
              <a:rPr lang="fi-FI" sz="1600" b="1" dirty="0" err="1" smtClean="0"/>
              <a:t>Autentikoinnissa</a:t>
            </a:r>
            <a:r>
              <a:rPr lang="fi-FI" sz="1600" b="1" dirty="0" smtClean="0"/>
              <a:t> käsiteltävä ja luottamusverkoston sisällä tallennettava silti pakolliset attribuutit/tiedot</a:t>
            </a:r>
          </a:p>
          <a:p>
            <a:r>
              <a:rPr lang="fi-FI" sz="1600" dirty="0" smtClean="0"/>
              <a:t>13. Rajat </a:t>
            </a:r>
            <a:r>
              <a:rPr lang="fi-FI" sz="1600" dirty="0"/>
              <a:t>ylittävän tunnistamisen edellyttämät </a:t>
            </a:r>
            <a:r>
              <a:rPr lang="fi-FI" sz="1600" dirty="0" smtClean="0"/>
              <a:t>tiedot</a:t>
            </a:r>
          </a:p>
          <a:p>
            <a:pPr lvl="2"/>
            <a:r>
              <a:rPr lang="fi-FI" sz="1600" dirty="0" smtClean="0"/>
              <a:t>Poistettu </a:t>
            </a:r>
            <a:r>
              <a:rPr lang="fi-FI" sz="1600" dirty="0" err="1" smtClean="0"/>
              <a:t>node</a:t>
            </a:r>
            <a:r>
              <a:rPr lang="fi-FI" sz="1600" dirty="0" smtClean="0"/>
              <a:t>-luottamusverkosto –suunta </a:t>
            </a:r>
            <a:r>
              <a:rPr lang="fi-FI" sz="1600" dirty="0" err="1" smtClean="0"/>
              <a:t>notifoidulla</a:t>
            </a:r>
            <a:r>
              <a:rPr lang="fi-FI" sz="1600" dirty="0" smtClean="0"/>
              <a:t> ulkomaisella tunnistusvälineellä, koska </a:t>
            </a:r>
            <a:r>
              <a:rPr lang="fi-FI" sz="1600" dirty="0" err="1" smtClean="0"/>
              <a:t>DVV:llä</a:t>
            </a:r>
            <a:r>
              <a:rPr lang="fi-FI" sz="1600" dirty="0" smtClean="0"/>
              <a:t> ei edelleen suunnitelmaa tarjota tätä yksityisen sektorin palveluihin</a:t>
            </a:r>
          </a:p>
          <a:p>
            <a:r>
              <a:rPr lang="fi-FI" sz="1600" dirty="0" smtClean="0"/>
              <a:t>14. Tiedonsiirrossa </a:t>
            </a:r>
            <a:r>
              <a:rPr lang="fi-FI" sz="1600" dirty="0"/>
              <a:t>käytettävä protokolla ja muut </a:t>
            </a:r>
            <a:r>
              <a:rPr lang="fi-FI" sz="1600" dirty="0" smtClean="0"/>
              <a:t>vaatimukset</a:t>
            </a:r>
          </a:p>
          <a:p>
            <a:pPr lvl="1"/>
            <a:r>
              <a:rPr lang="fi-FI" sz="1600" dirty="0" smtClean="0"/>
              <a:t>14.1 Tiedonsiirrossa </a:t>
            </a:r>
            <a:r>
              <a:rPr lang="fi-FI" sz="1600" dirty="0"/>
              <a:t>käytettävä </a:t>
            </a:r>
            <a:r>
              <a:rPr lang="fi-FI" sz="1600" dirty="0" smtClean="0"/>
              <a:t>protokolla</a:t>
            </a:r>
          </a:p>
          <a:p>
            <a:pPr lvl="2"/>
            <a:r>
              <a:rPr lang="fi-FI" sz="1600" b="1" dirty="0" smtClean="0"/>
              <a:t>Uusi säännös</a:t>
            </a:r>
          </a:p>
          <a:p>
            <a:pPr lvl="2"/>
            <a:r>
              <a:rPr lang="fi-FI" sz="1600" b="1" dirty="0" smtClean="0"/>
              <a:t>Lisätty vaatimus tarjota luottamusverkoston sisällä vähintään joko SAML tai </a:t>
            </a:r>
            <a:r>
              <a:rPr lang="fi-FI" sz="1600" b="1" dirty="0" err="1" smtClean="0"/>
              <a:t>OpenIDConnect</a:t>
            </a:r>
            <a:endParaRPr lang="fi-FI" sz="1600" b="1" dirty="0" smtClean="0"/>
          </a:p>
          <a:p>
            <a:pPr lvl="1"/>
            <a:r>
              <a:rPr lang="fi-FI" sz="1600" dirty="0" smtClean="0"/>
              <a:t>14.2 Rajapinnan </a:t>
            </a:r>
            <a:r>
              <a:rPr lang="fi-FI" sz="1600" dirty="0"/>
              <a:t>muut ominaisuudet</a:t>
            </a:r>
            <a:endParaRPr lang="fi-FI" sz="1600" dirty="0" smtClean="0"/>
          </a:p>
          <a:p>
            <a:pPr lvl="2"/>
            <a:r>
              <a:rPr lang="fi-FI" sz="1600" dirty="0" smtClean="0"/>
              <a:t>Ei muutosta</a:t>
            </a:r>
            <a:endParaRPr lang="fi-FI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43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7879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612000"/>
            <a:ext cx="10746000" cy="944792"/>
          </a:xfrm>
        </p:spPr>
        <p:txBody>
          <a:bodyPr/>
          <a:lstStyle/>
          <a:p>
            <a:r>
              <a:rPr lang="fi-FI" dirty="0" smtClean="0"/>
              <a:t>12. Luottamusverkostossa välitettävät vähimmäistiedot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916832"/>
            <a:ext cx="10746000" cy="417646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i-FI" i="1" dirty="0"/>
              <a:t>12.2	</a:t>
            </a:r>
            <a:r>
              <a:rPr lang="fi-FI" i="1" dirty="0" smtClean="0"/>
              <a:t> Valinnaiset </a:t>
            </a:r>
            <a:r>
              <a:rPr lang="fi-FI" i="1" dirty="0"/>
              <a:t>tiedot</a:t>
            </a:r>
          </a:p>
          <a:p>
            <a:pPr marL="0" indent="0">
              <a:buNone/>
            </a:pPr>
            <a:r>
              <a:rPr lang="fi-FI" i="1" dirty="0"/>
              <a:t>Tunnistusvälineen tarjoajan ja tunnistusvälityspalvelun tarjoajan välisessä rajapinnassa on oltava </a:t>
            </a:r>
            <a:r>
              <a:rPr lang="fi-FI" i="1" u="sng" dirty="0"/>
              <a:t>teknisesti suunniteltu</a:t>
            </a:r>
            <a:r>
              <a:rPr lang="fi-FI" i="1" dirty="0"/>
              <a:t> valmius välittää</a:t>
            </a:r>
            <a:r>
              <a:rPr lang="fi-FI" i="1" dirty="0" smtClean="0"/>
              <a:t>:</a:t>
            </a:r>
          </a:p>
          <a:p>
            <a:pPr marL="0" indent="0">
              <a:buNone/>
            </a:pPr>
            <a:endParaRPr lang="fi-FI" i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2400" dirty="0" smtClean="0">
                <a:solidFill>
                  <a:srgbClr val="159637"/>
                </a:solidFill>
              </a:rPr>
              <a:t>Riittää että </a:t>
            </a:r>
            <a:r>
              <a:rPr lang="fi-FI" sz="2400" u="sng" dirty="0" smtClean="0">
                <a:solidFill>
                  <a:srgbClr val="159637"/>
                </a:solidFill>
              </a:rPr>
              <a:t>teknisesti </a:t>
            </a:r>
            <a:r>
              <a:rPr lang="fi-FI" sz="2400" dirty="0" smtClean="0">
                <a:solidFill>
                  <a:srgbClr val="159637"/>
                </a:solidFill>
              </a:rPr>
              <a:t>valmiiksi suunniteltu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2400" dirty="0" smtClean="0">
                <a:solidFill>
                  <a:srgbClr val="159637"/>
                </a:solidFill>
              </a:rPr>
              <a:t>Ei tarve olla toteutettu</a:t>
            </a:r>
            <a:endParaRPr lang="fi-FI" sz="2400" dirty="0">
              <a:solidFill>
                <a:srgbClr val="159637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44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84017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>
            <a:extLst>
              <a:ext uri="{FF2B5EF4-FFF2-40B4-BE49-F238E27FC236}">
                <a16:creationId xmlns:a16="http://schemas.microsoft.com/office/drawing/2014/main" id="{E36961EE-DECA-4B02-BE40-2886B187B3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3600" b="1" dirty="0"/>
              <a:t>Luku 4</a:t>
            </a:r>
            <a:r>
              <a:rPr lang="fi-FI" sz="3600" b="1" dirty="0" smtClean="0"/>
              <a:t> </a:t>
            </a:r>
            <a:r>
              <a:rPr lang="fi-FI" sz="3600" b="1" dirty="0"/>
              <a:t/>
            </a:r>
            <a:br>
              <a:rPr lang="fi-FI" sz="3600" b="1" dirty="0"/>
            </a:br>
            <a:r>
              <a:rPr lang="fi-FI" sz="3600" b="1" dirty="0" smtClean="0"/>
              <a:t>Tunnistuspalvelun arviointikriteerit</a:t>
            </a:r>
            <a:endParaRPr lang="fi-FI" sz="3600" b="1" dirty="0"/>
          </a:p>
        </p:txBody>
      </p:sp>
      <p:sp>
        <p:nvSpPr>
          <p:cNvPr id="10" name="Alaotsikko 9">
            <a:extLst>
              <a:ext uri="{FF2B5EF4-FFF2-40B4-BE49-F238E27FC236}">
                <a16:creationId xmlns:a16="http://schemas.microsoft.com/office/drawing/2014/main" id="{3E79B920-5296-4EDE-939D-98A068B5AF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Kohdat 15-17</a:t>
            </a:r>
          </a:p>
          <a:p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C79B699-623B-4745-8EFD-D0DE1869D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B53C-4079-49E1-ADA2-616E68D987A9}" type="datetime1">
              <a:rPr lang="fi-FI" smtClean="0"/>
              <a:t>10.3.2022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7E411B0-F7CF-40BE-BFBB-378AA2292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A51-8810-4865-8945-16E6E50C8EFD}" type="slidenum">
              <a:rPr lang="fi-FI" smtClean="0"/>
              <a:t>45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170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04664"/>
            <a:ext cx="10746000" cy="1108800"/>
          </a:xfrm>
        </p:spPr>
        <p:txBody>
          <a:bodyPr/>
          <a:lstStyle/>
          <a:p>
            <a:r>
              <a:rPr lang="fi-FI" dirty="0" smtClean="0">
                <a:solidFill>
                  <a:srgbClr val="00B050"/>
                </a:solidFill>
              </a:rPr>
              <a:t>Muutos</a:t>
            </a:r>
            <a:br>
              <a:rPr lang="fi-FI" dirty="0" smtClean="0">
                <a:solidFill>
                  <a:srgbClr val="00B050"/>
                </a:solidFill>
              </a:rPr>
            </a:br>
            <a:r>
              <a:rPr lang="fi-FI" dirty="0">
                <a:solidFill>
                  <a:srgbClr val="00B050"/>
                </a:solidFill>
              </a:rPr>
              <a:t>Luku 4 Tunnistuspalvelun arviointikriteerit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513464"/>
            <a:ext cx="10746000" cy="4660536"/>
          </a:xfrm>
        </p:spPr>
        <p:txBody>
          <a:bodyPr/>
          <a:lstStyle/>
          <a:p>
            <a:r>
              <a:rPr lang="fi-FI" sz="1800" dirty="0" smtClean="0"/>
              <a:t>15. Vaatimuksenmukaisuuden arviointikriteerit</a:t>
            </a:r>
            <a:endParaRPr lang="fi-FI" sz="1800" dirty="0"/>
          </a:p>
          <a:p>
            <a:pPr lvl="1"/>
            <a:r>
              <a:rPr lang="fi-FI" sz="1800" dirty="0" smtClean="0"/>
              <a:t>15.1 Tunnistusjärjestelmän </a:t>
            </a:r>
            <a:r>
              <a:rPr lang="fi-FI" sz="1800" dirty="0"/>
              <a:t>ja tunnistusmenetelmän arvioitavat toiminnot </a:t>
            </a:r>
            <a:endParaRPr lang="fi-FI" sz="1800" dirty="0" smtClean="0"/>
          </a:p>
          <a:p>
            <a:pPr lvl="1"/>
            <a:r>
              <a:rPr lang="fi-FI" sz="1800" dirty="0" smtClean="0"/>
              <a:t>15.2 </a:t>
            </a:r>
            <a:r>
              <a:rPr lang="fi-FI" sz="1800" dirty="0" err="1" smtClean="0"/>
              <a:t>Arviointikriteeristö</a:t>
            </a:r>
            <a:endParaRPr lang="fi-FI" sz="1800" dirty="0" smtClean="0"/>
          </a:p>
          <a:p>
            <a:pPr lvl="2"/>
            <a:r>
              <a:rPr lang="fi-FI" b="1" dirty="0" smtClean="0"/>
              <a:t>Lisätty viittaus viraston arviointiohjeeseen yhtenä vaihtoehtona</a:t>
            </a:r>
          </a:p>
          <a:p>
            <a:r>
              <a:rPr lang="fi-FI" sz="1800" dirty="0" smtClean="0"/>
              <a:t>16. Selvitys </a:t>
            </a:r>
            <a:r>
              <a:rPr lang="fi-FI" sz="1800" dirty="0"/>
              <a:t>tunnistuspalvelun tarjoajan ja julkaistujen tietojen </a:t>
            </a:r>
            <a:r>
              <a:rPr lang="fi-FI" sz="1800" dirty="0" err="1" smtClean="0"/>
              <a:t>luotet-tavuudesta</a:t>
            </a:r>
            <a:endParaRPr lang="fi-FI" sz="1800" dirty="0" smtClean="0"/>
          </a:p>
          <a:p>
            <a:pPr lvl="1"/>
            <a:r>
              <a:rPr lang="fi-FI" sz="1800" dirty="0" smtClean="0"/>
              <a:t>Tunnistuspalvelun virastolle tekemän aloitus- tai muutosilmoituksen asiat. Tarkoitus selkeyttää ja erottaa asiat, joista ei tarvita säännöksen 15 mukaista arviointia.</a:t>
            </a:r>
          </a:p>
          <a:p>
            <a:pPr lvl="1"/>
            <a:r>
              <a:rPr lang="fi-FI" sz="1800" dirty="0" smtClean="0"/>
              <a:t>Ei uusia vaatimuksia </a:t>
            </a:r>
            <a:r>
              <a:rPr lang="fi-FI" sz="1800" b="1" dirty="0"/>
              <a:t>- Selkeytetty ja täydennetty vastaamaan soveltamiskäytäntöä</a:t>
            </a:r>
          </a:p>
          <a:p>
            <a:r>
              <a:rPr lang="fi-FI" sz="1800" dirty="0" smtClean="0"/>
              <a:t>17. Kansallisen </a:t>
            </a:r>
            <a:r>
              <a:rPr lang="fi-FI" sz="1800" dirty="0"/>
              <a:t>solmupisteen arviointiperusteet</a:t>
            </a:r>
            <a:endParaRPr lang="fi-FI" sz="1800" dirty="0" smtClean="0"/>
          </a:p>
          <a:p>
            <a:pPr lvl="1"/>
            <a:endParaRPr lang="fi-FI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46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84499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612000"/>
            <a:ext cx="10746000" cy="584752"/>
          </a:xfrm>
        </p:spPr>
        <p:txBody>
          <a:bodyPr/>
          <a:lstStyle/>
          <a:p>
            <a:r>
              <a:rPr lang="fi-FI" dirty="0" smtClean="0"/>
              <a:t>15. </a:t>
            </a:r>
            <a:r>
              <a:rPr lang="fi-FI" dirty="0"/>
              <a:t>Vaatimuksenmukaisuuden arviointikriteerit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400" y="4554804"/>
            <a:ext cx="10746000" cy="158417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1800" dirty="0" smtClean="0"/>
              <a:t>Pyydetty termistötarkennusta: yhteistyökumppanit vs. alihankkijat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600" dirty="0" smtClean="0"/>
              <a:t>Otetaan esille tunnistuslainmuutoksen yhteydess</a:t>
            </a:r>
            <a:r>
              <a:rPr lang="fi-FI" sz="1600" dirty="0"/>
              <a:t>ä</a:t>
            </a:r>
            <a:endParaRPr lang="fi-FI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47</a:t>
            </a:fld>
            <a:endParaRPr lang="fi-FI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12000" y="3261404"/>
            <a:ext cx="10746000" cy="9447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0058B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16. Selvitys tunnistuspalvelun tarjoajan ja julkaistujen tietojen luotettavuudesta</a:t>
            </a:r>
            <a:endParaRPr lang="fi-FI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54128" y="1380812"/>
            <a:ext cx="10746000" cy="13281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0000" indent="-2700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0058B1"/>
              </a:buClr>
              <a:buFont typeface="Wingdings 3" panose="05040102010807070707" pitchFamily="18" charset="2"/>
              <a:buChar char="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0058B1"/>
              </a:buClr>
              <a:buFont typeface="Wingdings 3" panose="05040102010807070707" pitchFamily="18" charset="2"/>
              <a:buChar char="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2700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0058B1"/>
              </a:buClr>
              <a:buFont typeface="Wingdings 3" panose="05040102010807070707" pitchFamily="18" charset="2"/>
              <a:buChar char="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80000" indent="-2700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0058B1"/>
              </a:buClr>
              <a:buFont typeface="Wingdings 3" panose="05040102010807070707" pitchFamily="18" charset="2"/>
              <a:buChar char="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68000" indent="-2700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0058B1"/>
              </a:buClr>
              <a:buFont typeface="Wingdings 3" panose="05040102010807070707" pitchFamily="18" charset="2"/>
              <a:buChar char="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56000" indent="-27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rgbClr val="0058B1"/>
              </a:buClr>
              <a:buFont typeface="Wingdings 3" panose="05040102010807070707" pitchFamily="18" charset="2"/>
              <a:buChar char="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4000" indent="-27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rgbClr val="0058B1"/>
              </a:buClr>
              <a:buFont typeface="Wingdings 3" panose="05040102010807070707" pitchFamily="18" charset="2"/>
              <a:buChar char="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68000" indent="-27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rgbClr val="0058B1"/>
              </a:buClr>
              <a:buFont typeface="Wingdings 3" panose="05040102010807070707" pitchFamily="18" charset="2"/>
              <a:buChar char="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20000" indent="-27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rgbClr val="0058B1"/>
              </a:buClr>
              <a:buFont typeface="Wingdings 3" panose="05040102010807070707" pitchFamily="18" charset="2"/>
              <a:buChar char="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fi-FI" sz="1800" dirty="0" smtClean="0"/>
              <a:t>Pyydetty ohjeen 211 vakinaistamista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1600" dirty="0" smtClean="0"/>
              <a:t>Kehotetaan noudattamaan ohjetta ja sen liitteenä olevaa taulukkoa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600" dirty="0" smtClean="0"/>
              <a:t>Ei muutosta määräykseen</a:t>
            </a:r>
          </a:p>
        </p:txBody>
      </p:sp>
    </p:spTree>
    <p:extLst>
      <p:ext uri="{BB962C8B-B14F-4D97-AF65-F5344CB8AC3E}">
        <p14:creationId xmlns:p14="http://schemas.microsoft.com/office/powerpoint/2010/main" val="33576829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>
            <a:extLst>
              <a:ext uri="{FF2B5EF4-FFF2-40B4-BE49-F238E27FC236}">
                <a16:creationId xmlns:a16="http://schemas.microsoft.com/office/drawing/2014/main" id="{E36961EE-DECA-4B02-BE40-2886B187B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107024"/>
          </a:xfrm>
        </p:spPr>
        <p:txBody>
          <a:bodyPr/>
          <a:lstStyle/>
          <a:p>
            <a:r>
              <a:rPr lang="fi-FI" sz="3600" b="1" dirty="0" smtClean="0"/>
              <a:t>Luvut 5-8 </a:t>
            </a:r>
            <a:r>
              <a:rPr lang="fi-FI" sz="3600" b="1" dirty="0"/>
              <a:t/>
            </a:r>
            <a:br>
              <a:rPr lang="fi-FI" sz="3600" b="1" dirty="0"/>
            </a:br>
            <a:endParaRPr lang="fi-FI" sz="3600" b="1" dirty="0"/>
          </a:p>
        </p:txBody>
      </p:sp>
      <p:sp>
        <p:nvSpPr>
          <p:cNvPr id="10" name="Alaotsikko 9">
            <a:extLst>
              <a:ext uri="{FF2B5EF4-FFF2-40B4-BE49-F238E27FC236}">
                <a16:creationId xmlns:a16="http://schemas.microsoft.com/office/drawing/2014/main" id="{3E79B920-5296-4EDE-939D-98A068B5A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3672" y="3645024"/>
            <a:ext cx="8494738" cy="3042372"/>
          </a:xfrm>
        </p:spPr>
        <p:txBody>
          <a:bodyPr/>
          <a:lstStyle/>
          <a:p>
            <a:r>
              <a:rPr lang="fi-FI" sz="2000" dirty="0">
                <a:solidFill>
                  <a:srgbClr val="00B050"/>
                </a:solidFill>
              </a:rPr>
              <a:t>Luku 5 Tunnistuspalvelun arviointielimen pätevyys</a:t>
            </a:r>
          </a:p>
          <a:p>
            <a:endParaRPr lang="fi-FI" sz="2000" dirty="0" smtClean="0">
              <a:solidFill>
                <a:srgbClr val="00B050"/>
              </a:solidFill>
            </a:endParaRPr>
          </a:p>
          <a:p>
            <a:r>
              <a:rPr lang="fi-FI" sz="2000" dirty="0" smtClean="0">
                <a:solidFill>
                  <a:srgbClr val="00B050"/>
                </a:solidFill>
              </a:rPr>
              <a:t>Luku </a:t>
            </a:r>
            <a:r>
              <a:rPr lang="fi-FI" sz="2000" dirty="0">
                <a:solidFill>
                  <a:srgbClr val="00B050"/>
                </a:solidFill>
              </a:rPr>
              <a:t>6 Hyväksytyt luottamuspalvelut</a:t>
            </a:r>
            <a:br>
              <a:rPr lang="fi-FI" sz="2000" dirty="0">
                <a:solidFill>
                  <a:srgbClr val="00B050"/>
                </a:solidFill>
              </a:rPr>
            </a:br>
            <a:endParaRPr lang="fi-FI" sz="2000" dirty="0" smtClean="0">
              <a:solidFill>
                <a:srgbClr val="00B050"/>
              </a:solidFill>
            </a:endParaRPr>
          </a:p>
          <a:p>
            <a:r>
              <a:rPr lang="fi-FI" sz="2000" dirty="0" smtClean="0">
                <a:solidFill>
                  <a:srgbClr val="00B050"/>
                </a:solidFill>
              </a:rPr>
              <a:t>Luku </a:t>
            </a:r>
            <a:r>
              <a:rPr lang="fi-FI" sz="2000" dirty="0">
                <a:solidFill>
                  <a:srgbClr val="00B050"/>
                </a:solidFill>
              </a:rPr>
              <a:t>7 Luottamuspalvelujen vaatimustenmukaisuuden </a:t>
            </a:r>
            <a:r>
              <a:rPr lang="fi-FI" sz="2000" dirty="0" smtClean="0">
                <a:solidFill>
                  <a:srgbClr val="00B050"/>
                </a:solidFill>
              </a:rPr>
              <a:t>arviointilaitos </a:t>
            </a:r>
          </a:p>
          <a:p>
            <a:endParaRPr lang="fi-FI" sz="2000" dirty="0" smtClean="0">
              <a:solidFill>
                <a:srgbClr val="00B050"/>
              </a:solidFill>
            </a:endParaRPr>
          </a:p>
          <a:p>
            <a:r>
              <a:rPr lang="fi-FI" sz="2000" dirty="0" smtClean="0">
                <a:solidFill>
                  <a:srgbClr val="00B050"/>
                </a:solidFill>
              </a:rPr>
              <a:t>Luku </a:t>
            </a:r>
            <a:r>
              <a:rPr lang="fi-FI" sz="2000" dirty="0">
                <a:solidFill>
                  <a:srgbClr val="00B050"/>
                </a:solidFill>
              </a:rPr>
              <a:t>8 Hyväksytyn sähköisen allekirjoituksen ja sähköisen leiman luontivälineen sertifiointi</a:t>
            </a:r>
            <a:endParaRPr lang="fi-FI" sz="2000" dirty="0" smtClean="0">
              <a:solidFill>
                <a:srgbClr val="00B050"/>
              </a:solidFill>
            </a:endParaRPr>
          </a:p>
          <a:p>
            <a:endParaRPr lang="fi-FI" sz="2000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C79B699-623B-4745-8EFD-D0DE1869D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B53C-4079-49E1-ADA2-616E68D987A9}" type="datetime1">
              <a:rPr lang="fi-FI" smtClean="0"/>
              <a:t>10.3.2022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7E411B0-F7CF-40BE-BFBB-378AA2292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A51-8810-4865-8945-16E6E50C8EFD}" type="slidenum">
              <a:rPr lang="fi-FI" smtClean="0"/>
              <a:t>48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540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Muutos</a:t>
            </a:r>
            <a:br>
              <a:rPr lang="fi-FI" dirty="0" smtClean="0"/>
            </a:br>
            <a:r>
              <a:rPr lang="fi-FI" dirty="0"/>
              <a:t>Luku 5 Tunnistuspalvelun arviointielimen </a:t>
            </a:r>
            <a:r>
              <a:rPr lang="fi-FI" dirty="0" smtClean="0"/>
              <a:t>pätevyys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Ei muutoksia</a:t>
            </a:r>
          </a:p>
          <a:p>
            <a:endParaRPr lang="fi-FI" dirty="0" smtClean="0"/>
          </a:p>
          <a:p>
            <a:r>
              <a:rPr lang="fi-FI" dirty="0" smtClean="0"/>
              <a:t>18. Tunnistuspalvelun </a:t>
            </a:r>
            <a:r>
              <a:rPr lang="fi-FI" dirty="0"/>
              <a:t>ulkoisen arviointielimen </a:t>
            </a:r>
            <a:r>
              <a:rPr lang="fi-FI" dirty="0" smtClean="0"/>
              <a:t>vaatimukset</a:t>
            </a:r>
          </a:p>
          <a:p>
            <a:pPr lvl="1"/>
            <a:r>
              <a:rPr lang="fi-FI" dirty="0" smtClean="0"/>
              <a:t>18.1 Osoittamismenettelyt </a:t>
            </a:r>
          </a:p>
          <a:p>
            <a:pPr lvl="1"/>
            <a:r>
              <a:rPr lang="fi-FI" dirty="0" smtClean="0"/>
              <a:t>18.2 Pätevyys</a:t>
            </a:r>
          </a:p>
          <a:p>
            <a:r>
              <a:rPr lang="fi-FI" dirty="0" smtClean="0"/>
              <a:t>19. Tunnistuspalvelun </a:t>
            </a:r>
            <a:r>
              <a:rPr lang="fi-FI" dirty="0"/>
              <a:t>sisäisen tarkastuslaitoksen vaatimukset </a:t>
            </a:r>
            <a:endParaRPr lang="fi-FI" dirty="0" smtClean="0"/>
          </a:p>
          <a:p>
            <a:pPr lvl="1"/>
            <a:r>
              <a:rPr lang="fi-FI" dirty="0" smtClean="0"/>
              <a:t>19.1 Riippumattomuus</a:t>
            </a:r>
          </a:p>
          <a:p>
            <a:pPr lvl="1"/>
            <a:r>
              <a:rPr lang="fi-FI" dirty="0" smtClean="0"/>
              <a:t>19.2 Pätevyys</a:t>
            </a:r>
          </a:p>
          <a:p>
            <a:pPr lvl="1"/>
            <a:endParaRPr lang="fi-FI" dirty="0"/>
          </a:p>
          <a:p>
            <a:pPr lvl="1"/>
            <a:endParaRPr lang="fi-FI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49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6013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612000"/>
            <a:ext cx="10746000" cy="728768"/>
          </a:xfrm>
        </p:spPr>
        <p:txBody>
          <a:bodyPr/>
          <a:lstStyle/>
          <a:p>
            <a:r>
              <a:rPr lang="fi-FI" dirty="0" smtClean="0">
                <a:solidFill>
                  <a:srgbClr val="0070C0"/>
                </a:solidFill>
              </a:rPr>
              <a:t>Lausuntopalaute / joulukuu 2021</a:t>
            </a:r>
            <a:endParaRPr lang="fi-FI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340768"/>
            <a:ext cx="10746000" cy="4833232"/>
          </a:xfrm>
        </p:spPr>
        <p:txBody>
          <a:bodyPr/>
          <a:lstStyle/>
          <a:p>
            <a:pPr lvl="0"/>
            <a:r>
              <a:rPr lang="fi-FI" dirty="0" smtClean="0">
                <a:solidFill>
                  <a:prstClr val="black"/>
                </a:solidFill>
              </a:rPr>
              <a:t>Tietosuojavaltuutettu</a:t>
            </a:r>
            <a:endParaRPr lang="fi-FI" dirty="0">
              <a:solidFill>
                <a:prstClr val="black"/>
              </a:solidFill>
            </a:endParaRPr>
          </a:p>
          <a:p>
            <a:pPr lvl="0"/>
            <a:r>
              <a:rPr lang="fi-FI" dirty="0" smtClean="0">
                <a:solidFill>
                  <a:prstClr val="black"/>
                </a:solidFill>
              </a:rPr>
              <a:t>Digi-ja väestötietovirasto</a:t>
            </a:r>
            <a:endParaRPr lang="fi-FI" dirty="0">
              <a:solidFill>
                <a:prstClr val="black"/>
              </a:solidFill>
            </a:endParaRPr>
          </a:p>
          <a:p>
            <a:pPr lvl="0"/>
            <a:r>
              <a:rPr lang="fi-FI" dirty="0" smtClean="0">
                <a:solidFill>
                  <a:prstClr val="black"/>
                </a:solidFill>
              </a:rPr>
              <a:t>Finanssiala ry </a:t>
            </a:r>
          </a:p>
          <a:p>
            <a:pPr lvl="0"/>
            <a:r>
              <a:rPr lang="fi-FI" dirty="0" err="1" smtClean="0">
                <a:solidFill>
                  <a:prstClr val="black"/>
                </a:solidFill>
              </a:rPr>
              <a:t>Nixu</a:t>
            </a:r>
            <a:r>
              <a:rPr lang="fi-FI" dirty="0" smtClean="0">
                <a:solidFill>
                  <a:prstClr val="black"/>
                </a:solidFill>
              </a:rPr>
              <a:t> </a:t>
            </a:r>
            <a:r>
              <a:rPr lang="fi-FI" dirty="0" err="1" smtClean="0">
                <a:solidFill>
                  <a:prstClr val="black"/>
                </a:solidFill>
              </a:rPr>
              <a:t>Certification</a:t>
            </a:r>
            <a:r>
              <a:rPr lang="fi-FI" dirty="0" smtClean="0">
                <a:solidFill>
                  <a:prstClr val="black"/>
                </a:solidFill>
              </a:rPr>
              <a:t> Oy </a:t>
            </a:r>
          </a:p>
          <a:p>
            <a:pPr lvl="0"/>
            <a:r>
              <a:rPr lang="fi-FI" dirty="0" err="1" smtClean="0">
                <a:solidFill>
                  <a:prstClr val="black"/>
                </a:solidFill>
              </a:rPr>
              <a:t>Signicat</a:t>
            </a:r>
            <a:r>
              <a:rPr lang="fi-FI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fi-FI" dirty="0" smtClean="0">
                <a:solidFill>
                  <a:prstClr val="black"/>
                </a:solidFill>
              </a:rPr>
              <a:t>S-Pankki</a:t>
            </a:r>
            <a:endParaRPr lang="fi-FI" dirty="0">
              <a:solidFill>
                <a:prstClr val="black"/>
              </a:solidFill>
            </a:endParaRPr>
          </a:p>
          <a:p>
            <a:pPr marL="270000" lvl="1" indent="0">
              <a:buNone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90479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185004"/>
            <a:ext cx="11100624" cy="1398424"/>
          </a:xfrm>
        </p:spPr>
        <p:txBody>
          <a:bodyPr/>
          <a:lstStyle/>
          <a:p>
            <a:r>
              <a:rPr lang="fi-FI" sz="2400" dirty="0" smtClean="0">
                <a:solidFill>
                  <a:srgbClr val="00B050"/>
                </a:solidFill>
              </a:rPr>
              <a:t>Muutos</a:t>
            </a:r>
            <a:r>
              <a:rPr lang="fi-FI" sz="2400" dirty="0">
                <a:solidFill>
                  <a:srgbClr val="00B050"/>
                </a:solidFill>
              </a:rPr>
              <a:t/>
            </a:r>
            <a:br>
              <a:rPr lang="fi-FI" sz="2400" dirty="0">
                <a:solidFill>
                  <a:srgbClr val="00B050"/>
                </a:solidFill>
              </a:rPr>
            </a:br>
            <a:r>
              <a:rPr lang="fi-FI" sz="2400" dirty="0">
                <a:solidFill>
                  <a:srgbClr val="00B050"/>
                </a:solidFill>
              </a:rPr>
              <a:t>Luku 6 Hyväksytyt </a:t>
            </a:r>
            <a:r>
              <a:rPr lang="fi-FI" sz="2400" dirty="0" smtClean="0">
                <a:solidFill>
                  <a:srgbClr val="00B050"/>
                </a:solidFill>
              </a:rPr>
              <a:t>luottamuspalvelut</a:t>
            </a:r>
            <a:r>
              <a:rPr lang="fi-FI" sz="2400" dirty="0">
                <a:solidFill>
                  <a:srgbClr val="00B050"/>
                </a:solidFill>
              </a:rPr>
              <a:t/>
            </a:r>
            <a:br>
              <a:rPr lang="fi-FI" sz="2400" dirty="0">
                <a:solidFill>
                  <a:srgbClr val="00B050"/>
                </a:solidFill>
              </a:rPr>
            </a:br>
            <a:r>
              <a:rPr lang="fi-FI" sz="2400" dirty="0">
                <a:solidFill>
                  <a:srgbClr val="00B050"/>
                </a:solidFill>
              </a:rPr>
              <a:t>Luku 7 </a:t>
            </a:r>
            <a:r>
              <a:rPr lang="fi-FI" sz="2400" dirty="0" smtClean="0">
                <a:solidFill>
                  <a:srgbClr val="00B050"/>
                </a:solidFill>
              </a:rPr>
              <a:t>Luottamuspalvelujen </a:t>
            </a:r>
            <a:r>
              <a:rPr lang="fi-FI" sz="2400" dirty="0">
                <a:solidFill>
                  <a:srgbClr val="00B050"/>
                </a:solidFill>
              </a:rPr>
              <a:t>vaatimustenmukaisuuden arviointilaitos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583428"/>
            <a:ext cx="10746000" cy="4851968"/>
          </a:xfrm>
        </p:spPr>
        <p:txBody>
          <a:bodyPr/>
          <a:lstStyle/>
          <a:p>
            <a:r>
              <a:rPr lang="fi-FI" sz="1600" dirty="0" smtClean="0"/>
              <a:t>20. Hyväksytyn </a:t>
            </a:r>
            <a:r>
              <a:rPr lang="fi-FI" sz="1600" dirty="0"/>
              <a:t>luottamuspalvelun tarjoajan arviointikriteerit </a:t>
            </a:r>
            <a:endParaRPr lang="fi-FI" sz="1600" dirty="0" smtClean="0"/>
          </a:p>
          <a:p>
            <a:pPr lvl="1"/>
            <a:r>
              <a:rPr lang="fi-FI" sz="1600" dirty="0" smtClean="0"/>
              <a:t>20.1 Standardit</a:t>
            </a:r>
          </a:p>
          <a:p>
            <a:pPr lvl="1"/>
            <a:r>
              <a:rPr lang="fi-FI" sz="1600" dirty="0"/>
              <a:t> </a:t>
            </a:r>
            <a:r>
              <a:rPr lang="fi-FI" sz="1600" dirty="0" smtClean="0"/>
              <a:t>20.2 Standardien vapaaehtoisuus</a:t>
            </a:r>
          </a:p>
          <a:p>
            <a:r>
              <a:rPr lang="fi-FI" sz="1600" dirty="0" smtClean="0"/>
              <a:t> 21. Hyväksytyn </a:t>
            </a:r>
            <a:r>
              <a:rPr lang="fi-FI" sz="1600" dirty="0"/>
              <a:t>luottamuspalvelun </a:t>
            </a:r>
            <a:r>
              <a:rPr lang="fi-FI" sz="1600" dirty="0" smtClean="0"/>
              <a:t>arviointikriteerit</a:t>
            </a:r>
          </a:p>
          <a:p>
            <a:pPr lvl="1"/>
            <a:r>
              <a:rPr lang="fi-FI" sz="1600" dirty="0" smtClean="0"/>
              <a:t> 21.1 Standardit</a:t>
            </a:r>
          </a:p>
          <a:p>
            <a:pPr lvl="2"/>
            <a:r>
              <a:rPr lang="fi-FI" sz="1600" b="1" dirty="0" smtClean="0"/>
              <a:t>Lisätty ETSI-standardi hyväksytylle hyväksytyn sähköisen allekirjoituksen tai leiman validointipalvelulle</a:t>
            </a:r>
          </a:p>
          <a:p>
            <a:pPr lvl="2"/>
            <a:r>
              <a:rPr lang="fi-FI" sz="1600" b="1" dirty="0"/>
              <a:t>Lisätty </a:t>
            </a:r>
            <a:r>
              <a:rPr lang="fi-FI" sz="1600" b="1" dirty="0" smtClean="0"/>
              <a:t>ETSI-standardit hyväksytylle sähköiselle rekisteröidylle jakelupalvelulle</a:t>
            </a:r>
          </a:p>
          <a:p>
            <a:pPr lvl="1"/>
            <a:r>
              <a:rPr lang="fi-FI" sz="1600" dirty="0" smtClean="0"/>
              <a:t> 21.2 Standardien vapaaehtoisuus</a:t>
            </a:r>
          </a:p>
          <a:p>
            <a:r>
              <a:rPr lang="fi-FI" sz="1600" dirty="0"/>
              <a:t> </a:t>
            </a:r>
            <a:r>
              <a:rPr lang="fi-FI" sz="1600" dirty="0" smtClean="0"/>
              <a:t>22. Arviointilaitosten </a:t>
            </a:r>
            <a:r>
              <a:rPr lang="fi-FI" sz="1600" dirty="0"/>
              <a:t>pätevyyden </a:t>
            </a:r>
            <a:r>
              <a:rPr lang="fi-FI" sz="1600" dirty="0" smtClean="0"/>
              <a:t>arviointi</a:t>
            </a:r>
          </a:p>
          <a:p>
            <a:pPr lvl="1"/>
            <a:r>
              <a:rPr lang="fi-FI" sz="1600" dirty="0" smtClean="0"/>
              <a:t>22.1 Arviointilaitoksen toiminta</a:t>
            </a:r>
          </a:p>
          <a:p>
            <a:pPr lvl="1"/>
            <a:r>
              <a:rPr lang="fi-FI" sz="1600" dirty="0" smtClean="0"/>
              <a:t>22.2 Pätevyys</a:t>
            </a:r>
          </a:p>
          <a:p>
            <a:r>
              <a:rPr lang="fi-FI" sz="1800" b="1" dirty="0" smtClean="0"/>
              <a:t>Sääntelyn tarkoitus on tarkentaa arviointiperusteet </a:t>
            </a:r>
            <a:r>
              <a:rPr lang="fi-FI" sz="1800" b="1" dirty="0" err="1" smtClean="0"/>
              <a:t>ETSI:n</a:t>
            </a:r>
            <a:r>
              <a:rPr lang="fi-FI" sz="1800" b="1" dirty="0" smtClean="0"/>
              <a:t> valmiiden standardien avulla, koska komissio ei ole käyttänyt säädösvaltuuttaan</a:t>
            </a:r>
            <a:endParaRPr lang="fi-FI" sz="1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50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3426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Luku </a:t>
            </a:r>
            <a:r>
              <a:rPr lang="fi-FI" dirty="0"/>
              <a:t>8 Hyväksytyn sähköisen allekirjoituksen ja sähköisen leiman </a:t>
            </a:r>
            <a:r>
              <a:rPr lang="fi-FI" dirty="0" smtClean="0"/>
              <a:t>luontivälineen </a:t>
            </a:r>
            <a:r>
              <a:rPr lang="fi-FI" dirty="0"/>
              <a:t>sertifiointi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23. Sähköisen </a:t>
            </a:r>
            <a:r>
              <a:rPr lang="fi-FI" dirty="0"/>
              <a:t>allekirjoituksen tai leiman luontivälineen </a:t>
            </a:r>
            <a:r>
              <a:rPr lang="fi-FI" dirty="0" smtClean="0"/>
              <a:t>sertifiointilaitos</a:t>
            </a:r>
          </a:p>
          <a:p>
            <a:pPr lvl="1"/>
            <a:r>
              <a:rPr lang="fi-FI" dirty="0" smtClean="0"/>
              <a:t>Ei muutoksia, akkreditointi/muu vastaava/SOGIS MRA -jäsenyys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51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20691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>
            <a:extLst>
              <a:ext uri="{FF2B5EF4-FFF2-40B4-BE49-F238E27FC236}">
                <a16:creationId xmlns:a16="http://schemas.microsoft.com/office/drawing/2014/main" id="{E36961EE-DECA-4B02-BE40-2886B187B3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3600" b="1" dirty="0"/>
              <a:t>Luku </a:t>
            </a:r>
            <a:r>
              <a:rPr lang="fi-FI" sz="3600" b="1" dirty="0" smtClean="0"/>
              <a:t>9 </a:t>
            </a:r>
            <a:r>
              <a:rPr lang="fi-FI" sz="3600" b="1" dirty="0"/>
              <a:t/>
            </a:r>
            <a:br>
              <a:rPr lang="fi-FI" sz="3600" b="1" dirty="0"/>
            </a:br>
            <a:r>
              <a:rPr lang="fi-FI" sz="3600" b="1" dirty="0" smtClean="0"/>
              <a:t>Siirtymäsäännökset</a:t>
            </a:r>
            <a:endParaRPr lang="fi-FI" sz="3600" b="1" dirty="0"/>
          </a:p>
        </p:txBody>
      </p:sp>
      <p:sp>
        <p:nvSpPr>
          <p:cNvPr id="10" name="Alaotsikko 9">
            <a:extLst>
              <a:ext uri="{FF2B5EF4-FFF2-40B4-BE49-F238E27FC236}">
                <a16:creationId xmlns:a16="http://schemas.microsoft.com/office/drawing/2014/main" id="{3E79B920-5296-4EDE-939D-98A068B5AF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C79B699-623B-4745-8EFD-D0DE1869D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B53C-4079-49E1-ADA2-616E68D987A9}" type="datetime1">
              <a:rPr lang="fi-FI" smtClean="0"/>
              <a:t>10.3.2022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7E411B0-F7CF-40BE-BFBB-378AA2292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A51-8810-4865-8945-16E6E50C8EFD}" type="slidenum">
              <a:rPr lang="fi-FI" smtClean="0"/>
              <a:t>52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486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Luku 9 Siirtymäsäännökset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6 kk:</a:t>
            </a:r>
          </a:p>
          <a:p>
            <a:pPr lvl="1"/>
            <a:r>
              <a:rPr lang="fi-FI" dirty="0" smtClean="0"/>
              <a:t>Kohdat 6.2.1, 6.2.2, 12.1 4) turvatoimenpiteet ja välitettävä tieto</a:t>
            </a:r>
          </a:p>
          <a:p>
            <a:pPr lvl="1"/>
            <a:r>
              <a:rPr lang="fi-FI" dirty="0" smtClean="0"/>
              <a:t>Kohta 8.1 tunnistuspalveluiden välillä sekä tunnistusvälityspalveluiden ja </a:t>
            </a:r>
            <a:r>
              <a:rPr lang="fi-FI" u="sng" dirty="0" smtClean="0"/>
              <a:t>uusien</a:t>
            </a:r>
            <a:r>
              <a:rPr lang="fi-FI" dirty="0" smtClean="0"/>
              <a:t> luottavien osapuolten välillä</a:t>
            </a:r>
          </a:p>
          <a:p>
            <a:pPr lvl="1"/>
            <a:r>
              <a:rPr lang="fi-FI" dirty="0" smtClean="0"/>
              <a:t>Kohta 8.2 avainten ja varmenteiden päivitys</a:t>
            </a:r>
          </a:p>
          <a:p>
            <a:r>
              <a:rPr lang="fi-FI" dirty="0" smtClean="0"/>
              <a:t>12 kk:</a:t>
            </a:r>
          </a:p>
          <a:p>
            <a:pPr lvl="1"/>
            <a:r>
              <a:rPr lang="fi-FI" dirty="0"/>
              <a:t>Kohta 8.1 </a:t>
            </a:r>
            <a:r>
              <a:rPr lang="fi-FI" dirty="0" smtClean="0"/>
              <a:t>tunnistusvälityspalveluiden </a:t>
            </a:r>
            <a:r>
              <a:rPr lang="fi-FI" dirty="0"/>
              <a:t>ja </a:t>
            </a:r>
            <a:r>
              <a:rPr lang="fi-FI" u="sng" dirty="0" smtClean="0"/>
              <a:t>vanhojen</a:t>
            </a:r>
            <a:r>
              <a:rPr lang="fi-FI" dirty="0" smtClean="0"/>
              <a:t> luottavien </a:t>
            </a:r>
            <a:r>
              <a:rPr lang="fi-FI" dirty="0"/>
              <a:t>osapuolten välillä</a:t>
            </a:r>
          </a:p>
          <a:p>
            <a:r>
              <a:rPr lang="fi-FI" dirty="0" smtClean="0"/>
              <a:t>Lisäksi kohdat 9.1.1 ja 9.1.2 kohtien 8.1 ja 8.2 aikataulun mukaan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53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73271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612000"/>
            <a:ext cx="10746000" cy="800776"/>
          </a:xfrm>
          <a:solidFill>
            <a:schemeClr val="bg1"/>
          </a:solidFill>
        </p:spPr>
        <p:txBody>
          <a:bodyPr/>
          <a:lstStyle/>
          <a:p>
            <a:r>
              <a:rPr lang="fi-FI" dirty="0" smtClean="0"/>
              <a:t>24. Voimaantulo ja siirtymäsäännökset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700808"/>
            <a:ext cx="10746000" cy="410445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1800" dirty="0" smtClean="0"/>
              <a:t>Lausujista suurin osa totesi siirtymäaikojen olevan ok, yksi toivoi vähintään 12 kk siirtymäaikoja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800" dirty="0" smtClean="0"/>
              <a:t>Toivottiin aktiivista </a:t>
            </a:r>
            <a:r>
              <a:rPr lang="fi-FI" sz="1800" dirty="0"/>
              <a:t>informointia ja ohjeistamista verkostossa, </a:t>
            </a:r>
            <a:r>
              <a:rPr lang="fi-FI" sz="1800" dirty="0" smtClean="0"/>
              <a:t>erityisesti luottavat osapuolet/asiointipalvelut</a:t>
            </a:r>
            <a:endParaRPr lang="fi-FI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54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41342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Yhteenveto palautekeskustelusta ja jatkotoimenpiteet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SP-</a:t>
            </a:r>
            <a:r>
              <a:rPr lang="fi-FI" dirty="0" err="1" smtClean="0"/>
              <a:t>name</a:t>
            </a:r>
            <a:r>
              <a:rPr lang="fi-FI" dirty="0" smtClean="0"/>
              <a:t> määritelmää tarkistetaan vielä ja tarkennetaan perustelumuistiossa</a:t>
            </a:r>
          </a:p>
          <a:p>
            <a:r>
              <a:rPr lang="fi-FI" dirty="0" smtClean="0"/>
              <a:t>Siirtymäaikoja mietitään vielä – virasto tiedottaa myöhemmin</a:t>
            </a:r>
          </a:p>
          <a:p>
            <a:r>
              <a:rPr lang="fi-FI" dirty="0" smtClean="0"/>
              <a:t>Avainten ketjutuksen perusteluiden tarkentamista </a:t>
            </a:r>
            <a:r>
              <a:rPr lang="fi-FI" dirty="0" smtClean="0"/>
              <a:t>selvitetään</a:t>
            </a:r>
          </a:p>
          <a:p>
            <a:endParaRPr lang="fi-FI" dirty="0"/>
          </a:p>
          <a:p>
            <a:r>
              <a:rPr lang="fi-FI" dirty="0" smtClean="0"/>
              <a:t>Päivitetty perustelumuistio ja siihen lisätty lausuntoyhteenveto julkaistaan linjausten tekemisen jälkeen verkkosivuilla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55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671610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D35D9D-6B2D-4F72-87E8-6AD6E9498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 dirty="0" smtClean="0"/>
              <a:t>Kiitos osallistumisesta</a:t>
            </a:r>
            <a:endParaRPr lang="fi-FI" sz="3600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5D0E14B-5483-4756-9BEB-27DF9193CD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eidas@traficom.fi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16431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612000"/>
            <a:ext cx="10746000" cy="728768"/>
          </a:xfrm>
        </p:spPr>
        <p:txBody>
          <a:bodyPr/>
          <a:lstStyle/>
          <a:p>
            <a:r>
              <a:rPr lang="fi-FI" dirty="0" smtClean="0"/>
              <a:t>Yleiset huomiot lausunnoissa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412776"/>
            <a:ext cx="10746000" cy="511256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1600" dirty="0" smtClean="0"/>
              <a:t>Auditointien tekemisen kehitys jatkossakin </a:t>
            </a:r>
            <a:r>
              <a:rPr lang="fi-FI" sz="1600" dirty="0"/>
              <a:t>jo aloitetulla tavalla. </a:t>
            </a:r>
            <a:r>
              <a:rPr lang="fi-FI" sz="1600" dirty="0" smtClean="0"/>
              <a:t>Kehittämisessä </a:t>
            </a:r>
            <a:r>
              <a:rPr lang="fi-FI" sz="1600" dirty="0"/>
              <a:t>on hyödynnetty auditointeja tekeviä </a:t>
            </a:r>
            <a:r>
              <a:rPr lang="fi-FI" sz="1600" dirty="0" smtClean="0"/>
              <a:t>yrityksiä </a:t>
            </a:r>
            <a:r>
              <a:rPr lang="fi-FI" sz="1600" dirty="0"/>
              <a:t>ja tämän </a:t>
            </a:r>
            <a:r>
              <a:rPr lang="fi-FI" sz="1600" dirty="0" smtClean="0"/>
              <a:t>toivotaan jatkuvan.</a:t>
            </a:r>
            <a:endParaRPr lang="fi-FI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fi-FI" sz="1600" dirty="0"/>
              <a:t>Auditointien tulosten hyväksyntä on aiemmin kestänyt luvattoman pitkään. </a:t>
            </a:r>
            <a:r>
              <a:rPr lang="fi-FI" sz="1600" dirty="0" smtClean="0"/>
              <a:t>Ehdotettu ratkaisua</a:t>
            </a:r>
            <a:r>
              <a:rPr lang="fi-FI" sz="1600" dirty="0"/>
              <a:t>, jossa </a:t>
            </a:r>
            <a:r>
              <a:rPr lang="fi-FI" sz="1600" dirty="0" smtClean="0"/>
              <a:t>auditoinnin </a:t>
            </a:r>
            <a:r>
              <a:rPr lang="fi-FI" sz="1600" dirty="0"/>
              <a:t>korjausten onnistuminen todennetaan </a:t>
            </a:r>
            <a:r>
              <a:rPr lang="fi-FI" sz="1600" dirty="0" smtClean="0"/>
              <a:t>väliauditoinnilla vuoden kuluessa</a:t>
            </a:r>
            <a:r>
              <a:rPr lang="fi-FI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600" dirty="0" smtClean="0"/>
              <a:t>Muutoksia, jotka parantavat palveluiden tietosuojan tasoa sekä käsittelyn turvallisuutta kannatettavia. Tunnistusjärjestelmissä </a:t>
            </a:r>
            <a:r>
              <a:rPr lang="fi-FI" sz="1600" dirty="0"/>
              <a:t>ja tunnistuspalveluissa käsiteltävät henkilötiedot sekä ylipäänsä tunnistamiseen liittyvä yksityisyydensuojan tarve ovat luonteeltaan sellaisia, että on hyvin tärkeää, että tietojen ja niiden käsittelyn eheys, luottamuksellisuus ja </a:t>
            </a:r>
            <a:r>
              <a:rPr lang="fi-FI" sz="1600" dirty="0" smtClean="0"/>
              <a:t>turvallisuus </a:t>
            </a:r>
            <a:r>
              <a:rPr lang="fi-FI" sz="1600" dirty="0"/>
              <a:t>on varmistettu korkeatasoisesti</a:t>
            </a:r>
            <a:r>
              <a:rPr lang="fi-FI" sz="16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600" dirty="0" smtClean="0"/>
              <a:t>Hyviä </a:t>
            </a:r>
            <a:r>
              <a:rPr lang="fi-FI" sz="1600" dirty="0"/>
              <a:t>tarkennuksia ja tärkeitä päivityksiä mm. käytettyihin </a:t>
            </a:r>
            <a:r>
              <a:rPr lang="fi-FI" sz="1600" dirty="0" smtClean="0"/>
              <a:t>algoritmeihin ja terminologiaan.</a:t>
            </a:r>
            <a:endParaRPr lang="fi-FI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fi-FI" sz="1600" dirty="0"/>
              <a:t>Uusi määräys tuo myös uusia kustannuksia, joita on hintasäännellyssä markkinassa vaikeata tai jopa mahdotonta kattaa tunnistuspalveluiden tulovirroilla</a:t>
            </a:r>
            <a:r>
              <a:rPr lang="fi-FI" sz="16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600" dirty="0" smtClean="0"/>
              <a:t>Sanavalintojen tarkkuudesta mainittu parissa kohtaa</a:t>
            </a:r>
            <a:endParaRPr lang="fi-FI" sz="1600" dirty="0"/>
          </a:p>
          <a:p>
            <a:pPr marL="0" indent="0">
              <a:buNone/>
            </a:pPr>
            <a:endParaRPr lang="fi-FI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730EB-3845-482B-A76C-B05B4425EBC0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5158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>
            <a:extLst>
              <a:ext uri="{FF2B5EF4-FFF2-40B4-BE49-F238E27FC236}">
                <a16:creationId xmlns:a16="http://schemas.microsoft.com/office/drawing/2014/main" id="{E36961EE-DECA-4B02-BE40-2886B187B3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3600" b="1" dirty="0"/>
              <a:t>Luku </a:t>
            </a:r>
            <a:r>
              <a:rPr lang="fi-FI" sz="3600" b="1" dirty="0" smtClean="0"/>
              <a:t>1 </a:t>
            </a:r>
            <a:r>
              <a:rPr lang="fi-FI" sz="3600" b="1" dirty="0"/>
              <a:t/>
            </a:r>
            <a:br>
              <a:rPr lang="fi-FI" sz="3600" b="1" dirty="0"/>
            </a:br>
            <a:r>
              <a:rPr lang="fi-FI" sz="3600" b="1" dirty="0" smtClean="0"/>
              <a:t>Yleiset säännökset</a:t>
            </a:r>
            <a:endParaRPr lang="fi-FI" sz="3600" b="1" dirty="0"/>
          </a:p>
        </p:txBody>
      </p:sp>
      <p:sp>
        <p:nvSpPr>
          <p:cNvPr id="10" name="Alaotsikko 9">
            <a:extLst>
              <a:ext uri="{FF2B5EF4-FFF2-40B4-BE49-F238E27FC236}">
                <a16:creationId xmlns:a16="http://schemas.microsoft.com/office/drawing/2014/main" id="{3E79B920-5296-4EDE-939D-98A068B5AF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C79B699-623B-4745-8EFD-D0DE1869D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B53C-4079-49E1-ADA2-616E68D987A9}" type="datetime1">
              <a:rPr lang="fi-FI" smtClean="0"/>
              <a:t>10.3.2022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7E411B0-F7CF-40BE-BFBB-378AA2292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A51-8810-4865-8945-16E6E50C8EFD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952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rgbClr val="00B050"/>
                </a:solidFill>
              </a:rPr>
              <a:t>Muutokset </a:t>
            </a:r>
            <a:br>
              <a:rPr lang="fi-FI" dirty="0" smtClean="0">
                <a:solidFill>
                  <a:srgbClr val="00B050"/>
                </a:solidFill>
              </a:rPr>
            </a:br>
            <a:r>
              <a:rPr lang="fi-FI" dirty="0" smtClean="0">
                <a:solidFill>
                  <a:srgbClr val="00B050"/>
                </a:solidFill>
              </a:rPr>
              <a:t>Luku 1 Yleiset säännökset</a:t>
            </a:r>
            <a:endParaRPr lang="fi-FI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1. Soveltamisala – ei muutoksia</a:t>
            </a:r>
          </a:p>
          <a:p>
            <a:r>
              <a:rPr lang="fi-FI" dirty="0" smtClean="0"/>
              <a:t>2. Tarkoitus – ei muutoksia</a:t>
            </a:r>
          </a:p>
          <a:p>
            <a:r>
              <a:rPr lang="fi-FI" dirty="0" smtClean="0"/>
              <a:t>3. Määritelmät</a:t>
            </a:r>
          </a:p>
          <a:p>
            <a:pPr lvl="1"/>
            <a:r>
              <a:rPr lang="fi-FI" dirty="0" smtClean="0"/>
              <a:t>Pääosin viittaus lakiin ja eIDAS-säädöksiin</a:t>
            </a:r>
          </a:p>
          <a:p>
            <a:pPr lvl="1"/>
            <a:r>
              <a:rPr lang="fi-FI" dirty="0" smtClean="0"/>
              <a:t>Säilytetään </a:t>
            </a:r>
            <a:r>
              <a:rPr lang="fi-FI" i="1" dirty="0" smtClean="0"/>
              <a:t>rajapinta</a:t>
            </a:r>
          </a:p>
          <a:p>
            <a:pPr lvl="1"/>
            <a:r>
              <a:rPr lang="fi-FI" dirty="0" smtClean="0"/>
              <a:t>Poistetaan </a:t>
            </a:r>
            <a:r>
              <a:rPr lang="fi-FI" i="1" dirty="0" smtClean="0"/>
              <a:t>eIDAS-rajapinta </a:t>
            </a:r>
            <a:r>
              <a:rPr lang="fi-FI" dirty="0" smtClean="0"/>
              <a:t>– ei soveltamiskäyttöä viiteen vuoteen, tarpeeton</a:t>
            </a:r>
          </a:p>
          <a:p>
            <a:pPr lvl="1"/>
            <a:r>
              <a:rPr lang="fi-FI" dirty="0" smtClean="0"/>
              <a:t>Lisätään </a:t>
            </a:r>
            <a:r>
              <a:rPr lang="fi-FI" i="1" dirty="0" smtClean="0"/>
              <a:t>varmenne</a:t>
            </a:r>
            <a:r>
              <a:rPr lang="fi-FI" dirty="0" smtClean="0"/>
              <a:t> – määräyksessä käytetään laajemmassa merkityksessä kuin </a:t>
            </a:r>
            <a:r>
              <a:rPr lang="fi-FI" dirty="0" err="1" smtClean="0"/>
              <a:t>TunnLL:ssa</a:t>
            </a:r>
            <a:r>
              <a:rPr lang="fi-FI" dirty="0" smtClean="0"/>
              <a:t>, missä myös määritelty</a:t>
            </a:r>
            <a:endParaRPr lang="fi-FI" dirty="0"/>
          </a:p>
          <a:p>
            <a:pPr lvl="1"/>
            <a:r>
              <a:rPr lang="fi-FI" sz="1400" i="1" dirty="0"/>
              <a:t>2)	varmenteella sähköistä todistusta, jonka </a:t>
            </a:r>
            <a:r>
              <a:rPr lang="fi-FI" sz="1400" i="1" u="sng" dirty="0"/>
              <a:t>tarkoitus on osoittaa</a:t>
            </a:r>
            <a:r>
              <a:rPr lang="fi-FI" sz="1400" i="1" dirty="0"/>
              <a:t>, että todistuksen </a:t>
            </a:r>
            <a:r>
              <a:rPr lang="fi-FI" sz="1400" i="1" dirty="0" smtClean="0"/>
              <a:t>haltija </a:t>
            </a:r>
            <a:r>
              <a:rPr lang="fi-FI" sz="1400" i="1" dirty="0"/>
              <a:t>on tietty henkilö, organisaatio tai järjestelmä </a:t>
            </a:r>
            <a:r>
              <a:rPr lang="fi-FI" sz="1400" i="1" u="sng" dirty="0"/>
              <a:t>ja jolla liitetään todentamistiedot haltijaan</a:t>
            </a:r>
            <a:r>
              <a:rPr lang="fi-FI" sz="1400" i="1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10.3.2022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877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>
            <a:extLst>
              <a:ext uri="{FF2B5EF4-FFF2-40B4-BE49-F238E27FC236}">
                <a16:creationId xmlns:a16="http://schemas.microsoft.com/office/drawing/2014/main" id="{E36961EE-DECA-4B02-BE40-2886B187B3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3600" b="1" dirty="0"/>
              <a:t>Luku 2 </a:t>
            </a:r>
            <a:br>
              <a:rPr lang="fi-FI" sz="3600" b="1" dirty="0"/>
            </a:br>
            <a:r>
              <a:rPr lang="fi-FI" sz="3600" b="1" dirty="0"/>
              <a:t>Tunnistuspalvelun tietoturvavaatimukset</a:t>
            </a:r>
          </a:p>
        </p:txBody>
      </p:sp>
      <p:sp>
        <p:nvSpPr>
          <p:cNvPr id="10" name="Alaotsikko 9">
            <a:extLst>
              <a:ext uri="{FF2B5EF4-FFF2-40B4-BE49-F238E27FC236}">
                <a16:creationId xmlns:a16="http://schemas.microsoft.com/office/drawing/2014/main" id="{3E79B920-5296-4EDE-939D-98A068B5AF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Kohdat 4-11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C79B699-623B-4745-8EFD-D0DE1869D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B53C-4079-49E1-ADA2-616E68D987A9}" type="datetime1">
              <a:rPr lang="fi-FI" smtClean="0"/>
              <a:t>10.3.2022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7E411B0-F7CF-40BE-BFBB-378AA2292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A51-8810-4865-8945-16E6E50C8EFD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318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) Kyberturvallisuuskeskus 1 su">
  <a:themeElements>
    <a:clrScheme name="Kyberturvallisuuskeskus">
      <a:dk1>
        <a:sysClr val="windowText" lastClr="000000"/>
      </a:dk1>
      <a:lt1>
        <a:sysClr val="window" lastClr="FFFFFF"/>
      </a:lt1>
      <a:dk2>
        <a:srgbClr val="018285"/>
      </a:dk2>
      <a:lt2>
        <a:srgbClr val="1C6BBA"/>
      </a:lt2>
      <a:accent1>
        <a:srgbClr val="669BD0"/>
      </a:accent1>
      <a:accent2>
        <a:srgbClr val="0058B1"/>
      </a:accent2>
      <a:accent3>
        <a:srgbClr val="81D600"/>
      </a:accent3>
      <a:accent4>
        <a:srgbClr val="EC017F"/>
      </a:accent4>
      <a:accent5>
        <a:srgbClr val="002C74"/>
      </a:accent5>
      <a:accent6>
        <a:srgbClr val="159637"/>
      </a:accent6>
      <a:hlink>
        <a:srgbClr val="0563C1"/>
      </a:hlink>
      <a:folHlink>
        <a:srgbClr val="954F72"/>
      </a:folHlink>
    </a:clrScheme>
    <a:fontScheme name="Mukautettu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AEB2"/>
        </a:solidFill>
        <a:ln>
          <a:solidFill>
            <a:srgbClr val="00AEB2"/>
          </a:solidFill>
        </a:ln>
      </a:spPr>
      <a:bodyPr rtlCol="0" anchor="t"/>
      <a:lstStyle>
        <a:defPPr algn="ctr">
          <a:defRPr dirty="0" err="1" smtClean="0">
            <a:solidFill>
              <a:schemeClr val="bg1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>
          <a:solidFill>
            <a:srgbClr val="00AEB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rgbClr val="00AEB2"/>
        </a:solidFill>
      </a:spPr>
      <a:bodyPr wrap="none" rtlCol="0">
        <a:spAutoFit/>
      </a:bodyPr>
      <a:lstStyle>
        <a:defPPr algn="l">
          <a:defRPr dirty="0" err="1" smtClean="0">
            <a:solidFill>
              <a:schemeClr val="bg1"/>
            </a:solidFill>
          </a:defRPr>
        </a:defPPr>
      </a:lstStyle>
    </a:txDef>
  </a:objectDefaults>
  <a:extraClrSchemeLst/>
  <a:custClrLst>
    <a:custClr name="Traficom 1">
      <a:srgbClr val="00AEB2"/>
    </a:custClr>
    <a:custClr name="Traficom 2">
      <a:srgbClr val="018285"/>
    </a:custClr>
    <a:custClr name="Traficom 3">
      <a:srgbClr val="0058B1"/>
    </a:custClr>
    <a:custClr name="Traficom 4">
      <a:srgbClr val="159637"/>
    </a:custClr>
    <a:custClr name="Traficom 5">
      <a:srgbClr val="81D600"/>
    </a:custClr>
    <a:custClr name="Traficom 6">
      <a:srgbClr val="009EFF"/>
    </a:custClr>
    <a:custClr name="Traficom 7">
      <a:srgbClr val="0066CC"/>
    </a:custClr>
    <a:custClr name="Traficom 8">
      <a:srgbClr val="EC017F"/>
    </a:custClr>
    <a:custClr name="Traficom 9">
      <a:srgbClr val="E90008"/>
    </a:custClr>
    <a:custClr name="Traficom 10">
      <a:srgbClr val="FF7D00"/>
    </a:custClr>
    <a:custClr name="Traficom 11">
      <a:srgbClr val="FFD400"/>
    </a:custClr>
    <a:custClr name="Traficom 12">
      <a:srgbClr val="056805"/>
    </a:custClr>
    <a:custClr name="Traficom 13">
      <a:srgbClr val="026273"/>
    </a:custClr>
    <a:custClr name="Traficom 14">
      <a:srgbClr val="002C74"/>
    </a:custClr>
    <a:custClr name="Traficom 15">
      <a:srgbClr val="820084"/>
    </a:custClr>
    <a:custClr name="Traficom 16">
      <a:srgbClr val="9E003B"/>
    </a:custClr>
  </a:custClrLst>
  <a:extLst>
    <a:ext uri="{05A4C25C-085E-4340-85A3-A5531E510DB2}">
      <thm15:themeFamily xmlns:thm15="http://schemas.microsoft.com/office/thememl/2012/main" name="Kyberturvallisuuskeskus 1 su.potx" id="{A8E7446E-D794-41E8-9511-D8A7A6395EB7}" vid="{841FA485-F2FC-4C84-A8B1-3336D00D4765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Kyberturvallisuuskeskus 1 su</Template>
  <TotalTime>1876</TotalTime>
  <Words>3533</Words>
  <Application>Microsoft Office PowerPoint</Application>
  <PresentationFormat>Widescreen</PresentationFormat>
  <Paragraphs>564</Paragraphs>
  <Slides>56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1" baseType="lpstr">
      <vt:lpstr>Calibri</vt:lpstr>
      <vt:lpstr>Verdana</vt:lpstr>
      <vt:lpstr>Wingdings</vt:lpstr>
      <vt:lpstr>Wingdings 3</vt:lpstr>
      <vt:lpstr>B) Kyberturvallisuuskeskus 1 su</vt:lpstr>
      <vt:lpstr>Määräys 72 palautekeskustelu</vt:lpstr>
      <vt:lpstr>Jatkoaikataulu – muutokset mahdollisia</vt:lpstr>
      <vt:lpstr>Määräyspäivityksen yleiset linjaukset</vt:lpstr>
      <vt:lpstr>Määräyspäivityksen yleiset linjaukset</vt:lpstr>
      <vt:lpstr>Lausuntopalaute / joulukuu 2021</vt:lpstr>
      <vt:lpstr>Yleiset huomiot lausunnoissa</vt:lpstr>
      <vt:lpstr>Luku 1  Yleiset säännökset</vt:lpstr>
      <vt:lpstr>Muutokset  Luku 1 Yleiset säännökset</vt:lpstr>
      <vt:lpstr>Luku 2  Tunnistuspalvelun tietoturvavaatimukset</vt:lpstr>
      <vt:lpstr>Muutokset, yhteenvetoa Luku 2  Tunnistuspalvelun tietoturvavaatimukset</vt:lpstr>
      <vt:lpstr>4.1 Tietoturvallisuuden hallinnan standardi </vt:lpstr>
      <vt:lpstr>Salausvaatimusten muutokset, säännökset 5, 6 ja 7 yhteenveto</vt:lpstr>
      <vt:lpstr>5.5 Tunnistusjärjestelmän tuotantoverkon hallinta- ja etäyhteydet</vt:lpstr>
      <vt:lpstr>Säännös 6.2 tunnistusmenetelmän erityiset vaatimukset ja siirtymäaika</vt:lpstr>
      <vt:lpstr>6. Tunnistusmenetelmän tietoturvavaatimukset</vt:lpstr>
      <vt:lpstr>6.2 Erityiset turvatoimenpiteet</vt:lpstr>
      <vt:lpstr>PowerPoint Presentation</vt:lpstr>
      <vt:lpstr>PowerPoint Presentation</vt:lpstr>
      <vt:lpstr>7. Tunnistusjärjestelmän rajapintojen salausvaatimukset</vt:lpstr>
      <vt:lpstr>Muutokset, yhteenvetoa  Luku 2  Tunnistuspalvelun tietoturvavaatimukset</vt:lpstr>
      <vt:lpstr>Säännös 8, osapuolten tunnistaminen ja ylläpito</vt:lpstr>
      <vt:lpstr>Säännös 8, osapuolten tunnistaminen ja ylläpito</vt:lpstr>
      <vt:lpstr>Säännös 8 siirtymäaika</vt:lpstr>
      <vt:lpstr>Lausunnot 8. Tietoliikenteen osapuolten varmentaminen</vt:lpstr>
      <vt:lpstr>PowerPoint Presentation</vt:lpstr>
      <vt:lpstr>PowerPoint Presentation</vt:lpstr>
      <vt:lpstr>8.1: Avaintenvaihto - perustaminen</vt:lpstr>
      <vt:lpstr>Säännös 9</vt:lpstr>
      <vt:lpstr>PowerPoint Presentation</vt:lpstr>
      <vt:lpstr>9.1.1a: Sanomatason salaus ja allekirjoitus – pinnattu TLS</vt:lpstr>
      <vt:lpstr>PowerPoint Presentation</vt:lpstr>
      <vt:lpstr>9.1b: Salaus ja allekirjoitus – ei pinnausta</vt:lpstr>
      <vt:lpstr>PowerPoint Presentation</vt:lpstr>
      <vt:lpstr>8.2a sanomatason salaus- ja allekirjoitusavainten uusiminen (JWKS) – ilman pinnausta</vt:lpstr>
      <vt:lpstr>PowerPoint Presentation</vt:lpstr>
      <vt:lpstr>8.2b (pinnattu putki) sanomatason salaus- ja allekirjoitusavainten uusiminen – JWKS rotaatio (OIDC)</vt:lpstr>
      <vt:lpstr>PowerPoint Presentation</vt:lpstr>
      <vt:lpstr>PowerPoint Presentation</vt:lpstr>
      <vt:lpstr>PowerPoint Presentation</vt:lpstr>
      <vt:lpstr>Muutokset  Luku 2  Tunnistuspalvelun tietoturvavaatimukset</vt:lpstr>
      <vt:lpstr>11. Tunnistuspalveluntarjoajan häiriöilmoitukset Liikenne- ja viestintävirastolle</vt:lpstr>
      <vt:lpstr>Luku 3  Tunnistuspalveluiden yhteentoimivuus</vt:lpstr>
      <vt:lpstr>Muutokset - Luku 3 Tunnistuspalveluiden yhteentoimivuus</vt:lpstr>
      <vt:lpstr>12. Luottamusverkostossa välitettävät vähimmäistiedot</vt:lpstr>
      <vt:lpstr>Luku 4  Tunnistuspalvelun arviointikriteerit</vt:lpstr>
      <vt:lpstr>Muutos Luku 4 Tunnistuspalvelun arviointikriteerit</vt:lpstr>
      <vt:lpstr>15. Vaatimuksenmukaisuuden arviointikriteerit</vt:lpstr>
      <vt:lpstr>Luvut 5-8  </vt:lpstr>
      <vt:lpstr>Muutos Luku 5 Tunnistuspalvelun arviointielimen pätevyys </vt:lpstr>
      <vt:lpstr>Muutos Luku 6 Hyväksytyt luottamuspalvelut Luku 7 Luottamuspalvelujen vaatimustenmukaisuuden arviointilaitos</vt:lpstr>
      <vt:lpstr>Luku 8 Hyväksytyn sähköisen allekirjoituksen ja sähköisen leiman luontivälineen sertifiointi</vt:lpstr>
      <vt:lpstr>Luku 9  Siirtymäsäännökset</vt:lpstr>
      <vt:lpstr>Luku 9 Siirtymäsäännökset</vt:lpstr>
      <vt:lpstr>24. Voimaantulo ja siirtymäsäännökset</vt:lpstr>
      <vt:lpstr>Yhteenveto palautekeskustelusta ja jatkotoimenpiteet</vt:lpstr>
      <vt:lpstr>Kiitos osallistumisesta</vt:lpstr>
    </vt:vector>
  </TitlesOfParts>
  <Company>Viestintävirasto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Määräystyöpajat 2020-2021</dc:title>
  <dc:creator>Lohtander Anne</dc:creator>
  <cp:lastModifiedBy>North Laura</cp:lastModifiedBy>
  <cp:revision>206</cp:revision>
  <dcterms:created xsi:type="dcterms:W3CDTF">2020-12-11T09:36:35Z</dcterms:created>
  <dcterms:modified xsi:type="dcterms:W3CDTF">2022-03-10T15:06:27Z</dcterms:modified>
</cp:coreProperties>
</file>