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58"/>
  </p:notesMasterIdLst>
  <p:handoutMasterIdLst>
    <p:handoutMasterId r:id="rId59"/>
  </p:handoutMasterIdLst>
  <p:sldIdLst>
    <p:sldId id="257" r:id="rId2"/>
    <p:sldId id="321" r:id="rId3"/>
    <p:sldId id="343" r:id="rId4"/>
    <p:sldId id="312" r:id="rId5"/>
    <p:sldId id="339" r:id="rId6"/>
    <p:sldId id="344" r:id="rId7"/>
    <p:sldId id="378" r:id="rId8"/>
    <p:sldId id="377" r:id="rId9"/>
    <p:sldId id="342" r:id="rId10"/>
    <p:sldId id="379" r:id="rId11"/>
    <p:sldId id="336" r:id="rId12"/>
    <p:sldId id="382" r:id="rId13"/>
    <p:sldId id="345" r:id="rId14"/>
    <p:sldId id="381" r:id="rId15"/>
    <p:sldId id="355" r:id="rId16"/>
    <p:sldId id="357" r:id="rId17"/>
    <p:sldId id="358" r:id="rId18"/>
    <p:sldId id="359" r:id="rId19"/>
    <p:sldId id="361" r:id="rId20"/>
    <p:sldId id="383" r:id="rId21"/>
    <p:sldId id="384" r:id="rId22"/>
    <p:sldId id="385" r:id="rId23"/>
    <p:sldId id="386" r:id="rId24"/>
    <p:sldId id="347" r:id="rId25"/>
    <p:sldId id="362" r:id="rId26"/>
    <p:sldId id="364" r:id="rId27"/>
    <p:sldId id="365" r:id="rId28"/>
    <p:sldId id="387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60" r:id="rId40"/>
    <p:sldId id="388" r:id="rId41"/>
    <p:sldId id="354" r:id="rId42"/>
    <p:sldId id="348" r:id="rId43"/>
    <p:sldId id="389" r:id="rId44"/>
    <p:sldId id="349" r:id="rId45"/>
    <p:sldId id="352" r:id="rId46"/>
    <p:sldId id="390" r:id="rId47"/>
    <p:sldId id="363" r:id="rId48"/>
    <p:sldId id="394" r:id="rId49"/>
    <p:sldId id="391" r:id="rId50"/>
    <p:sldId id="392" r:id="rId51"/>
    <p:sldId id="393" r:id="rId52"/>
    <p:sldId id="350" r:id="rId53"/>
    <p:sldId id="395" r:id="rId54"/>
    <p:sldId id="353" r:id="rId55"/>
    <p:sldId id="396" r:id="rId56"/>
    <p:sldId id="30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09" autoAdjust="0"/>
    <p:restoredTop sz="94660"/>
  </p:normalViewPr>
  <p:slideViewPr>
    <p:cSldViewPr showGuides="1">
      <p:cViewPr varScale="1">
        <p:scale>
          <a:sx n="70" d="100"/>
          <a:sy n="70" d="100"/>
        </p:scale>
        <p:origin x="60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142"/>
    </p:cViewPr>
  </p:sorterViewPr>
  <p:notesViewPr>
    <p:cSldViewPr>
      <p:cViewPr varScale="1">
        <p:scale>
          <a:sx n="87" d="100"/>
          <a:sy n="87" d="100"/>
        </p:scale>
        <p:origin x="22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B33C0-5D66-457A-85EF-AA1C0BF005C2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DE1A2-B29C-4976-954C-FD250469AA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7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4203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146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62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112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0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45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6995-C19F-4D09-894F-C325747C9A78}" type="slidenum">
              <a:rPr lang="fi-FI" smtClean="0"/>
              <a:t>52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80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58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501C408-15BB-4170-ACFC-9EFF28E12123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  <p:pic>
        <p:nvPicPr>
          <p:cNvPr id="65" name="Kuva 64">
            <a:extLst>
              <a:ext uri="{FF2B5EF4-FFF2-40B4-BE49-F238E27FC236}">
                <a16:creationId xmlns:a16="http://schemas.microsoft.com/office/drawing/2014/main" id="{E890E7F2-DD71-42B5-97BB-D45DA79325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45" y="909000"/>
            <a:ext cx="4114425" cy="1419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02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058B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B9FB7FE5-32FE-40C8-8855-B3B656CB42F1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0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3733-A603-4207-BB06-34CC9F4BD6B9}" type="datetime1">
              <a:rPr lang="fi-FI" smtClean="0"/>
              <a:t>10.3.2022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041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396-2F00-4B76-99B5-A30FCC0EDE92}" type="datetime1">
              <a:rPr lang="fi-FI" smtClean="0"/>
              <a:t>10.3.2022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891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CF8D-BFF5-49F1-B795-821BC53CFA78}" type="datetime1">
              <a:rPr lang="fi-FI" smtClean="0"/>
              <a:t>10.3.2022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03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58B1"/>
          </a:solidFill>
          <a:ln>
            <a:noFill/>
          </a:ln>
          <a:extLst/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DCF59E9-430B-478D-AB1E-5D4EE039D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45" y="909000"/>
            <a:ext cx="4114425" cy="1419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64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77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2DF7-4F96-4745-8DF2-DD1A80B6B3BD}" type="datetime1">
              <a:rPr lang="fi-FI" smtClean="0"/>
              <a:t>10.3.2022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2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694A820-FDBE-4898-B86C-75B2AEC5664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74C5E8C-259A-43A6-839A-D9E7600F05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45" y="909000"/>
            <a:ext cx="4114425" cy="1419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47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58B1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EAE1911-F616-4046-A37D-D0C3EF574E1E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296308C0-CFC1-4D16-81A5-3D9669125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45" y="909000"/>
            <a:ext cx="4114425" cy="1419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68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C13-BB02-42E7-807F-70859D57FB7E}" type="datetime1">
              <a:rPr lang="fi-FI" smtClean="0"/>
              <a:t>10.3.2022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24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58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634FB5-C9EE-4F61-AB97-D13069D99EEB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5564141-B827-4071-81A6-0041A912AC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5" y="6420594"/>
            <a:ext cx="1270483" cy="43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6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570533-1E05-4F56-8B29-30D18BD77E14}" type="datetime1">
              <a:rPr lang="fi-FI" smtClean="0"/>
              <a:t>10.3.2022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33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058B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DC3E46-26B5-4123-9C06-9337B6F56CCD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70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9AD78F6-269E-4B5F-B3EA-A029B6F1F7AA}" type="datetime1">
              <a:rPr lang="fi-FI" smtClean="0"/>
              <a:t>10.3.2022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[Esityksen nimi]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DF1BE8B1-682E-4488-82F5-67020FC6886E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5" y="6420594"/>
            <a:ext cx="1270483" cy="43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1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58B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058B1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058B1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058B1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058B1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Määräys 72</a:t>
            </a:r>
            <a:br>
              <a:rPr lang="fi-FI" dirty="0" smtClean="0"/>
            </a:br>
            <a:r>
              <a:rPr lang="fi-FI" dirty="0" smtClean="0"/>
              <a:t>palautekeskustelu</a:t>
            </a:r>
            <a:endParaRPr lang="fi-FI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1071240"/>
          </a:xfrm>
        </p:spPr>
        <p:txBody>
          <a:bodyPr/>
          <a:lstStyle/>
          <a:p>
            <a:r>
              <a:rPr lang="fi-FI" dirty="0" smtClean="0"/>
              <a:t> </a:t>
            </a:r>
          </a:p>
          <a:p>
            <a:r>
              <a:rPr lang="fi-FI" dirty="0" smtClean="0"/>
              <a:t>Määräys 72 B/2022 M sähköisistä tunnistus- ja luottamuspalveluista</a:t>
            </a:r>
          </a:p>
          <a:p>
            <a:endParaRPr lang="fi-FI" dirty="0" smtClean="0"/>
          </a:p>
          <a:p>
            <a:r>
              <a:rPr lang="fi-FI" dirty="0" smtClean="0"/>
              <a:t>9.3.2022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0FB-058D-46D9-8221-B5157A02B03C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83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58604"/>
            <a:ext cx="10746000" cy="740064"/>
          </a:xfrm>
        </p:spPr>
        <p:txBody>
          <a:bodyPr/>
          <a:lstStyle/>
          <a:p>
            <a:r>
              <a:rPr lang="fi-FI" sz="2400" dirty="0" smtClean="0">
                <a:solidFill>
                  <a:srgbClr val="00B050"/>
                </a:solidFill>
              </a:rPr>
              <a:t>Muutokset, yhteenvetoa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>
                <a:solidFill>
                  <a:srgbClr val="00B050"/>
                </a:solidFill>
              </a:rPr>
              <a:t>Luku </a:t>
            </a:r>
            <a:r>
              <a:rPr lang="fi-FI" sz="2400" dirty="0">
                <a:solidFill>
                  <a:srgbClr val="00B050"/>
                </a:solidFill>
              </a:rPr>
              <a:t>2  Tunnistuspalvelun tietoturvavaatimukset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124744"/>
            <a:ext cx="10746000" cy="5184576"/>
          </a:xfrm>
        </p:spPr>
        <p:txBody>
          <a:bodyPr/>
          <a:lstStyle/>
          <a:p>
            <a:r>
              <a:rPr lang="fi-FI" sz="1600" dirty="0" smtClean="0"/>
              <a:t>4. Tunnistuspalvelun </a:t>
            </a:r>
            <a:r>
              <a:rPr lang="fi-FI" sz="1600" dirty="0"/>
              <a:t>tarjoajan tietoturvallisuuden </a:t>
            </a:r>
            <a:r>
              <a:rPr lang="fi-FI" sz="1600" dirty="0" smtClean="0"/>
              <a:t>hallintajärjestelmä</a:t>
            </a:r>
          </a:p>
          <a:p>
            <a:pPr lvl="2"/>
            <a:r>
              <a:rPr lang="fi-FI" sz="1400" dirty="0"/>
              <a:t> </a:t>
            </a:r>
            <a:r>
              <a:rPr lang="fi-FI" sz="1400" dirty="0" smtClean="0"/>
              <a:t>4.1 Tietoturvallisuuden </a:t>
            </a:r>
            <a:r>
              <a:rPr lang="fi-FI" sz="1400" dirty="0"/>
              <a:t>hallinnan </a:t>
            </a:r>
            <a:r>
              <a:rPr lang="fi-FI" sz="1400" dirty="0" smtClean="0"/>
              <a:t>standardi – </a:t>
            </a:r>
            <a:r>
              <a:rPr lang="fi-FI" sz="1400" b="1" dirty="0" smtClean="0"/>
              <a:t>käytettävä -&gt; noudatettava eli hienoinen tiukennus</a:t>
            </a:r>
          </a:p>
          <a:p>
            <a:pPr lvl="2"/>
            <a:r>
              <a:rPr lang="fi-FI" sz="1400" dirty="0"/>
              <a:t> </a:t>
            </a:r>
            <a:r>
              <a:rPr lang="fi-FI" sz="1400" dirty="0" smtClean="0"/>
              <a:t>4.2 Tietoturvallisuuden </a:t>
            </a:r>
            <a:r>
              <a:rPr lang="fi-FI" sz="1400" dirty="0"/>
              <a:t>hallinnan </a:t>
            </a:r>
            <a:r>
              <a:rPr lang="fi-FI" sz="1400" dirty="0" smtClean="0"/>
              <a:t>kattavuus – ei muutosta</a:t>
            </a:r>
          </a:p>
          <a:p>
            <a:r>
              <a:rPr lang="fi-FI" sz="1600" dirty="0" smtClean="0"/>
              <a:t>5. Tunnistus</a:t>
            </a:r>
            <a:r>
              <a:rPr lang="fi-FI" sz="1600" u="sng" dirty="0" smtClean="0"/>
              <a:t>järjestelmän</a:t>
            </a:r>
            <a:r>
              <a:rPr lang="fi-FI" sz="1600" dirty="0" smtClean="0"/>
              <a:t> tietoturvavaatimukset</a:t>
            </a:r>
          </a:p>
          <a:p>
            <a:pPr lvl="2"/>
            <a:r>
              <a:rPr lang="fi-FI" sz="1400" dirty="0" smtClean="0"/>
              <a:t>5.1 Tunnistusjärjestelmän suojautumiskyky – </a:t>
            </a:r>
            <a:r>
              <a:rPr lang="fi-FI" sz="1400" b="1" dirty="0" smtClean="0"/>
              <a:t>uusi säännös</a:t>
            </a:r>
          </a:p>
          <a:p>
            <a:pPr lvl="2"/>
            <a:r>
              <a:rPr lang="fi-FI" sz="1400" dirty="0" smtClean="0"/>
              <a:t>5.2 Tietoliikenneturvallisuus – </a:t>
            </a:r>
            <a:r>
              <a:rPr lang="fi-FI" sz="1400" b="1" dirty="0" smtClean="0"/>
              <a:t>sanamuotoparannuksia ja lisätty salaus</a:t>
            </a:r>
          </a:p>
          <a:p>
            <a:pPr lvl="2"/>
            <a:r>
              <a:rPr lang="fi-FI" sz="1400" dirty="0" smtClean="0"/>
              <a:t>5.3 Tietojärjestelmäturvallisuus - </a:t>
            </a:r>
            <a:r>
              <a:rPr lang="fi-FI" sz="1400" b="1" dirty="0" smtClean="0"/>
              <a:t>sanamuotoparannuksia</a:t>
            </a:r>
          </a:p>
          <a:p>
            <a:pPr lvl="2"/>
            <a:r>
              <a:rPr lang="fi-FI" sz="1400" dirty="0" smtClean="0"/>
              <a:t>5.4 Käyttöturvallisuus – </a:t>
            </a:r>
            <a:r>
              <a:rPr lang="fi-FI" sz="1400" b="1" dirty="0" smtClean="0"/>
              <a:t>sanamuotoparannuksia, lisätty salaus, siirretty tiedon säilytys 7 §:stä</a:t>
            </a:r>
          </a:p>
          <a:p>
            <a:pPr lvl="2"/>
            <a:r>
              <a:rPr lang="fi-FI" sz="1400" dirty="0" smtClean="0"/>
              <a:t>5.5 Tunnistusjärjestelmän </a:t>
            </a:r>
            <a:r>
              <a:rPr lang="fi-FI" sz="1400" dirty="0"/>
              <a:t>tuotantoverkon hallinta- ja </a:t>
            </a:r>
            <a:r>
              <a:rPr lang="fi-FI" sz="1400" dirty="0" smtClean="0"/>
              <a:t>etäyhteydet – ei muutosta</a:t>
            </a:r>
          </a:p>
          <a:p>
            <a:r>
              <a:rPr lang="fi-FI" sz="1600" dirty="0" smtClean="0"/>
              <a:t>6. Tunnistus</a:t>
            </a:r>
            <a:r>
              <a:rPr lang="fi-FI" sz="1600" u="sng" dirty="0" smtClean="0"/>
              <a:t>menetelmän</a:t>
            </a:r>
            <a:r>
              <a:rPr lang="fi-FI" sz="1600" dirty="0" smtClean="0"/>
              <a:t> tietoturvavaatimukset</a:t>
            </a:r>
          </a:p>
          <a:p>
            <a:pPr lvl="2"/>
            <a:r>
              <a:rPr lang="fi-FI" sz="1400" dirty="0" smtClean="0"/>
              <a:t>6.1 Tunnistusmenetelmän </a:t>
            </a:r>
            <a:r>
              <a:rPr lang="fi-FI" sz="1400" dirty="0"/>
              <a:t>ominaispiirteet ja </a:t>
            </a:r>
            <a:r>
              <a:rPr lang="fi-FI" sz="1400" dirty="0" smtClean="0"/>
              <a:t>suojautumiskyky – </a:t>
            </a:r>
            <a:r>
              <a:rPr lang="fi-FI" sz="1400" b="1" dirty="0" smtClean="0"/>
              <a:t>uusi säännös</a:t>
            </a:r>
          </a:p>
          <a:p>
            <a:pPr lvl="2"/>
            <a:r>
              <a:rPr lang="fi-FI" sz="1400" dirty="0" smtClean="0"/>
              <a:t>6.2 Erityiset turvatoimenpiteet – </a:t>
            </a:r>
            <a:r>
              <a:rPr lang="fi-FI" sz="1400" b="1" dirty="0" smtClean="0"/>
              <a:t>uusi säännös</a:t>
            </a:r>
          </a:p>
          <a:p>
            <a:pPr lvl="2"/>
            <a:r>
              <a:rPr lang="fi-FI" sz="1400" dirty="0" smtClean="0"/>
              <a:t>6.3 Tunnistusvälineen </a:t>
            </a:r>
            <a:r>
              <a:rPr lang="fi-FI" sz="1400" dirty="0"/>
              <a:t>kytkeminen </a:t>
            </a:r>
            <a:r>
              <a:rPr lang="fi-FI" sz="1400" dirty="0" smtClean="0"/>
              <a:t>henkilöön - sanamuotomuutos</a:t>
            </a:r>
          </a:p>
          <a:p>
            <a:pPr lvl="2"/>
            <a:r>
              <a:rPr lang="fi-FI" sz="1400" dirty="0" smtClean="0"/>
              <a:t>6.4 Tunnistusmenetelmän </a:t>
            </a:r>
            <a:r>
              <a:rPr lang="fi-FI" sz="1400" dirty="0"/>
              <a:t>haltijakohtaisten tietojen </a:t>
            </a:r>
            <a:r>
              <a:rPr lang="fi-FI" sz="1400" dirty="0" smtClean="0"/>
              <a:t>käsittely – ei muutosta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34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4.1</a:t>
            </a:r>
            <a:r>
              <a:rPr lang="fi-FI" dirty="0"/>
              <a:t>	Tietoturvallisuuden hallinnan standardi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268760"/>
            <a:ext cx="10746000" cy="54186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600" i="1" dirty="0" smtClean="0"/>
              <a:t>”Tunnistuspalveluntarjoajan </a:t>
            </a:r>
            <a:r>
              <a:rPr lang="fi-FI" sz="1600" i="1" dirty="0"/>
              <a:t>on </a:t>
            </a:r>
            <a:r>
              <a:rPr lang="fi-FI" sz="1600" b="1" i="1" dirty="0"/>
              <a:t>noudatettava</a:t>
            </a:r>
            <a:r>
              <a:rPr lang="fi-FI" sz="1600" i="1" dirty="0"/>
              <a:t> tunnistusjärjestelmän tietoturvallisuuden hallinnassa ISO/IEC 27001 -standardia tai muuta yleisesti tunnettua vastaavaa </a:t>
            </a:r>
            <a:r>
              <a:rPr lang="fi-FI" sz="1600" i="1" dirty="0" smtClean="0"/>
              <a:t>tietoturvallisuuden </a:t>
            </a:r>
            <a:r>
              <a:rPr lang="fi-FI" sz="1600" i="1" dirty="0"/>
              <a:t>hallinnan standardia. Tietoturvallisuuden hallinta voi perustua myös useamman standardin yhdistelmään</a:t>
            </a:r>
            <a:r>
              <a:rPr lang="fi-FI" sz="1600" i="1" dirty="0" smtClean="0"/>
              <a:t>.”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endParaRPr lang="fi-FI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Lausunnoissa mainittiin, että muutos on hienovarainen tiukennus, mutta muutosta ei varsinaisesti vastustettu.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 smtClean="0"/>
              <a:t>Muutosehdotus pidetään ennallaan.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40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10746000" cy="792088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Salausvaatimusten muutokset, säännökset 5, 6 ja 7 yhteenveto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80728"/>
            <a:ext cx="10956608" cy="5328592"/>
          </a:xfrm>
        </p:spPr>
        <p:txBody>
          <a:bodyPr/>
          <a:lstStyle/>
          <a:p>
            <a:r>
              <a:rPr lang="fi-FI" sz="1400" dirty="0" smtClean="0"/>
              <a:t>Säännös 5 koskee koko tunnistusjärjestelmää</a:t>
            </a:r>
          </a:p>
          <a:p>
            <a:pPr lvl="1"/>
            <a:r>
              <a:rPr lang="fi-FI" sz="1400" dirty="0" smtClean="0"/>
              <a:t>Lisätty johdonmukaisesti kaikilta osin velvollisuus käyttää hyviä salausratkaisuja, esim. alihankkijoiden suuntaan</a:t>
            </a:r>
          </a:p>
          <a:p>
            <a:r>
              <a:rPr lang="fi-FI" sz="1400" dirty="0" smtClean="0"/>
              <a:t>Säännös </a:t>
            </a:r>
            <a:r>
              <a:rPr lang="fi-FI" sz="1400" dirty="0"/>
              <a:t>6 koskee </a:t>
            </a:r>
            <a:r>
              <a:rPr lang="fi-FI" sz="1400" dirty="0" smtClean="0"/>
              <a:t>tunnistusvälinettä/menetelmää</a:t>
            </a:r>
          </a:p>
          <a:p>
            <a:pPr lvl="1"/>
            <a:r>
              <a:rPr lang="fi-FI" sz="1400" dirty="0" smtClean="0"/>
              <a:t>Lisätty salausvaatimus, koskee esim. haltijakohtaisten </a:t>
            </a:r>
            <a:r>
              <a:rPr lang="fi-FI" sz="1400" dirty="0"/>
              <a:t>salaisuuksien luomista ja </a:t>
            </a:r>
            <a:r>
              <a:rPr lang="fi-FI" sz="1400" dirty="0" smtClean="0"/>
              <a:t>ylläpitoa, (yleensä </a:t>
            </a:r>
            <a:r>
              <a:rPr lang="fi-FI" sz="1400" dirty="0"/>
              <a:t>yksityisen avaimen) suojaamista päätelaitteessa tai </a:t>
            </a:r>
            <a:r>
              <a:rPr lang="fi-FI" sz="1400" dirty="0" smtClean="0"/>
              <a:t>taustajärjestelmässä, käyttäjän </a:t>
            </a:r>
            <a:r>
              <a:rPr lang="fi-FI" sz="1400" dirty="0"/>
              <a:t>hallinnassa olevan tunnistusvälineen ja tunnistusjärjestelmän välistä tietoliikennettä eli tunnistusvälineen haltijan </a:t>
            </a:r>
            <a:r>
              <a:rPr lang="fi-FI" sz="1400" dirty="0" err="1"/>
              <a:t>autentikointia</a:t>
            </a:r>
            <a:r>
              <a:rPr lang="fi-FI" sz="1400" dirty="0"/>
              <a:t> siltä osin, kuin näitä sanomia eivät koske säännöksen 9 vaatimukset sanomien suojaamisesta</a:t>
            </a:r>
            <a:r>
              <a:rPr lang="fi-FI" sz="1400" dirty="0" smtClean="0"/>
              <a:t>.</a:t>
            </a:r>
          </a:p>
          <a:p>
            <a:r>
              <a:rPr lang="fi-FI" sz="1400" dirty="0" smtClean="0"/>
              <a:t>Säännös 7 - </a:t>
            </a:r>
            <a:r>
              <a:rPr lang="fi-FI" sz="1400" dirty="0"/>
              <a:t>Tunnistusjärjestelmän rajapintojen </a:t>
            </a:r>
            <a:r>
              <a:rPr lang="fi-FI" sz="1400" dirty="0" smtClean="0"/>
              <a:t>salausvaatimukset - koskee </a:t>
            </a:r>
            <a:r>
              <a:rPr lang="fi-FI" sz="1400" dirty="0"/>
              <a:t>tunnistuspalveluiden välejä ja tunnistusvälityksen ja asiointipalvelun </a:t>
            </a:r>
            <a:r>
              <a:rPr lang="fi-FI" sz="1400" dirty="0" smtClean="0"/>
              <a:t>väliä</a:t>
            </a:r>
          </a:p>
          <a:p>
            <a:pPr lvl="1"/>
            <a:r>
              <a:rPr lang="fi-FI" sz="1400" dirty="0"/>
              <a:t>7.1 </a:t>
            </a:r>
            <a:r>
              <a:rPr lang="fi-FI" sz="1400" dirty="0" smtClean="0"/>
              <a:t>koskee arvoja</a:t>
            </a:r>
            <a:r>
              <a:rPr lang="fi-FI" sz="1400" dirty="0"/>
              <a:t>, jos soveltuvat tai muut kontrollit eivät suojaa riittävästi</a:t>
            </a:r>
          </a:p>
          <a:p>
            <a:pPr lvl="1"/>
            <a:r>
              <a:rPr lang="fi-FI" sz="1400" dirty="0" smtClean="0"/>
              <a:t>7.1 </a:t>
            </a:r>
            <a:r>
              <a:rPr lang="fi-FI" sz="1400" dirty="0"/>
              <a:t>Tietoliikenteen salausmenetelmät – ajantasaistettu algoritmit jne.</a:t>
            </a:r>
          </a:p>
          <a:p>
            <a:pPr lvl="2"/>
            <a:r>
              <a:rPr lang="fi-FI" sz="1400" dirty="0" smtClean="0"/>
              <a:t>pakottavat </a:t>
            </a:r>
            <a:r>
              <a:rPr lang="fi-FI" sz="1400" dirty="0"/>
              <a:t>tarkat arvot/menetelmät tarkistettu ja päivitetty</a:t>
            </a:r>
          </a:p>
          <a:p>
            <a:pPr lvl="1"/>
            <a:r>
              <a:rPr lang="fi-FI" sz="1400" dirty="0"/>
              <a:t>7.2 Tietoliikenteen salausprotokolla – TLS 1.2 vähimmäistasoksi, TLS 1.1 poikkeus kumotaan</a:t>
            </a:r>
          </a:p>
          <a:p>
            <a:pPr lvl="2"/>
            <a:r>
              <a:rPr lang="fi-FI" sz="1400" dirty="0" smtClean="0"/>
              <a:t>Lisätty </a:t>
            </a:r>
            <a:r>
              <a:rPr lang="fi-FI" sz="1400" dirty="0"/>
              <a:t>viittaus NCSA ja SOGIS MRA –lähteisiin, joissa olevat arvot/menetelmät myös ok</a:t>
            </a:r>
          </a:p>
          <a:p>
            <a:pPr lvl="1"/>
            <a:r>
              <a:rPr lang="fi-FI" sz="1400" dirty="0"/>
              <a:t>Pakottava tarkka sääntely säilytetään, koska valvonnassa havaittu, että muuten määrittelyjä ei tehdä </a:t>
            </a:r>
            <a:r>
              <a:rPr lang="fi-FI" sz="1400" dirty="0" smtClean="0"/>
              <a:t>rajapintoihin</a:t>
            </a:r>
          </a:p>
          <a:p>
            <a:r>
              <a:rPr lang="fi-FI" sz="1400" dirty="0" smtClean="0"/>
              <a:t>Varmistettu, että hyvän salauksen vaatimukset koskevat kokonaisuutta</a:t>
            </a:r>
          </a:p>
          <a:p>
            <a:pPr lvl="2"/>
            <a:r>
              <a:rPr lang="fi-FI" sz="1400" dirty="0"/>
              <a:t>Virasto arvioi sidosryhmäpalautteen perusteella, että tunnistusmenetelmän riskiarvio-vaatimukselle ei tarvita siirtymäaikaa. Valvonnan ajankohta kuitenkin mietittävä – erillinen valvonta 2022 vai vasta 2023 määräaikaisarvioinnissa eli tiedot virastoon 2024 alusta </a:t>
            </a:r>
          </a:p>
          <a:p>
            <a:endParaRPr lang="fi-FI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07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5.5 Tunnistusjärjestelmän </a:t>
            </a:r>
            <a:r>
              <a:rPr lang="fi-FI" dirty="0"/>
              <a:t>tuotantoverkon hallinta- ja etäyhteydet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2132856"/>
            <a:ext cx="107460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Tuotantoverkko-termiä </a:t>
            </a:r>
            <a:r>
              <a:rPr lang="fi-FI" sz="2000" dirty="0"/>
              <a:t>tarkennetaan </a:t>
            </a:r>
            <a:r>
              <a:rPr lang="fi-FI" sz="2000" dirty="0" err="1"/>
              <a:t>MPS:ään</a:t>
            </a:r>
            <a:r>
              <a:rPr lang="fi-FI" sz="2000" dirty="0"/>
              <a:t>: </a:t>
            </a:r>
            <a:endParaRPr lang="fi-FI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 smtClean="0"/>
              <a:t>”Tuotantoverkolla </a:t>
            </a:r>
            <a:r>
              <a:rPr lang="fi-FI" sz="1800" dirty="0"/>
              <a:t>tarkoitetaan kokonaisuutta, joka kaikista tietojärjestelmistä ja </a:t>
            </a:r>
            <a:r>
              <a:rPr lang="fi-FI" sz="1800" dirty="0" smtClean="0"/>
              <a:t>resursseista</a:t>
            </a:r>
            <a:r>
              <a:rPr lang="fi-FI" sz="1800" dirty="0"/>
              <a:t>, jotka osallistuvat tunnistusmenetelmän elinkaaren hallintaan tai </a:t>
            </a:r>
            <a:r>
              <a:rPr lang="fi-FI" sz="1800" dirty="0" smtClean="0"/>
              <a:t>tunnistusjärjestelmän hallintaan.”</a:t>
            </a: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5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332656"/>
            <a:ext cx="10746000" cy="1108800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Säännös 6.2 tunnistusmenetelmän erityiset vaatimukset </a:t>
            </a:r>
            <a:r>
              <a:rPr lang="fi-FI" dirty="0" smtClean="0">
                <a:solidFill>
                  <a:srgbClr val="0070C0"/>
                </a:solidFill>
              </a:rPr>
              <a:t>ja siirtymäaika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5180" y="1441456"/>
            <a:ext cx="5184000" cy="4739377"/>
          </a:xfrm>
        </p:spPr>
        <p:txBody>
          <a:bodyPr/>
          <a:lstStyle/>
          <a:p>
            <a:r>
              <a:rPr lang="fi-FI" dirty="0" smtClean="0"/>
              <a:t>Mitä</a:t>
            </a:r>
          </a:p>
          <a:p>
            <a:r>
              <a:rPr lang="fi-FI" dirty="0" smtClean="0"/>
              <a:t>6.2.1 ”session </a:t>
            </a:r>
            <a:r>
              <a:rPr lang="fi-FI" dirty="0" err="1" smtClean="0"/>
              <a:t>binding</a:t>
            </a:r>
            <a:r>
              <a:rPr lang="fi-FI" dirty="0" smtClean="0"/>
              <a:t>” –tieto näytettävä käyttäjälle</a:t>
            </a:r>
          </a:p>
          <a:p>
            <a:r>
              <a:rPr lang="fi-FI" dirty="0" smtClean="0"/>
              <a:t>6.2.2 Luottavan osapuolen eli asiointipalvelun nimi näytettävä käyttäjälle</a:t>
            </a:r>
          </a:p>
          <a:p>
            <a:r>
              <a:rPr lang="fi-FI" dirty="0" smtClean="0"/>
              <a:t>24.2 siirtymäaika n. 6 kk määräyksen voimaantulosta (1.11.2022)</a:t>
            </a:r>
          </a:p>
          <a:p>
            <a:r>
              <a:rPr lang="fi-FI" dirty="0" smtClean="0"/>
              <a:t>6.2.3 Kertakirjautumisen turvallisuusvaatimukset ja asiointipalvelun nimen näyttäminen</a:t>
            </a:r>
          </a:p>
          <a:p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83350" y="1441456"/>
            <a:ext cx="5192649" cy="4993940"/>
          </a:xfrm>
        </p:spPr>
        <p:txBody>
          <a:bodyPr/>
          <a:lstStyle/>
          <a:p>
            <a:r>
              <a:rPr lang="fi-FI" sz="1800" dirty="0" smtClean="0"/>
              <a:t>Miksi, vaikutukset</a:t>
            </a:r>
          </a:p>
          <a:p>
            <a:r>
              <a:rPr lang="fi-FI" sz="1600" dirty="0" smtClean="0"/>
              <a:t>Tarkoitus </a:t>
            </a:r>
            <a:r>
              <a:rPr lang="fi-FI" sz="1600" dirty="0"/>
              <a:t>on mahdollistaa se, että tunnistusvälineen käyttäjä voi jättää vahvistamatta mahdolliset väärät tai petolliset tunnistuspyynnöt. </a:t>
            </a:r>
            <a:endParaRPr lang="fi-FI" sz="1600" dirty="0" smtClean="0"/>
          </a:p>
          <a:p>
            <a:r>
              <a:rPr lang="fi-FI" sz="1600" dirty="0" smtClean="0"/>
              <a:t>Ei eritellä, koskeeko tunnistusvälineen vai välityksen tarjoajaa, koska toteutukset vaihtelevat</a:t>
            </a:r>
          </a:p>
          <a:p>
            <a:r>
              <a:rPr lang="fi-FI" sz="1600" dirty="0" smtClean="0"/>
              <a:t>Osa toteuttaa jo nyt session </a:t>
            </a:r>
            <a:r>
              <a:rPr lang="fi-FI" sz="1600" dirty="0" err="1" smtClean="0"/>
              <a:t>binding</a:t>
            </a:r>
            <a:r>
              <a:rPr lang="fi-FI" sz="1600" dirty="0" smtClean="0"/>
              <a:t>- </a:t>
            </a:r>
            <a:r>
              <a:rPr lang="fi-FI" sz="1600" dirty="0" err="1" smtClean="0"/>
              <a:t>stringin</a:t>
            </a:r>
            <a:endParaRPr lang="fi-FI" sz="1600" dirty="0" smtClean="0"/>
          </a:p>
          <a:p>
            <a:r>
              <a:rPr lang="fi-FI" sz="1600" dirty="0" smtClean="0"/>
              <a:t>Rajapintasuosituksissa asiointipalvelun nimi eli </a:t>
            </a:r>
            <a:r>
              <a:rPr lang="fi-FI" sz="1600" i="1" dirty="0" err="1" smtClean="0"/>
              <a:t>spname</a:t>
            </a:r>
            <a:r>
              <a:rPr lang="fi-FI" sz="1600" dirty="0" smtClean="0"/>
              <a:t>-attribuutti on ennestään</a:t>
            </a:r>
          </a:p>
          <a:p>
            <a:r>
              <a:rPr lang="fi-FI" sz="1600" dirty="0" smtClean="0"/>
              <a:t>Em. syistä noin puolen vuoden siirtymäajan arvioidaan riittävän ottaen huomioon, että valmistelu talvella -20-21</a:t>
            </a:r>
          </a:p>
          <a:p>
            <a:r>
              <a:rPr lang="fi-FI" sz="1600" dirty="0" smtClean="0"/>
              <a:t>Velvoitteet eivät koske, jos menetelmässä ei ole näyttöä, jolla näyttää tieto</a:t>
            </a:r>
          </a:p>
          <a:p>
            <a:r>
              <a:rPr lang="fi-FI" sz="1600" dirty="0" smtClean="0"/>
              <a:t>Kertakirjautumista tarpeen selkeyttää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3969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6. Tunnistusmenetelmän tietoturvavaatimukset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700808"/>
            <a:ext cx="10746000" cy="38884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Kommentit: Vaatimus </a:t>
            </a:r>
            <a:r>
              <a:rPr lang="fi-FI" sz="1800" dirty="0"/>
              <a:t>riskinarviosta tulee lisäämään tunnistuspalvelun tarjoamisessa vaadittavan työn määrää ja kustannuksia. </a:t>
            </a:r>
            <a:endParaRPr lang="fi-FI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Muistettava erikseen: </a:t>
            </a:r>
            <a:r>
              <a:rPr lang="fi-FI" sz="1800" dirty="0"/>
              <a:t>tietosuoja-asetuksen 35 artiklan </a:t>
            </a:r>
            <a:r>
              <a:rPr lang="fi-FI" sz="1800" dirty="0" smtClean="0"/>
              <a:t>mukainen tietosuojaa </a:t>
            </a:r>
            <a:r>
              <a:rPr lang="fi-FI" sz="1800" dirty="0"/>
              <a:t>koskeva </a:t>
            </a:r>
            <a:r>
              <a:rPr lang="fi-FI" sz="1800" dirty="0" smtClean="0"/>
              <a:t>vaikutustenarviointi.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Ei muutoksia määräysluonnokseen.</a:t>
            </a: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15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/>
              <a:t>6.2	Erityiset turvatoimenpiteet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700808"/>
            <a:ext cx="10746000" cy="4824536"/>
          </a:xfrm>
        </p:spPr>
        <p:txBody>
          <a:bodyPr/>
          <a:lstStyle/>
          <a:p>
            <a:pPr marL="0" indent="0">
              <a:buNone/>
            </a:pPr>
            <a:r>
              <a:rPr lang="fi-FI" sz="1800" i="1" dirty="0"/>
              <a:t>6.2.1 </a:t>
            </a:r>
          </a:p>
          <a:p>
            <a:pPr marL="0" indent="0">
              <a:buNone/>
            </a:pPr>
            <a:r>
              <a:rPr lang="fi-FI" sz="1800" i="1" dirty="0"/>
              <a:t>Tunnistuspalvelun on näytettävä tunnistusvälineen käyttäjälle tunnistustapahtumassa tieto, jonka perusteella käyttäjä voi yhdistää tunnistusvälineeseen saamansa </a:t>
            </a:r>
            <a:r>
              <a:rPr lang="fi-FI" sz="1800" i="1" dirty="0" smtClean="0"/>
              <a:t>vahvistuspyynnön </a:t>
            </a:r>
            <a:r>
              <a:rPr lang="fi-FI" sz="1800" i="1" dirty="0"/>
              <a:t>asiointitapahtumaan. Tiedon näyttäminen on pakollista sellaisessa </a:t>
            </a:r>
            <a:r>
              <a:rPr lang="fi-FI" sz="1800" i="1" dirty="0" smtClean="0"/>
              <a:t>tunnistusmenetelmässä</a:t>
            </a:r>
            <a:r>
              <a:rPr lang="fi-FI" sz="1800" i="1" dirty="0"/>
              <a:t>, jossa se on teknisesti mahdollista. </a:t>
            </a:r>
            <a:endParaRPr lang="fi-FI" sz="1800" i="1" dirty="0" smtClean="0"/>
          </a:p>
          <a:p>
            <a:pPr marL="0" indent="0">
              <a:buNone/>
            </a:pPr>
            <a:endParaRPr lang="fi-FI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 smtClean="0"/>
              <a:t>Muutetaan lausuntojen perusteella: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i="1" dirty="0" smtClean="0"/>
              <a:t>Tunnistuspalvelun </a:t>
            </a:r>
            <a:r>
              <a:rPr lang="fi-FI" sz="1800" i="1" dirty="0"/>
              <a:t>on näytettävä tunnistusvälineen käyttäjälle tunnistustapahtumassa tieto, jonka perusteella käyttäjä voi </a:t>
            </a:r>
            <a:r>
              <a:rPr lang="fi-FI" sz="1800" i="1" dirty="0" smtClean="0"/>
              <a:t>varmistaa, </a:t>
            </a:r>
            <a:r>
              <a:rPr lang="fi-FI" sz="1800" i="1" dirty="0"/>
              <a:t>että tunnistusvälineeseen käyttäjän saama vahvistuspyyntö liittyy käyttäjän omaan </a:t>
            </a:r>
            <a:r>
              <a:rPr lang="fi-FI" sz="1800" i="1" dirty="0" smtClean="0"/>
              <a:t>asiointitapahtumaan. </a:t>
            </a:r>
            <a:endParaRPr lang="fi-FI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72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476672"/>
            <a:ext cx="10746000" cy="6048672"/>
          </a:xfrm>
        </p:spPr>
        <p:txBody>
          <a:bodyPr/>
          <a:lstStyle/>
          <a:p>
            <a:pPr marL="0" indent="0">
              <a:buNone/>
            </a:pPr>
            <a:r>
              <a:rPr lang="fi-FI" sz="1800" i="1" dirty="0"/>
              <a:t>6.2.2 </a:t>
            </a:r>
          </a:p>
          <a:p>
            <a:pPr marL="0" indent="0">
              <a:buNone/>
            </a:pPr>
            <a:r>
              <a:rPr lang="fi-FI" sz="1800" i="1" dirty="0"/>
              <a:t>Tunnistuspalvelun on näytettävä tunnistusvälineen käyttäjälle tunnistustapahtumassa tieto luottavasta osapuolesta, jolle tunnistus välitetään. Tiedon näyttäminen on </a:t>
            </a:r>
            <a:r>
              <a:rPr lang="fi-FI" sz="1800" i="1" dirty="0" smtClean="0"/>
              <a:t>pakollista </a:t>
            </a:r>
            <a:r>
              <a:rPr lang="fi-FI" sz="1800" i="1" dirty="0"/>
              <a:t>sellaisessa tunnistusmenetelmässä, jossa se on teknisesti mahdollista</a:t>
            </a:r>
            <a:r>
              <a:rPr lang="fi-FI" sz="1800" i="1" dirty="0" smtClean="0"/>
              <a:t>.</a:t>
            </a:r>
          </a:p>
          <a:p>
            <a:pPr marL="0" indent="0">
              <a:buNone/>
            </a:pPr>
            <a:endParaRPr lang="fi-FI" sz="18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/>
              <a:t>Ehdotettu</a:t>
            </a:r>
            <a:r>
              <a:rPr lang="en-US" sz="2000" dirty="0" smtClean="0"/>
              <a:t> string-</a:t>
            </a:r>
            <a:r>
              <a:rPr lang="en-US" sz="2000" dirty="0" err="1" smtClean="0"/>
              <a:t>parametria</a:t>
            </a:r>
            <a:r>
              <a:rPr lang="en-US" sz="2000" dirty="0"/>
              <a:t> </a:t>
            </a:r>
            <a:r>
              <a:rPr lang="en-US" sz="2000" dirty="0" err="1" smtClean="0"/>
              <a:t>lisätiedoista</a:t>
            </a:r>
            <a:r>
              <a:rPr lang="en-US" sz="2000" dirty="0" smtClean="0"/>
              <a:t> </a:t>
            </a:r>
            <a:r>
              <a:rPr lang="en-US" sz="2000" dirty="0" err="1" smtClean="0"/>
              <a:t>kohtaan</a:t>
            </a:r>
            <a:r>
              <a:rPr lang="en-US" sz="2000" dirty="0" smtClean="0"/>
              <a:t> 12.2 </a:t>
            </a:r>
            <a:r>
              <a:rPr lang="en-US" sz="2000" dirty="0" err="1" smtClean="0"/>
              <a:t>valinnaisiin</a:t>
            </a:r>
            <a:r>
              <a:rPr lang="en-US" sz="2000" dirty="0" smtClean="0"/>
              <a:t> </a:t>
            </a:r>
            <a:r>
              <a:rPr lang="en-US" sz="2000" dirty="0" err="1" smtClean="0"/>
              <a:t>välitettäviin</a:t>
            </a:r>
            <a:r>
              <a:rPr lang="en-US" sz="2000" dirty="0" smtClean="0"/>
              <a:t> </a:t>
            </a:r>
            <a:r>
              <a:rPr lang="en-US" sz="2000" dirty="0" err="1" smtClean="0"/>
              <a:t>tietoihin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 smtClean="0"/>
              <a:t>Ei </a:t>
            </a:r>
            <a:r>
              <a:rPr lang="fi-FI" sz="1800" dirty="0"/>
              <a:t>tehdä ehdotettua lisäystä kohtaan 12.2. </a:t>
            </a:r>
            <a:r>
              <a:rPr lang="fi-FI" sz="1800" dirty="0" smtClean="0"/>
              <a:t>Parametrin </a:t>
            </a:r>
            <a:r>
              <a:rPr lang="fi-FI" sz="1800" dirty="0"/>
              <a:t>lisäys on mahdollista </a:t>
            </a:r>
            <a:r>
              <a:rPr lang="fi-FI" sz="1800" dirty="0" smtClean="0"/>
              <a:t>ilman </a:t>
            </a:r>
            <a:r>
              <a:rPr lang="fi-FI" sz="1800" dirty="0"/>
              <a:t>määräystäkin.</a:t>
            </a:r>
            <a:endParaRPr lang="en-US" sz="1800" dirty="0" smtClean="0"/>
          </a:p>
          <a:p>
            <a:pPr marL="0" indent="0">
              <a:buNone/>
            </a:pPr>
            <a:endParaRPr lang="fi-FI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483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476672"/>
            <a:ext cx="10746000" cy="6048672"/>
          </a:xfrm>
        </p:spPr>
        <p:txBody>
          <a:bodyPr/>
          <a:lstStyle/>
          <a:p>
            <a:pPr marL="0" indent="0">
              <a:buNone/>
            </a:pPr>
            <a:r>
              <a:rPr lang="fi-FI" sz="1600" i="1" dirty="0"/>
              <a:t>6.2.3 </a:t>
            </a:r>
          </a:p>
          <a:p>
            <a:pPr marL="0" indent="0">
              <a:buNone/>
            </a:pPr>
            <a:r>
              <a:rPr lang="fi-FI" sz="1600" i="1" dirty="0"/>
              <a:t>Kertakirjautumisella tarkoitetaan tässä määräyksessä sitä, että tunnistuspalvelu </a:t>
            </a:r>
            <a:r>
              <a:rPr lang="fi-FI" sz="1600" i="1" dirty="0" smtClean="0"/>
              <a:t>tarjoaa </a:t>
            </a:r>
            <a:r>
              <a:rPr lang="fi-FI" sz="1600" i="1" dirty="0"/>
              <a:t>useammalle kuin yhdelle luottavalle osapuolelle vahvistuksen yhden vahvalla </a:t>
            </a:r>
            <a:r>
              <a:rPr lang="fi-FI" sz="1600" i="1" dirty="0" smtClean="0"/>
              <a:t>sähköisellä </a:t>
            </a:r>
            <a:r>
              <a:rPr lang="fi-FI" sz="1600" i="1" dirty="0"/>
              <a:t>tunnistusmenetelmällä tehdyn tunnistusvälineen haltijan todentamisen </a:t>
            </a:r>
            <a:r>
              <a:rPr lang="fi-FI" sz="1600" i="1" dirty="0" smtClean="0"/>
              <a:t>perusteella</a:t>
            </a:r>
            <a:r>
              <a:rPr lang="fi-FI" sz="1600" i="1" dirty="0"/>
              <a:t>. </a:t>
            </a:r>
          </a:p>
          <a:p>
            <a:pPr marL="0" indent="0">
              <a:buNone/>
            </a:pPr>
            <a:r>
              <a:rPr lang="fi-FI" sz="1600" i="1" dirty="0"/>
              <a:t>Tunnistuspalvelun on kertakirjautumisen suunnittelussa, toteutuksessa ja ylläpidossa huolehdittava kertakirjautumiseen liittyvien istuntojen keston, siirtämisen ja </a:t>
            </a:r>
            <a:r>
              <a:rPr lang="fi-FI" sz="1600" i="1" dirty="0" smtClean="0"/>
              <a:t>lopettamisen </a:t>
            </a:r>
            <a:r>
              <a:rPr lang="fi-FI" sz="1600" i="1" dirty="0"/>
              <a:t>hallintaan perustuvista turvatoimenpiteistä sekä 6.2.2 kohdan mukaisten </a:t>
            </a:r>
            <a:r>
              <a:rPr lang="fi-FI" sz="1600" i="1" dirty="0" smtClean="0"/>
              <a:t>luottavien </a:t>
            </a:r>
            <a:r>
              <a:rPr lang="fi-FI" sz="1600" i="1" dirty="0"/>
              <a:t>osapuolten tietojen näyttämisestä käyttäjälle. 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smtClean="0"/>
              <a:t>Ehdotettu enimmäiskeston määrittelemistä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>
                <a:solidFill>
                  <a:srgbClr val="159637"/>
                </a:solidFill>
              </a:rPr>
              <a:t>Kertakirjautumisen kesto on asiointipalvelukohtainen eikä sitä ole hyvä määritellä liian pitkäksi</a:t>
            </a:r>
            <a:r>
              <a:rPr lang="fi-FI" sz="1800" dirty="0" smtClean="0">
                <a:solidFill>
                  <a:srgbClr val="159637"/>
                </a:solidFill>
              </a:rPr>
              <a:t>. Ei muutoksia.</a:t>
            </a:r>
          </a:p>
          <a:p>
            <a:r>
              <a:rPr lang="en-US" sz="1800" dirty="0" err="1" smtClean="0"/>
              <a:t>Varmistettu</a:t>
            </a:r>
            <a:r>
              <a:rPr lang="en-US" sz="1800" dirty="0" smtClean="0"/>
              <a:t>, </a:t>
            </a:r>
            <a:r>
              <a:rPr lang="en-US" sz="1800" dirty="0" err="1" smtClean="0"/>
              <a:t>ettei</a:t>
            </a:r>
            <a:r>
              <a:rPr lang="en-US" sz="1800" dirty="0" smtClean="0"/>
              <a:t> </a:t>
            </a:r>
            <a:r>
              <a:rPr lang="en-US" sz="1800" dirty="0" err="1" smtClean="0"/>
              <a:t>kertakirjautumisen</a:t>
            </a:r>
            <a:r>
              <a:rPr lang="en-US" sz="1800" dirty="0" smtClean="0"/>
              <a:t> </a:t>
            </a:r>
            <a:r>
              <a:rPr lang="en-US" sz="1800" dirty="0" err="1" smtClean="0"/>
              <a:t>toteuttaminen</a:t>
            </a:r>
            <a:r>
              <a:rPr lang="en-US" sz="1800" dirty="0" smtClean="0"/>
              <a:t> </a:t>
            </a:r>
            <a:r>
              <a:rPr lang="en-US" sz="1800" dirty="0" err="1" smtClean="0"/>
              <a:t>tule</a:t>
            </a:r>
            <a:r>
              <a:rPr lang="en-US" sz="1800" dirty="0" smtClean="0"/>
              <a:t> </a:t>
            </a:r>
            <a:r>
              <a:rPr lang="en-US" sz="1800" dirty="0" err="1" smtClean="0"/>
              <a:t>pakolliseksi</a:t>
            </a: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rgbClr val="159637"/>
                </a:solidFill>
              </a:rPr>
              <a:t>Ei</a:t>
            </a:r>
            <a:r>
              <a:rPr lang="en-US" sz="1800" dirty="0" smtClean="0">
                <a:solidFill>
                  <a:srgbClr val="159637"/>
                </a:solidFill>
              </a:rPr>
              <a:t> ole </a:t>
            </a:r>
            <a:r>
              <a:rPr lang="en-US" sz="1800" dirty="0" err="1" smtClean="0">
                <a:solidFill>
                  <a:srgbClr val="159637"/>
                </a:solidFill>
              </a:rPr>
              <a:t>pakollinen</a:t>
            </a:r>
            <a:r>
              <a:rPr lang="en-US" sz="1800" dirty="0" smtClean="0">
                <a:solidFill>
                  <a:srgbClr val="159637"/>
                </a:solidFill>
              </a:rPr>
              <a:t>.</a:t>
            </a:r>
            <a:endParaRPr lang="fi-FI" sz="1800" dirty="0" smtClean="0">
              <a:solidFill>
                <a:srgbClr val="15963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83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7. Tunnistusjärjestelmän rajapintojen salausvaatimukset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700808"/>
            <a:ext cx="10746000" cy="4824536"/>
          </a:xfrm>
        </p:spPr>
        <p:txBody>
          <a:bodyPr/>
          <a:lstStyle/>
          <a:p>
            <a:pPr marL="0" indent="0">
              <a:buNone/>
            </a:pPr>
            <a:r>
              <a:rPr lang="fi-FI" sz="1800" i="1" dirty="0"/>
              <a:t>7.1	Tietoliikenteen salausmenetelmät </a:t>
            </a:r>
            <a:endParaRPr lang="fi-FI" sz="1800" i="1" dirty="0" smtClean="0"/>
          </a:p>
          <a:p>
            <a:pPr marL="0" indent="0">
              <a:buNone/>
            </a:pPr>
            <a:r>
              <a:rPr lang="fi-FI" sz="1800" i="1" dirty="0"/>
              <a:t>7.2	Tietoliikenteen salausprotokolla </a:t>
            </a:r>
            <a:endParaRPr lang="fi-FI" sz="1800" i="1" dirty="0" smtClean="0"/>
          </a:p>
          <a:p>
            <a:pPr marL="0" indent="0">
              <a:buNone/>
            </a:pPr>
            <a:endParaRPr lang="fi-FI" sz="18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Ehdotettu 7.1.1 ja 7.1.2 järjestyksen muuttamista. Lakiteknisesti ei järkevää/mahdollista. Pidetään ennallaan.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Määräystä voidaan muuttaa tarvittaessa, jos kohdan 7.1.2 listoilta poistetaan turvattomiksi käyneitä algoritmeja.</a:t>
            </a: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Jatkoaikataulu – muutokset mahdollisia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12/2021 – 02/2022 määräyksen EU-</a:t>
            </a:r>
            <a:r>
              <a:rPr lang="fi-FI" dirty="0" err="1" smtClean="0"/>
              <a:t>notifiointi</a:t>
            </a:r>
            <a:endParaRPr lang="fi-FI" dirty="0" smtClean="0"/>
          </a:p>
          <a:p>
            <a:r>
              <a:rPr lang="fi-FI" b="1" dirty="0" smtClean="0"/>
              <a:t>03/2022 palautetilaisuus lausuntokierroksen tuloksista</a:t>
            </a:r>
          </a:p>
          <a:p>
            <a:r>
              <a:rPr lang="fi-FI" dirty="0" smtClean="0"/>
              <a:t>03–04/2022 käännösten korjaukset ja määräyksen esittely</a:t>
            </a:r>
          </a:p>
          <a:p>
            <a:r>
              <a:rPr lang="fi-FI" dirty="0" smtClean="0"/>
              <a:t>05/2022 uusi määräys voimaan</a:t>
            </a:r>
          </a:p>
          <a:p>
            <a:r>
              <a:rPr lang="fi-FI" dirty="0" smtClean="0"/>
              <a:t>11/2022 ja 05/2023 siirtymäajat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pPr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617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58604"/>
            <a:ext cx="10746000" cy="938148"/>
          </a:xfrm>
        </p:spPr>
        <p:txBody>
          <a:bodyPr/>
          <a:lstStyle/>
          <a:p>
            <a:r>
              <a:rPr lang="fi-FI" dirty="0" smtClean="0">
                <a:solidFill>
                  <a:schemeClr val="accent6"/>
                </a:solidFill>
              </a:rPr>
              <a:t>Muutokset, yhteenvetoa </a:t>
            </a:r>
            <a:br>
              <a:rPr lang="fi-FI" dirty="0" smtClean="0">
                <a:solidFill>
                  <a:schemeClr val="accent6"/>
                </a:solidFill>
              </a:rPr>
            </a:br>
            <a:r>
              <a:rPr lang="fi-FI" dirty="0" smtClean="0">
                <a:solidFill>
                  <a:schemeClr val="accent6"/>
                </a:solidFill>
              </a:rPr>
              <a:t>Luku </a:t>
            </a:r>
            <a:r>
              <a:rPr lang="fi-FI" dirty="0">
                <a:solidFill>
                  <a:schemeClr val="accent6"/>
                </a:solidFill>
              </a:rPr>
              <a:t>2  Tunnistuspalvelun tietoturvavaatimukset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196752"/>
            <a:ext cx="10746000" cy="5112568"/>
          </a:xfrm>
        </p:spPr>
        <p:txBody>
          <a:bodyPr/>
          <a:lstStyle/>
          <a:p>
            <a:r>
              <a:rPr lang="fi-FI" sz="1800" dirty="0" smtClean="0"/>
              <a:t>8. Tietoliikenteen </a:t>
            </a:r>
            <a:r>
              <a:rPr lang="fi-FI" sz="1800" dirty="0"/>
              <a:t>osapuolten </a:t>
            </a:r>
            <a:r>
              <a:rPr lang="fi-FI" sz="1800" dirty="0" smtClean="0"/>
              <a:t>varmentaminen</a:t>
            </a:r>
          </a:p>
          <a:p>
            <a:pPr lvl="1"/>
            <a:r>
              <a:rPr lang="fi-FI" sz="1800" dirty="0" smtClean="0"/>
              <a:t>8.1 Tietoliikenneyhteyden </a:t>
            </a:r>
            <a:r>
              <a:rPr lang="fi-FI" sz="1800" dirty="0"/>
              <a:t>osapuolten </a:t>
            </a:r>
            <a:r>
              <a:rPr lang="fi-FI" sz="1800" dirty="0" smtClean="0"/>
              <a:t>tunnistaminen </a:t>
            </a:r>
            <a:r>
              <a:rPr lang="fi-FI" sz="1800" b="1" dirty="0" smtClean="0"/>
              <a:t>– laajennettu, tiukennettu ja kiistanalainen säännös</a:t>
            </a:r>
          </a:p>
          <a:p>
            <a:pPr lvl="1"/>
            <a:r>
              <a:rPr lang="fi-FI" sz="1800" dirty="0" smtClean="0"/>
              <a:t>8.2 Varmenteiden </a:t>
            </a:r>
            <a:r>
              <a:rPr lang="fi-FI" sz="1800" dirty="0"/>
              <a:t>ja avainten </a:t>
            </a:r>
            <a:r>
              <a:rPr lang="fi-FI" sz="1800" dirty="0" smtClean="0"/>
              <a:t>uusiminen </a:t>
            </a:r>
            <a:r>
              <a:rPr lang="fi-FI" sz="1800" b="1" dirty="0"/>
              <a:t>- </a:t>
            </a:r>
            <a:r>
              <a:rPr lang="fi-FI" sz="1800" b="1" dirty="0" smtClean="0"/>
              <a:t>laajennettu</a:t>
            </a:r>
            <a:r>
              <a:rPr lang="fi-FI" sz="1800" b="1" dirty="0"/>
              <a:t>, tiukennettu ja kiistanalainen säännös</a:t>
            </a:r>
          </a:p>
          <a:p>
            <a:r>
              <a:rPr lang="fi-FI" sz="1800" dirty="0" smtClean="0"/>
              <a:t>9</a:t>
            </a:r>
            <a:r>
              <a:rPr lang="fi-FI" sz="1800" dirty="0"/>
              <a:t>. </a:t>
            </a:r>
            <a:r>
              <a:rPr lang="fi-FI" sz="1800" dirty="0" smtClean="0"/>
              <a:t>Tunnistussanomien </a:t>
            </a:r>
            <a:r>
              <a:rPr lang="fi-FI" sz="1800" dirty="0"/>
              <a:t>eheys ja luottamuksellisuus </a:t>
            </a:r>
            <a:endParaRPr lang="fi-FI" sz="1800" dirty="0" smtClean="0"/>
          </a:p>
          <a:p>
            <a:pPr lvl="1"/>
            <a:r>
              <a:rPr lang="fi-FI" sz="1800" dirty="0" smtClean="0"/>
              <a:t>9.1 Sanomien </a:t>
            </a:r>
            <a:r>
              <a:rPr lang="fi-FI" sz="1800" dirty="0"/>
              <a:t>suojaaminen tunnistuspalveluiden ja luottavan osapuolen </a:t>
            </a:r>
            <a:r>
              <a:rPr lang="fi-FI" sz="1800" dirty="0" smtClean="0"/>
              <a:t>välillä </a:t>
            </a:r>
            <a:r>
              <a:rPr lang="fi-FI" sz="1800" b="1" dirty="0" smtClean="0"/>
              <a:t>– lisätty sanomien salauksella vaihtoehdoksi kovennettu tietoliikenneyhteys</a:t>
            </a:r>
          </a:p>
          <a:p>
            <a:pPr lvl="1"/>
            <a:r>
              <a:rPr lang="fi-FI" sz="1800" dirty="0" smtClean="0"/>
              <a:t>9.2 Sanomien </a:t>
            </a:r>
            <a:r>
              <a:rPr lang="fi-FI" sz="1800" dirty="0"/>
              <a:t>suojaaminen </a:t>
            </a:r>
            <a:r>
              <a:rPr lang="fi-FI" sz="1800" dirty="0" smtClean="0"/>
              <a:t>käyttäjärajapinnassa </a:t>
            </a:r>
            <a:r>
              <a:rPr lang="fi-FI" sz="1800" b="1" dirty="0" smtClean="0"/>
              <a:t>– sanomien salaus pakollinen, jos välitystapa käyttäjän selain tai sovellus</a:t>
            </a:r>
          </a:p>
          <a:p>
            <a:pPr lvl="1"/>
            <a:r>
              <a:rPr lang="fi-FI" sz="1800" dirty="0" smtClean="0"/>
              <a:t>9.3 Salausalgoritmit </a:t>
            </a:r>
            <a:r>
              <a:rPr lang="fi-FI" sz="1800" dirty="0"/>
              <a:t>ja </a:t>
            </a:r>
            <a:r>
              <a:rPr lang="fi-FI" sz="1800" dirty="0" smtClean="0"/>
              <a:t>menettelyt – </a:t>
            </a:r>
            <a:r>
              <a:rPr lang="fi-FI" sz="1800" b="1" dirty="0" smtClean="0"/>
              <a:t>lisätty viittaus 7.1 menetelmiin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2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87" y="332656"/>
            <a:ext cx="10746000" cy="648072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Säännös 8, osapuolten tunnistaminen ja ylläpito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5180" y="836712"/>
            <a:ext cx="5184000" cy="5472608"/>
          </a:xfrm>
        </p:spPr>
        <p:txBody>
          <a:bodyPr/>
          <a:lstStyle/>
          <a:p>
            <a:r>
              <a:rPr lang="fi-FI" dirty="0" smtClean="0"/>
              <a:t>Mitä</a:t>
            </a:r>
          </a:p>
          <a:p>
            <a:r>
              <a:rPr lang="fi-FI" sz="1600" dirty="0" smtClean="0"/>
              <a:t>tarkennetaan </a:t>
            </a:r>
            <a:r>
              <a:rPr lang="fi-FI" sz="1600" dirty="0"/>
              <a:t>ja tiukennetaan vuoden 2016 määräyksen 8.2 §:n </a:t>
            </a:r>
            <a:r>
              <a:rPr lang="fi-FI" sz="1600" dirty="0" smtClean="0"/>
              <a:t>vaatimusta </a:t>
            </a:r>
            <a:r>
              <a:rPr lang="fi-FI" sz="1600" dirty="0"/>
              <a:t>tietoliikenteen osapuolten </a:t>
            </a:r>
            <a:r>
              <a:rPr lang="fi-FI" sz="1600" dirty="0" smtClean="0"/>
              <a:t>tunnistamisesta</a:t>
            </a:r>
          </a:p>
          <a:p>
            <a:r>
              <a:rPr lang="fi-FI" sz="1600" dirty="0" smtClean="0"/>
              <a:t>ulotetaan </a:t>
            </a:r>
            <a:r>
              <a:rPr lang="fi-FI" sz="1600" dirty="0"/>
              <a:t>vaatimus </a:t>
            </a:r>
            <a:r>
              <a:rPr lang="fi-FI" sz="1600" dirty="0" smtClean="0"/>
              <a:t>tunnistuspalvelun </a:t>
            </a:r>
            <a:r>
              <a:rPr lang="fi-FI" sz="1600" dirty="0"/>
              <a:t>ja luottavan osapuolen </a:t>
            </a:r>
            <a:r>
              <a:rPr lang="fi-FI" sz="1600" dirty="0" smtClean="0"/>
              <a:t>välille</a:t>
            </a:r>
          </a:p>
          <a:p>
            <a:r>
              <a:rPr lang="fi-FI" sz="1600" dirty="0" smtClean="0"/>
              <a:t>8.1 </a:t>
            </a:r>
            <a:r>
              <a:rPr lang="fi-FI" sz="1600" dirty="0"/>
              <a:t>määrätään siitä, miten tietoliikenneyhteyden perustamisessa täytyy varmistua siitä, että liikennöinnin toinen osapuoli on oikea taho</a:t>
            </a:r>
            <a:r>
              <a:rPr lang="fi-FI" sz="1600" dirty="0" smtClean="0"/>
              <a:t>.</a:t>
            </a:r>
          </a:p>
          <a:p>
            <a:pPr lvl="1"/>
            <a:r>
              <a:rPr lang="fi-FI" sz="1400" dirty="0" smtClean="0"/>
              <a:t>Suora kahdenvälinen menettely tai hyväksytty sähköinen allekirjoitus tai leima</a:t>
            </a:r>
          </a:p>
          <a:p>
            <a:pPr lvl="1"/>
            <a:r>
              <a:rPr lang="fi-FI" sz="1400" dirty="0" smtClean="0"/>
              <a:t>Ei SAML-metadata tai </a:t>
            </a:r>
            <a:r>
              <a:rPr lang="fi-FI" sz="1400" dirty="0" err="1" smtClean="0"/>
              <a:t>OpenIDConnect</a:t>
            </a:r>
            <a:r>
              <a:rPr lang="fi-FI" sz="1400" dirty="0" smtClean="0"/>
              <a:t> </a:t>
            </a:r>
            <a:r>
              <a:rPr lang="fi-FI" sz="1400" dirty="0" err="1" smtClean="0"/>
              <a:t>jwks-uri</a:t>
            </a:r>
            <a:r>
              <a:rPr lang="fi-FI" sz="1400" dirty="0" smtClean="0"/>
              <a:t> ja luottamus mihin tahansa varmenteeseen</a:t>
            </a:r>
            <a:endParaRPr lang="fi-FI" sz="1400" dirty="0"/>
          </a:p>
          <a:p>
            <a:r>
              <a:rPr lang="fi-FI" sz="1600" dirty="0" smtClean="0"/>
              <a:t>8.2 </a:t>
            </a:r>
            <a:r>
              <a:rPr lang="fi-FI" sz="1600" dirty="0"/>
              <a:t>määrätään tietoliikenneyhteyden luottamussuhteen </a:t>
            </a:r>
            <a:r>
              <a:rPr lang="fi-FI" sz="1600" dirty="0" smtClean="0"/>
              <a:t>ylläpidosta eli </a:t>
            </a:r>
            <a:r>
              <a:rPr lang="fi-FI" sz="1600" dirty="0"/>
              <a:t>tarkennetaan avaintenvaihdon ja päivittämisen perusvaatimukset.</a:t>
            </a:r>
          </a:p>
          <a:p>
            <a:r>
              <a:rPr lang="fi-FI" sz="1600" dirty="0" smtClean="0"/>
              <a:t>Samat vaatimukset luottamusverkoston </a:t>
            </a:r>
            <a:r>
              <a:rPr lang="fi-FI" sz="1600" dirty="0"/>
              <a:t>toimijoiden välillä ja </a:t>
            </a:r>
            <a:r>
              <a:rPr lang="fi-FI" sz="1600" dirty="0" smtClean="0"/>
              <a:t>asiointipalveluihin päin</a:t>
            </a:r>
          </a:p>
          <a:p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68008" y="868504"/>
            <a:ext cx="5673289" cy="5818892"/>
          </a:xfrm>
        </p:spPr>
        <p:txBody>
          <a:bodyPr/>
          <a:lstStyle/>
          <a:p>
            <a:r>
              <a:rPr lang="fi-FI" dirty="0" smtClean="0"/>
              <a:t>Miksi</a:t>
            </a:r>
          </a:p>
          <a:p>
            <a:r>
              <a:rPr lang="fi-FI" sz="1600" dirty="0" smtClean="0"/>
              <a:t>Vaatimuksilla </a:t>
            </a:r>
            <a:r>
              <a:rPr lang="fi-FI" sz="1600" dirty="0"/>
              <a:t>saavutetaan parempi turvallisuus kuin protokollien peruskäytännöissä, joissa luotetaan mihin tahansa internetissä yleisesti luotettuihin varmenteisiin.</a:t>
            </a:r>
            <a:endParaRPr lang="fi-FI" sz="1600" dirty="0" smtClean="0"/>
          </a:p>
          <a:p>
            <a:r>
              <a:rPr lang="fi-FI" sz="1600" b="1" dirty="0" smtClean="0"/>
              <a:t>tarkoitus </a:t>
            </a:r>
            <a:r>
              <a:rPr lang="fi-FI" sz="1600" b="1" dirty="0"/>
              <a:t>on varmistaa, että tunnistustapahtumat välitetään </a:t>
            </a:r>
            <a:r>
              <a:rPr lang="fi-FI" sz="1600" b="1" dirty="0" smtClean="0"/>
              <a:t>luotettavasti </a:t>
            </a:r>
            <a:r>
              <a:rPr lang="fi-FI" sz="1600" b="1" dirty="0"/>
              <a:t>varmennetuille </a:t>
            </a:r>
            <a:r>
              <a:rPr lang="fi-FI" sz="1600" b="1" dirty="0" smtClean="0"/>
              <a:t>organisaatioille</a:t>
            </a:r>
            <a:r>
              <a:rPr lang="fi-FI" sz="1600" b="1" dirty="0"/>
              <a:t>. </a:t>
            </a:r>
            <a:r>
              <a:rPr lang="fi-FI" sz="1600" b="1" dirty="0" smtClean="0"/>
              <a:t>Keino suojata käyttäjää </a:t>
            </a:r>
            <a:r>
              <a:rPr lang="fi-FI" sz="1600" b="1" dirty="0"/>
              <a:t>petollisten tunnistuspyyntöjen vahvistamiselta. </a:t>
            </a:r>
          </a:p>
          <a:p>
            <a:r>
              <a:rPr lang="fi-FI" sz="1600" dirty="0"/>
              <a:t>Tarkoitus </a:t>
            </a:r>
            <a:r>
              <a:rPr lang="fi-FI" sz="1600" dirty="0" smtClean="0"/>
              <a:t>varmistaa </a:t>
            </a:r>
            <a:r>
              <a:rPr lang="fi-FI" sz="1600" dirty="0"/>
              <a:t>tietoliikenteen ja sanomien eheys ja luottamuksellisuus</a:t>
            </a:r>
            <a:r>
              <a:rPr lang="fi-FI" sz="1600" dirty="0" smtClean="0"/>
              <a:t>.</a:t>
            </a:r>
          </a:p>
          <a:p>
            <a:r>
              <a:rPr lang="fi-FI" sz="1600" dirty="0"/>
              <a:t>varmenne ei sinänsä osoita, että sen varmentama avainpari on oikealla haltijalla (paitsi </a:t>
            </a:r>
            <a:r>
              <a:rPr lang="fi-FI" sz="1600" dirty="0" err="1"/>
              <a:t>QeSign</a:t>
            </a:r>
            <a:r>
              <a:rPr lang="fi-FI" sz="1600" dirty="0"/>
              <a:t> tai </a:t>
            </a:r>
            <a:r>
              <a:rPr lang="fi-FI" sz="1600" dirty="0" err="1"/>
              <a:t>QeSeal</a:t>
            </a:r>
            <a:r>
              <a:rPr lang="fi-FI" sz="1600" dirty="0"/>
              <a:t>, koska varmennettu avain </a:t>
            </a:r>
            <a:r>
              <a:rPr lang="fi-FI" sz="1600" dirty="0" err="1"/>
              <a:t>QSCD:llä</a:t>
            </a:r>
            <a:r>
              <a:rPr lang="fi-FI" sz="1600" dirty="0"/>
              <a:t>)</a:t>
            </a:r>
          </a:p>
          <a:p>
            <a:r>
              <a:rPr lang="fi-FI" sz="1600" dirty="0"/>
              <a:t>tietoliikenneyhteyden konfiguroinnissa voi käytännössä jäädä varmistamatta, että kelpuutetaan vain kyseinen varmenne, koska tämä ei ole tyypillinen perustoiminne</a:t>
            </a:r>
          </a:p>
          <a:p>
            <a:r>
              <a:rPr lang="fi-FI" sz="1600" dirty="0" smtClean="0"/>
              <a:t>Määräyksen </a:t>
            </a:r>
            <a:r>
              <a:rPr lang="fi-FI" sz="1600" dirty="0"/>
              <a:t>tarkentaminen selkeyttää ja yhdenmukaistaa menettelyjä etenkin </a:t>
            </a:r>
            <a:r>
              <a:rPr lang="fi-FI" sz="1600" dirty="0" smtClean="0"/>
              <a:t>luottavien </a:t>
            </a:r>
            <a:r>
              <a:rPr lang="fi-FI" sz="1600" dirty="0"/>
              <a:t>osapuolten kanssa.</a:t>
            </a:r>
            <a:endParaRPr lang="fi-FI" sz="1600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371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351" y="188787"/>
            <a:ext cx="10746000" cy="648072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Säännös 8, osapuolten tunnistaminen ja ylläpito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5180" y="836712"/>
            <a:ext cx="5184000" cy="5472608"/>
          </a:xfrm>
        </p:spPr>
        <p:txBody>
          <a:bodyPr/>
          <a:lstStyle/>
          <a:p>
            <a:r>
              <a:rPr lang="fi-FI" dirty="0" smtClean="0"/>
              <a:t>Vaikutukset/tunnistuspalvelu</a:t>
            </a:r>
          </a:p>
          <a:p>
            <a:r>
              <a:rPr lang="fi-FI" sz="1800" dirty="0" smtClean="0"/>
              <a:t>muutostarpeita </a:t>
            </a:r>
            <a:r>
              <a:rPr lang="fi-FI" sz="1800" dirty="0"/>
              <a:t>tunnistusvälityspalvelun ja </a:t>
            </a:r>
            <a:r>
              <a:rPr lang="fi-FI" sz="1800" dirty="0" smtClean="0"/>
              <a:t>asiointipalvelun tietoliikenneyhteyden perustamiseen</a:t>
            </a:r>
            <a:endParaRPr lang="fi-FI" sz="1800" dirty="0"/>
          </a:p>
          <a:p>
            <a:r>
              <a:rPr lang="fi-FI" sz="1800" dirty="0" smtClean="0"/>
              <a:t>prosessien </a:t>
            </a:r>
            <a:r>
              <a:rPr lang="fi-FI" sz="1800" dirty="0"/>
              <a:t>määrittelyä avainten ja </a:t>
            </a:r>
            <a:r>
              <a:rPr lang="fi-FI" sz="1800" dirty="0" smtClean="0"/>
              <a:t>varmenteiden toimittamisessa</a:t>
            </a:r>
          </a:p>
          <a:p>
            <a:r>
              <a:rPr lang="fi-FI" sz="1800" dirty="0"/>
              <a:t>erilaisia asetusten määrittelyjä palvelinohjelmistoissa</a:t>
            </a:r>
          </a:p>
          <a:p>
            <a:r>
              <a:rPr lang="fi-FI" sz="1800" dirty="0" smtClean="0"/>
              <a:t>Tehtävissä sopimuksenteon yhteydessä</a:t>
            </a:r>
          </a:p>
          <a:p>
            <a:r>
              <a:rPr lang="fi-FI" sz="1800" dirty="0" smtClean="0"/>
              <a:t>teknisten </a:t>
            </a:r>
            <a:r>
              <a:rPr lang="fi-FI" sz="1800" dirty="0"/>
              <a:t>vaatimusten </a:t>
            </a:r>
            <a:r>
              <a:rPr lang="fi-FI" sz="1800" dirty="0" smtClean="0"/>
              <a:t>informointi asiointipalvelulle</a:t>
            </a:r>
          </a:p>
          <a:p>
            <a:r>
              <a:rPr lang="fi-FI" sz="1800" dirty="0" smtClean="0"/>
              <a:t>seuranta asiointipalveluiden avainten voimassaolosta, huolenpito säännöllisestä uusimisesta, uusien </a:t>
            </a:r>
            <a:r>
              <a:rPr lang="fi-FI" sz="1800" dirty="0"/>
              <a:t>avainten käyttöönotto tunnistuspalvelun tarjoajan </a:t>
            </a:r>
            <a:r>
              <a:rPr lang="fi-FI" sz="1800" dirty="0" smtClean="0"/>
              <a:t>järjestelmässä</a:t>
            </a:r>
          </a:p>
          <a:p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83350" y="836712"/>
            <a:ext cx="5673289" cy="5688632"/>
          </a:xfrm>
        </p:spPr>
        <p:txBody>
          <a:bodyPr/>
          <a:lstStyle/>
          <a:p>
            <a:r>
              <a:rPr lang="fi-FI" dirty="0" smtClean="0"/>
              <a:t>Vaikutukset/asiointipalvelu</a:t>
            </a:r>
          </a:p>
          <a:p>
            <a:r>
              <a:rPr lang="fi-FI" sz="1400" dirty="0" smtClean="0"/>
              <a:t>Tietotaito vaihtelee</a:t>
            </a:r>
          </a:p>
          <a:p>
            <a:r>
              <a:rPr lang="fi-FI" sz="1400" dirty="0"/>
              <a:t>pystyttävä huomioimaan se, että sen toimittama varmenne/julkinen avain on juuri se, jota tullaan </a:t>
            </a:r>
            <a:r>
              <a:rPr lang="fi-FI" sz="1400" dirty="0" smtClean="0"/>
              <a:t>käyttämään tunnistuspalvelun käytössä</a:t>
            </a:r>
          </a:p>
          <a:p>
            <a:r>
              <a:rPr lang="fi-FI" sz="1400" dirty="0" smtClean="0"/>
              <a:t>Pystyttävä suojaamaan yksityinen avain</a:t>
            </a:r>
          </a:p>
          <a:p>
            <a:r>
              <a:rPr lang="fi-FI" sz="1400" dirty="0" smtClean="0"/>
              <a:t>asetusten määrittelyjä palvelinohjelmistoissa</a:t>
            </a:r>
          </a:p>
          <a:p>
            <a:r>
              <a:rPr lang="fi-FI" sz="1400" dirty="0" smtClean="0"/>
              <a:t>TLS-yhteys kovennettava käyttämään tiettyä avainparia ja/tai TLS-yhteyden </a:t>
            </a:r>
            <a:r>
              <a:rPr lang="fi-FI" sz="1400" dirty="0" err="1"/>
              <a:t>certificate</a:t>
            </a:r>
            <a:r>
              <a:rPr lang="fi-FI" sz="1400" dirty="0"/>
              <a:t> </a:t>
            </a:r>
            <a:r>
              <a:rPr lang="fi-FI" sz="1400" dirty="0" err="1"/>
              <a:t>pinning</a:t>
            </a:r>
            <a:r>
              <a:rPr lang="fi-FI" sz="1400" dirty="0"/>
              <a:t> tai </a:t>
            </a:r>
            <a:r>
              <a:rPr lang="fi-FI" sz="1400" dirty="0" err="1"/>
              <a:t>key</a:t>
            </a:r>
            <a:r>
              <a:rPr lang="fi-FI" sz="1400" dirty="0"/>
              <a:t> </a:t>
            </a:r>
            <a:r>
              <a:rPr lang="fi-FI" sz="1400" dirty="0" err="1"/>
              <a:t>pinning</a:t>
            </a:r>
            <a:r>
              <a:rPr lang="fi-FI" sz="1400" dirty="0"/>
              <a:t> tai </a:t>
            </a:r>
            <a:r>
              <a:rPr lang="fi-FI" sz="1400" dirty="0" err="1"/>
              <a:t>mTLS</a:t>
            </a:r>
            <a:r>
              <a:rPr lang="fi-FI" sz="1400" dirty="0"/>
              <a:t> olisi tehtävä nimenomaan avaimeen tai varmenteeseen, ei </a:t>
            </a:r>
            <a:r>
              <a:rPr lang="fi-FI" sz="1400" dirty="0" err="1" smtClean="0"/>
              <a:t>CA:han</a:t>
            </a:r>
            <a:r>
              <a:rPr lang="fi-FI" sz="1400" dirty="0" smtClean="0"/>
              <a:t> – koventamisvaatimus, yleensä </a:t>
            </a:r>
            <a:r>
              <a:rPr lang="fi-FI" sz="1400" dirty="0"/>
              <a:t>luotetaan </a:t>
            </a:r>
            <a:r>
              <a:rPr lang="fi-FI" sz="1400" dirty="0" smtClean="0"/>
              <a:t>internetin </a:t>
            </a:r>
            <a:r>
              <a:rPr lang="fi-FI" sz="1400" dirty="0" err="1" smtClean="0"/>
              <a:t>CA:ihin</a:t>
            </a:r>
            <a:endParaRPr lang="fi-FI" sz="1400" dirty="0"/>
          </a:p>
          <a:p>
            <a:r>
              <a:rPr lang="fi-FI" sz="1400" dirty="0"/>
              <a:t>kovennustarpeet </a:t>
            </a:r>
            <a:r>
              <a:rPr lang="fi-FI" sz="1400" dirty="0" smtClean="0"/>
              <a:t>kohtuullisen </a:t>
            </a:r>
            <a:r>
              <a:rPr lang="fi-FI" sz="1400" dirty="0"/>
              <a:t>helposti </a:t>
            </a:r>
            <a:r>
              <a:rPr lang="fi-FI" sz="1400" dirty="0" smtClean="0"/>
              <a:t>tehtävissä</a:t>
            </a:r>
            <a:r>
              <a:rPr lang="fi-FI" sz="1400" dirty="0"/>
              <a:t>, mutta </a:t>
            </a:r>
            <a:r>
              <a:rPr lang="fi-FI" sz="1400" dirty="0" smtClean="0"/>
              <a:t>edellyttävät, </a:t>
            </a:r>
            <a:r>
              <a:rPr lang="fi-FI" sz="1400" dirty="0"/>
              <a:t>että asiaan liittyvät prosessit ja ylläpito/toteutusvastuut huomioidaan luottavan osapuolen teknisessä </a:t>
            </a:r>
            <a:r>
              <a:rPr lang="fi-FI" sz="1400" dirty="0" smtClean="0"/>
              <a:t>ylläpidossa ja edellyttävät </a:t>
            </a:r>
            <a:r>
              <a:rPr lang="fi-FI" sz="1400" dirty="0"/>
              <a:t>jossain määrin syvempää osaamista ohjelmistojen peruskäytön </a:t>
            </a:r>
            <a:r>
              <a:rPr lang="fi-FI" sz="1400" dirty="0" smtClean="0"/>
              <a:t>lisäksi</a:t>
            </a:r>
            <a:r>
              <a:rPr lang="fi-FI" sz="1400" dirty="0"/>
              <a:t>. </a:t>
            </a:r>
            <a:endParaRPr lang="fi-FI" sz="1400" dirty="0" smtClean="0"/>
          </a:p>
          <a:p>
            <a:r>
              <a:rPr lang="fi-FI" sz="1400" dirty="0" smtClean="0"/>
              <a:t>Usein </a:t>
            </a:r>
            <a:r>
              <a:rPr lang="fi-FI" sz="1400" dirty="0"/>
              <a:t>teknisestä toteutuksesta vastaa tekninen alihankkija ja tunnistus liittyy johonkin laajempaan ICT-kokonaisuuteen. </a:t>
            </a:r>
            <a:endParaRPr lang="fi-FI" sz="1400" dirty="0" smtClean="0"/>
          </a:p>
          <a:p>
            <a:r>
              <a:rPr lang="fi-FI" sz="1400" dirty="0" smtClean="0"/>
              <a:t>Muutokset </a:t>
            </a:r>
            <a:r>
              <a:rPr lang="fi-FI" sz="1400" dirty="0"/>
              <a:t>aiheuttavat myös kustannuksia luottaville osapuolille.</a:t>
            </a:r>
            <a:endParaRPr lang="fi-FI" sz="1400" dirty="0" smtClean="0"/>
          </a:p>
          <a:p>
            <a:endParaRPr lang="fi-FI" sz="1800" dirty="0" smtClean="0"/>
          </a:p>
          <a:p>
            <a:endParaRPr lang="fi-FI" sz="1800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90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51960"/>
            <a:ext cx="10746000" cy="566716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Säännös 8 siirtymäaika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818676"/>
            <a:ext cx="11028616" cy="5706668"/>
          </a:xfrm>
        </p:spPr>
        <p:txBody>
          <a:bodyPr/>
          <a:lstStyle/>
          <a:p>
            <a:r>
              <a:rPr lang="fi-FI" sz="1600" dirty="0" smtClean="0"/>
              <a:t>Määräys voimaan 1.5.2022</a:t>
            </a:r>
          </a:p>
          <a:p>
            <a:r>
              <a:rPr lang="fi-FI" sz="1600" dirty="0" smtClean="0"/>
              <a:t>1.11.2022</a:t>
            </a:r>
          </a:p>
          <a:p>
            <a:pPr lvl="1"/>
            <a:r>
              <a:rPr lang="fi-FI" sz="1600" dirty="0" smtClean="0"/>
              <a:t>luottamusverkoston </a:t>
            </a:r>
            <a:r>
              <a:rPr lang="fi-FI" sz="1600" dirty="0"/>
              <a:t>tunnistuspalveluiden välisillä tietoliikenneyhteyksillä </a:t>
            </a:r>
            <a:r>
              <a:rPr lang="fi-FI" sz="1600" dirty="0" smtClean="0"/>
              <a:t>varmistettava</a:t>
            </a:r>
            <a:r>
              <a:rPr lang="fi-FI" sz="1600" dirty="0"/>
              <a:t>, että käytössä on säännöksen 8.1 mukaisesti toimitettu </a:t>
            </a:r>
            <a:r>
              <a:rPr lang="fi-FI" sz="1600" dirty="0" smtClean="0"/>
              <a:t>varmenne (osapuolen tunnistus)</a:t>
            </a:r>
          </a:p>
          <a:p>
            <a:pPr lvl="2"/>
            <a:r>
              <a:rPr lang="fi-FI" sz="1400" dirty="0"/>
              <a:t>Luottamusverkoston tunnistuspalveluiden lukumäärä on rajallinen ja niillä on tekninen kyvykkyys vaatimusten täyttämiseen.</a:t>
            </a:r>
            <a:endParaRPr lang="fi-FI" sz="1400" dirty="0" smtClean="0"/>
          </a:p>
          <a:p>
            <a:pPr lvl="1"/>
            <a:r>
              <a:rPr lang="fi-FI" sz="1600" dirty="0" smtClean="0"/>
              <a:t>tunnistusvälityspalvelun käytettävä 8.1 </a:t>
            </a:r>
            <a:r>
              <a:rPr lang="fi-FI" sz="1600" dirty="0"/>
              <a:t>mukaista menettelyä liittäessään uusia asiointipalveluasiakkaita </a:t>
            </a:r>
            <a:r>
              <a:rPr lang="fi-FI" sz="1600" dirty="0" smtClean="0"/>
              <a:t>tunnistusjärjestelmäänsä</a:t>
            </a:r>
          </a:p>
          <a:p>
            <a:pPr lvl="2"/>
            <a:r>
              <a:rPr lang="fi-FI" sz="1400" dirty="0"/>
              <a:t>sen on sopimussuhteissaan luottavien osapuolten kanssa huolehdittava teknisten </a:t>
            </a:r>
            <a:r>
              <a:rPr lang="fi-FI" sz="1400" dirty="0" smtClean="0"/>
              <a:t>vaatimusten </a:t>
            </a:r>
            <a:r>
              <a:rPr lang="fi-FI" sz="1400" dirty="0"/>
              <a:t>informoinnista, sillä ei ole todennäköistä, että nämä olisivat niistä selvillä. </a:t>
            </a:r>
            <a:endParaRPr lang="fi-FI" sz="1400" dirty="0" smtClean="0"/>
          </a:p>
          <a:p>
            <a:r>
              <a:rPr lang="fi-FI" sz="1600" dirty="0" smtClean="0"/>
              <a:t>1.5.2023</a:t>
            </a:r>
          </a:p>
          <a:p>
            <a:pPr lvl="1"/>
            <a:r>
              <a:rPr lang="fi-FI" sz="1600" dirty="0"/>
              <a:t>tunnistusvälityspalvelun on tunnistettava </a:t>
            </a:r>
            <a:r>
              <a:rPr lang="fi-FI" sz="1600" dirty="0" smtClean="0"/>
              <a:t>vanhat asiointipalveluasiakkaat</a:t>
            </a:r>
            <a:r>
              <a:rPr lang="fi-FI" sz="1600" dirty="0"/>
              <a:t>, jotka </a:t>
            </a:r>
            <a:r>
              <a:rPr lang="fi-FI" sz="1600" dirty="0" smtClean="0"/>
              <a:t>liitetty (ennen 1.11.2022) tunnistusjärjestelmään ilman </a:t>
            </a:r>
            <a:r>
              <a:rPr lang="fi-FI" sz="1600" dirty="0"/>
              <a:t>8.1 </a:t>
            </a:r>
            <a:r>
              <a:rPr lang="fi-FI" sz="1600" dirty="0" smtClean="0"/>
              <a:t>mukaista tunnistamista</a:t>
            </a:r>
          </a:p>
          <a:p>
            <a:pPr lvl="1"/>
            <a:r>
              <a:rPr lang="fi-FI" sz="1600" dirty="0"/>
              <a:t>varmenteiden ja avainten päivittäminen on aina tehtävä määräyksen vaatimusten </a:t>
            </a:r>
            <a:r>
              <a:rPr lang="fi-FI" sz="1600" dirty="0" smtClean="0"/>
              <a:t>mukaisesti</a:t>
            </a:r>
          </a:p>
          <a:p>
            <a:pPr lvl="1"/>
            <a:r>
              <a:rPr lang="fi-FI" sz="1600" dirty="0"/>
              <a:t>vanhoilla sopimusasiakkailla on jo tuotannossa tunnistuspalvelun käyttötapa, jonka ylläpitoon niiden on tehtävä muutoksia</a:t>
            </a:r>
            <a:r>
              <a:rPr lang="fi-FI" sz="1600" dirty="0" smtClean="0"/>
              <a:t>.</a:t>
            </a:r>
          </a:p>
          <a:p>
            <a:pPr lvl="1"/>
            <a:r>
              <a:rPr lang="fi-FI" sz="1600" dirty="0"/>
              <a:t>Virasto arvioi, että koska kysymyksessä ei teknisesti vaativa asia vaan kriittinen tekijä on viestintä ja tietoisuus muutoksista ja niiden sisällöstä, muutostarpeet voidaan saattaa asiointipalveluissa suunnitteluun ja tuotantoon yhdessä vuodessa.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5750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0" y="332656"/>
            <a:ext cx="10746000" cy="774052"/>
          </a:xfrm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Lausunnot</a:t>
            </a:r>
            <a:br>
              <a:rPr lang="fi-FI" dirty="0" smtClean="0"/>
            </a:br>
            <a:r>
              <a:rPr lang="fi-FI" dirty="0" smtClean="0"/>
              <a:t>8. Tietoliikenteen osapuolten varmentaminen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268760"/>
            <a:ext cx="10746000" cy="5256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400" dirty="0" smtClean="0"/>
              <a:t>Avainten vaihdosta paljon kommentteja, kuten myös valmistelukierroksella.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 err="1" smtClean="0"/>
              <a:t>eIDAS</a:t>
            </a:r>
            <a:r>
              <a:rPr lang="fi-FI" sz="1400" dirty="0" smtClean="0"/>
              <a:t>-asetuksen </a:t>
            </a:r>
            <a:r>
              <a:rPr lang="fi-FI" sz="1400" dirty="0"/>
              <a:t>mukaisen hyväksytyn sähköisen allekirjoituksen ja leiman huomioiminen on hyvä </a:t>
            </a:r>
            <a:r>
              <a:rPr lang="fi-FI" sz="1400" dirty="0" smtClean="0"/>
              <a:t>kehityssuunta.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 smtClean="0"/>
              <a:t>Epäselvyyksiä perustelumuistiossa mm. seuraavien osalta: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400" dirty="0" smtClean="0"/>
              <a:t>kuinka </a:t>
            </a:r>
            <a:r>
              <a:rPr lang="fi-FI" sz="1400" dirty="0"/>
              <a:t>suora kahdenvälinen menettely parantaa turvallisuutta verkkosivujen todentamiseen tarkoitettuihin hyväksyttyihin varmenteisiin </a:t>
            </a:r>
            <a:r>
              <a:rPr lang="fi-FI" sz="1400" dirty="0" smtClean="0"/>
              <a:t>verrattuna.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400" dirty="0" smtClean="0"/>
              <a:t>varmenne </a:t>
            </a:r>
            <a:r>
              <a:rPr lang="fi-FI" sz="1400" dirty="0"/>
              <a:t>ei sinänsä osoita, että sen varmentama avainpari on oikealla haltijalla. Varmenteen haltijan avaintenhallinnan käytännöt eivät sisälly varmenteen myöntämisen vaatimuksiin</a:t>
            </a:r>
            <a:r>
              <a:rPr lang="fi-FI" sz="1400" dirty="0" smtClean="0"/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1400" dirty="0" smtClean="0"/>
              <a:t>-&gt; perustelu kyseenalaistaa varmenteiden myöntöprosessit ja laajemminkin varmenteisiin tai ei-auditoiduissa ympäristöissä sijaitseviin avaimiin nojaavan turvallisuuden. Kuinka kahdenvälinen menettely parantaa tilannetta koskien avaimen haltijan avaintenhallintakäytäntöjä?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400" dirty="0" smtClean="0"/>
              <a:t>tunnistuspalveluiden tarjoajat ovat finanssisektorin tapaan viranomaisen valvonnassa ja hyväksyttyjä verkkosivun todentamisen varmenteita myöntävät tahot ovat omalta osaltaan viranomaisen valvonnassa.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 </a:t>
            </a:r>
            <a:r>
              <a:rPr lang="fi-FI" sz="1400" dirty="0">
                <a:solidFill>
                  <a:srgbClr val="159637"/>
                </a:solidFill>
              </a:rPr>
              <a:t>Asiointipalvelut eivät ole viranomaisen </a:t>
            </a:r>
            <a:r>
              <a:rPr lang="fi-FI" sz="1400" dirty="0" smtClean="0">
                <a:solidFill>
                  <a:srgbClr val="159637"/>
                </a:solidFill>
              </a:rPr>
              <a:t>valvonnassa -&gt; selvennettävä?</a:t>
            </a:r>
            <a:endParaRPr lang="fi-FI" sz="1400" dirty="0">
              <a:solidFill>
                <a:srgbClr val="159637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689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260648"/>
            <a:ext cx="10746000" cy="62646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400" dirty="0"/>
              <a:t>A</a:t>
            </a:r>
            <a:r>
              <a:rPr lang="fi-FI" sz="1400" dirty="0" smtClean="0"/>
              <a:t>vainten </a:t>
            </a:r>
            <a:r>
              <a:rPr lang="fi-FI" sz="1400" dirty="0"/>
              <a:t>vaihtamiseen ja tietoliikenneyhteyksien varmentamiseen </a:t>
            </a:r>
            <a:r>
              <a:rPr lang="fi-FI" sz="1400" dirty="0" smtClean="0"/>
              <a:t>liittyen olisi </a:t>
            </a:r>
            <a:r>
              <a:rPr lang="fi-FI" sz="1400" dirty="0"/>
              <a:t>hyvä selvittää tarkemmin määräyksen vaikutuksia asiointipalveluihin eli luottaviin osapuoliin. </a:t>
            </a:r>
            <a:r>
              <a:rPr lang="fi-FI" sz="1400" dirty="0" smtClean="0"/>
              <a:t>Ei </a:t>
            </a:r>
            <a:r>
              <a:rPr lang="fi-FI" sz="1400" dirty="0"/>
              <a:t>ole tarjolla sellaisia menetelmiä eikä käytäntöjä, joilla ehdotetun määräyksen vaatimukset voitaisiin täyttää ilman, että vahvan sähköisen tunnistamisen käyttäminen vaikeutuu tai jopa vaarantuu kokonaan. </a:t>
            </a:r>
            <a:endParaRPr lang="fi-FI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 smtClean="0"/>
              <a:t>Kannustetaan entistä </a:t>
            </a:r>
            <a:r>
              <a:rPr lang="fi-FI" sz="1400" dirty="0"/>
              <a:t>lyhytikäisempien avainten </a:t>
            </a:r>
            <a:r>
              <a:rPr lang="fi-FI" sz="1400" dirty="0" smtClean="0"/>
              <a:t>käyttöön</a:t>
            </a:r>
            <a:r>
              <a:rPr lang="fi-FI" sz="1400" dirty="0"/>
              <a:t>, jotta avainten mahdollisista vuotamisista syntyviä riskejä voitaisiin minimoida</a:t>
            </a:r>
            <a:r>
              <a:rPr lang="fi-FI" sz="1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/>
              <a:t>Kohta 8.1 on monitulkintainen sen suhteen, että mihin kaikkiin avaimiin viitataan. Jos sanomatasolla viestit suojataan, TLS-varmenteen sitominen tämän kohdan mukaisiin avaimiin ei tuo lisäsuojaa ja 3-12 kuukauden välein tapahtuva manuaalinen prosessi olisi vain omiaan aiheuttamaan suuren määrän häiriötilanteita. Ehdotamme, että kohtaa tarkennetaan niin että jos käytössä on kohdan 8.1 mukaiset avaimet sanomatason salauksessa, niin TLS-varmenteiden suhteen riittäisi yleisesti hyväksytty varmenne</a:t>
            </a:r>
            <a:r>
              <a:rPr lang="fi-FI" sz="1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 smtClean="0"/>
              <a:t>Haltijan </a:t>
            </a:r>
            <a:r>
              <a:rPr lang="fi-FI" sz="1400" dirty="0"/>
              <a:t>merkitystä ei </a:t>
            </a:r>
            <a:r>
              <a:rPr lang="fi-FI" sz="1400" dirty="0" smtClean="0"/>
              <a:t>laajennettaisi </a:t>
            </a:r>
            <a:r>
              <a:rPr lang="fi-FI" sz="1400" dirty="0"/>
              <a:t>siihen, että täytyisi tunnistaa kaikki ne henkilöt, jotka esimerkiksi palvelua operoivan tahon työntekijöinä voivat päästä käsittelemään avainta jossain sen elinkaaren vaiheessa</a:t>
            </a:r>
            <a:r>
              <a:rPr lang="fi-FI" sz="1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 smtClean="0"/>
              <a:t>Ehdotamme</a:t>
            </a:r>
            <a:r>
              <a:rPr lang="fi-FI" sz="1400" dirty="0"/>
              <a:t>, että kohtaa 8.2 c muutetaan sallimaan avainten ketjutus esimerkiksi seuraavalla </a:t>
            </a:r>
            <a:r>
              <a:rPr lang="fi-FI" sz="1400" dirty="0" smtClean="0"/>
              <a:t>muotoilulla: c</a:t>
            </a:r>
            <a:r>
              <a:rPr lang="fi-FI" sz="1400" dirty="0"/>
              <a:t>) allekirjoittamalla uudet avaimet 8.1 kohdan mukaisesti toimitetuilla avaimilla </a:t>
            </a:r>
            <a:r>
              <a:rPr lang="fi-FI" sz="1400" b="1" i="1" dirty="0"/>
              <a:t>tai niistä </a:t>
            </a:r>
            <a:r>
              <a:rPr lang="fi-FI" sz="1400" b="1" i="1" dirty="0" smtClean="0"/>
              <a:t>ketjutetuilla </a:t>
            </a:r>
            <a:r>
              <a:rPr lang="fi-FI" sz="1400" b="1" i="1" dirty="0"/>
              <a:t>avaimilla</a:t>
            </a:r>
            <a:r>
              <a:rPr lang="fi-FI" sz="14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>
                <a:solidFill>
                  <a:schemeClr val="accent6"/>
                </a:solidFill>
              </a:rPr>
              <a:t>Tehdään tämä muutos</a:t>
            </a:r>
            <a:endParaRPr lang="fi-FI" sz="1400" dirty="0">
              <a:solidFill>
                <a:schemeClr val="accent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i-FI" sz="1400" dirty="0"/>
              <a:t>Perustelumuistiossa ehdotetaan, että avaimet ja varmenteet tulisi vaihtaa vähintään kahden </a:t>
            </a:r>
            <a:r>
              <a:rPr lang="fi-FI" sz="1400" dirty="0" smtClean="0"/>
              <a:t>vuoden välein. Toivomus hyväksyä </a:t>
            </a:r>
            <a:r>
              <a:rPr lang="fi-FI" sz="1400" dirty="0"/>
              <a:t>pidempi voimassaoloaika sellaisille avaimille, joita käytetään </a:t>
            </a:r>
            <a:r>
              <a:rPr lang="fi-FI" sz="1400" dirty="0" smtClean="0"/>
              <a:t>pelkästään </a:t>
            </a:r>
            <a:r>
              <a:rPr lang="fi-FI" sz="1400" dirty="0"/>
              <a:t>muiden avainten allekirjoittamiseen eli varmenteiden luomiseen. </a:t>
            </a:r>
            <a:endParaRPr lang="fi-FI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Suomi-</a:t>
            </a:r>
            <a:r>
              <a:rPr lang="en-US" sz="1400" dirty="0" err="1" smtClean="0"/>
              <a:t>spesifit</a:t>
            </a:r>
            <a:r>
              <a:rPr lang="en-US" sz="1400" dirty="0" smtClean="0"/>
              <a:t> </a:t>
            </a:r>
            <a:r>
              <a:rPr lang="en-US" sz="1400" dirty="0" err="1" smtClean="0"/>
              <a:t>vaatimukset</a:t>
            </a:r>
            <a:r>
              <a:rPr lang="en-US" sz="1400" dirty="0" smtClean="0"/>
              <a:t> </a:t>
            </a:r>
            <a:r>
              <a:rPr lang="en-US" sz="1400" dirty="0" err="1" smtClean="0"/>
              <a:t>vaikeuttavat</a:t>
            </a:r>
            <a:r>
              <a:rPr lang="en-US" sz="1400" dirty="0" smtClean="0"/>
              <a:t> </a:t>
            </a:r>
            <a:r>
              <a:rPr lang="en-US" sz="1400" dirty="0" err="1" smtClean="0"/>
              <a:t>sellaisia</a:t>
            </a:r>
            <a:r>
              <a:rPr lang="en-US" sz="1400" dirty="0" smtClean="0"/>
              <a:t> </a:t>
            </a:r>
            <a:r>
              <a:rPr lang="en-US" sz="1400" dirty="0" err="1" smtClean="0"/>
              <a:t>luottavia</a:t>
            </a:r>
            <a:r>
              <a:rPr lang="en-US" sz="1400" dirty="0" smtClean="0"/>
              <a:t> </a:t>
            </a:r>
            <a:r>
              <a:rPr lang="en-US" sz="1400" dirty="0" err="1" smtClean="0"/>
              <a:t>osapuolia</a:t>
            </a:r>
            <a:r>
              <a:rPr lang="en-US" sz="1400" dirty="0" smtClean="0"/>
              <a:t>, </a:t>
            </a:r>
            <a:r>
              <a:rPr lang="en-US" sz="1400" dirty="0" err="1" smtClean="0"/>
              <a:t>jotka</a:t>
            </a:r>
            <a:r>
              <a:rPr lang="en-US" sz="1400" dirty="0" smtClean="0"/>
              <a:t> </a:t>
            </a:r>
            <a:r>
              <a:rPr lang="en-US" sz="1400" dirty="0" err="1" smtClean="0"/>
              <a:t>operoivat</a:t>
            </a:r>
            <a:r>
              <a:rPr lang="en-US" sz="1400" dirty="0" smtClean="0"/>
              <a:t> </a:t>
            </a:r>
            <a:r>
              <a:rPr lang="en-US" sz="1400" dirty="0" err="1" smtClean="0"/>
              <a:t>useassa</a:t>
            </a:r>
            <a:r>
              <a:rPr lang="en-US" sz="1400" dirty="0" smtClean="0"/>
              <a:t> </a:t>
            </a:r>
            <a:r>
              <a:rPr lang="en-US" sz="1400" dirty="0" err="1" smtClean="0"/>
              <a:t>maassa</a:t>
            </a: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err="1" smtClean="0"/>
              <a:t>Leimojen</a:t>
            </a:r>
            <a:r>
              <a:rPr lang="en-US" sz="1400" dirty="0" smtClean="0"/>
              <a:t> </a:t>
            </a:r>
            <a:r>
              <a:rPr lang="en-US" sz="1400" dirty="0" err="1" smtClean="0"/>
              <a:t>osalta</a:t>
            </a:r>
            <a:r>
              <a:rPr lang="en-US" sz="1400" dirty="0" smtClean="0"/>
              <a:t> </a:t>
            </a:r>
            <a:r>
              <a:rPr lang="en-US" sz="1400" dirty="0" err="1" smtClean="0"/>
              <a:t>vaatimusta</a:t>
            </a:r>
            <a:r>
              <a:rPr lang="en-US" sz="1400" dirty="0" smtClean="0"/>
              <a:t> </a:t>
            </a:r>
            <a:r>
              <a:rPr lang="en-US" sz="1400" dirty="0" err="1" smtClean="0"/>
              <a:t>tulisi</a:t>
            </a:r>
            <a:r>
              <a:rPr lang="en-US" sz="1400" dirty="0" smtClean="0"/>
              <a:t> </a:t>
            </a:r>
            <a:r>
              <a:rPr lang="en-US" sz="1400" dirty="0" err="1" smtClean="0"/>
              <a:t>keventää</a:t>
            </a:r>
            <a:r>
              <a:rPr lang="en-US" sz="1400" dirty="0" smtClean="0"/>
              <a:t>, </a:t>
            </a:r>
            <a:r>
              <a:rPr lang="en-US" sz="1400" dirty="0" err="1" smtClean="0"/>
              <a:t>koska</a:t>
            </a:r>
            <a:r>
              <a:rPr lang="en-US" sz="1400" dirty="0" smtClean="0"/>
              <a:t> QSCD-</a:t>
            </a:r>
            <a:r>
              <a:rPr lang="en-US" sz="1400" dirty="0" err="1" smtClean="0"/>
              <a:t>laitteita</a:t>
            </a:r>
            <a:r>
              <a:rPr lang="en-US" sz="1400" dirty="0" smtClean="0"/>
              <a:t> </a:t>
            </a:r>
            <a:r>
              <a:rPr lang="en-US" sz="1400" dirty="0" err="1" smtClean="0"/>
              <a:t>harvoin</a:t>
            </a:r>
            <a:r>
              <a:rPr lang="en-US" sz="1400" dirty="0" smtClean="0"/>
              <a:t> on </a:t>
            </a:r>
            <a:r>
              <a:rPr lang="en-US" sz="1400" dirty="0" err="1" smtClean="0"/>
              <a:t>käytössä</a:t>
            </a:r>
            <a:r>
              <a:rPr lang="en-US" sz="1400" dirty="0" smtClean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err="1" smtClean="0"/>
              <a:t>Ehdotuksena</a:t>
            </a:r>
            <a:r>
              <a:rPr lang="en-US" sz="1400" dirty="0" smtClean="0"/>
              <a:t>: advanced </a:t>
            </a:r>
            <a:r>
              <a:rPr lang="en-US" sz="1400" dirty="0"/>
              <a:t>e-seal with qualified certificate </a:t>
            </a:r>
            <a:r>
              <a:rPr lang="en-US" sz="1400" dirty="0" smtClean="0"/>
              <a:t>– </a:t>
            </a:r>
            <a:r>
              <a:rPr lang="en-US" sz="1400" dirty="0" err="1" smtClean="0"/>
              <a:t>linjassa</a:t>
            </a:r>
            <a:r>
              <a:rPr lang="en-US" sz="1400" dirty="0" smtClean="0"/>
              <a:t> PSD2 </a:t>
            </a:r>
            <a:r>
              <a:rPr lang="en-US" sz="1400" dirty="0" err="1" smtClean="0"/>
              <a:t>kanssa</a:t>
            </a:r>
            <a:r>
              <a:rPr lang="en-US" sz="1400" dirty="0" smtClean="0"/>
              <a:t>.</a:t>
            </a:r>
            <a:endParaRPr lang="fi-FI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758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376" y="1268760"/>
            <a:ext cx="110620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8.1	Tietoliikenneyhteyden osapuolten tunnistaminen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Tunnistuspalveluiden välisessä sekä tunnistuspalvelun ja luottavan osapuolen välisessä tietoliikenneyhteyden perustamisessa on todennettava tietoliikenteen tai sanomien </a:t>
            </a:r>
            <a:r>
              <a:rPr lang="fi-FI" sz="2400" dirty="0" smtClean="0"/>
              <a:t>salaamisessa </a:t>
            </a:r>
            <a:r>
              <a:rPr lang="fi-FI" sz="2400" dirty="0"/>
              <a:t>käytettävien varmenteiden ja avainten aitous ja eheys sekä niiden haltijat.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Todentamisen on perustuttava eIDAS-asetuksen mukaiseen hyväksyttyyn sähköiseen allekirjoitukseen tai hyväksyttyyn sähköiseen leimaan taikka suoraan kahdenväliseen menettelyyn. Todentaminen ei voi perustua pelkästään yleisesti luotettuun </a:t>
            </a:r>
            <a:r>
              <a:rPr lang="fi-FI" sz="2400" dirty="0" smtClean="0"/>
              <a:t>varmenteeseen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8021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67" y="3285425"/>
            <a:ext cx="7981950" cy="2924175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 rot="5400000">
            <a:off x="4075771" y="2104675"/>
            <a:ext cx="334538" cy="3401124"/>
          </a:xfrm>
          <a:prstGeom prst="can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Can 6"/>
          <p:cNvSpPr/>
          <p:nvPr/>
        </p:nvSpPr>
        <p:spPr>
          <a:xfrm rot="5400000">
            <a:off x="7613494" y="2386246"/>
            <a:ext cx="334538" cy="2837986"/>
          </a:xfrm>
          <a:prstGeom prst="can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54" y="2060437"/>
            <a:ext cx="800100" cy="4762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980" y="2060437"/>
            <a:ext cx="800100" cy="4762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8.1: Avaintenvaihto - perustaminen</a:t>
            </a:r>
            <a:endParaRPr lang="fi-FI" dirty="0"/>
          </a:p>
        </p:txBody>
      </p:sp>
      <p:sp>
        <p:nvSpPr>
          <p:cNvPr id="24" name="Rectangle 23"/>
          <p:cNvSpPr/>
          <p:nvPr/>
        </p:nvSpPr>
        <p:spPr>
          <a:xfrm>
            <a:off x="5597205" y="3224914"/>
            <a:ext cx="1092820" cy="312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Sp_name</a:t>
            </a:r>
            <a:endParaRPr lang="fi-FI" sz="1400" dirty="0"/>
          </a:p>
        </p:txBody>
      </p:sp>
      <p:sp>
        <p:nvSpPr>
          <p:cNvPr id="26" name="Rectangle 25"/>
          <p:cNvSpPr/>
          <p:nvPr/>
        </p:nvSpPr>
        <p:spPr>
          <a:xfrm>
            <a:off x="10181856" y="3224914"/>
            <a:ext cx="1092820" cy="312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Sp_name</a:t>
            </a:r>
            <a:endParaRPr lang="fi-FI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363043" y="2164515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28" name="TextBox 27"/>
          <p:cNvSpPr txBox="1"/>
          <p:nvPr/>
        </p:nvSpPr>
        <p:spPr>
          <a:xfrm>
            <a:off x="9031441" y="2164515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29" name="TextBox 28"/>
          <p:cNvSpPr txBox="1"/>
          <p:nvPr/>
        </p:nvSpPr>
        <p:spPr>
          <a:xfrm>
            <a:off x="1166425" y="2164515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30" name="TextBox 29"/>
          <p:cNvSpPr txBox="1"/>
          <p:nvPr/>
        </p:nvSpPr>
        <p:spPr>
          <a:xfrm>
            <a:off x="7093776" y="2629677"/>
            <a:ext cx="146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Cert</a:t>
            </a:r>
            <a:r>
              <a:rPr lang="fi-FI" dirty="0" smtClean="0"/>
              <a:t>(s)/Key(s)</a:t>
            </a:r>
            <a:endParaRPr lang="fi-FI" dirty="0"/>
          </a:p>
        </p:txBody>
      </p:sp>
      <p:sp>
        <p:nvSpPr>
          <p:cNvPr id="31" name="TextBox 30"/>
          <p:cNvSpPr txBox="1"/>
          <p:nvPr/>
        </p:nvSpPr>
        <p:spPr>
          <a:xfrm>
            <a:off x="3552087" y="2629677"/>
            <a:ext cx="146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Cert</a:t>
            </a:r>
            <a:r>
              <a:rPr lang="fi-FI" dirty="0" smtClean="0"/>
              <a:t>(s)/Key(s)</a:t>
            </a:r>
            <a:endParaRPr lang="fi-FI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781411" y="2943831"/>
            <a:ext cx="2815794" cy="3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625401" y="2947387"/>
            <a:ext cx="22459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81856" y="3661449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18" name="Line Callout 1 17"/>
          <p:cNvSpPr/>
          <p:nvPr/>
        </p:nvSpPr>
        <p:spPr>
          <a:xfrm>
            <a:off x="8618527" y="5071374"/>
            <a:ext cx="2780779" cy="975826"/>
          </a:xfrm>
          <a:prstGeom prst="borderCallout1">
            <a:avLst>
              <a:gd name="adj1" fmla="val 18750"/>
              <a:gd name="adj2" fmla="val -8333"/>
              <a:gd name="adj3" fmla="val -154806"/>
              <a:gd name="adj4" fmla="val -72753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Välityspalvelu vastaa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26" idx="1"/>
            <a:endCxn id="24" idx="3"/>
          </p:cNvCxnSpPr>
          <p:nvPr/>
        </p:nvCxnSpPr>
        <p:spPr>
          <a:xfrm flipH="1">
            <a:off x="6690025" y="3381031"/>
            <a:ext cx="3491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342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84324"/>
            <a:ext cx="10746000" cy="576064"/>
          </a:xfrm>
        </p:spPr>
        <p:txBody>
          <a:bodyPr/>
          <a:lstStyle/>
          <a:p>
            <a:r>
              <a:rPr lang="fi-FI" dirty="0" smtClean="0"/>
              <a:t>Säännös 9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64704"/>
            <a:ext cx="10746000" cy="5760640"/>
          </a:xfrm>
        </p:spPr>
        <p:txBody>
          <a:bodyPr/>
          <a:lstStyle/>
          <a:p>
            <a:r>
              <a:rPr lang="fi-FI" dirty="0" smtClean="0"/>
              <a:t>9. Tunnistussanomien </a:t>
            </a:r>
            <a:r>
              <a:rPr lang="fi-FI" dirty="0"/>
              <a:t>eheys ja luottamuksellisuus</a:t>
            </a:r>
            <a:endParaRPr lang="fi-FI" dirty="0" smtClean="0"/>
          </a:p>
          <a:p>
            <a:pPr lvl="1"/>
            <a:r>
              <a:rPr lang="fi-FI" dirty="0" smtClean="0"/>
              <a:t>9.1 Sanomien </a:t>
            </a:r>
            <a:r>
              <a:rPr lang="fi-FI" dirty="0"/>
              <a:t>suojaaminen tunnistuspalveluiden ja luottavan osapuolen välillä </a:t>
            </a:r>
          </a:p>
          <a:p>
            <a:pPr lvl="2"/>
            <a:r>
              <a:rPr lang="fi-FI" b="1" dirty="0" smtClean="0"/>
              <a:t>Nykyinen </a:t>
            </a:r>
            <a:r>
              <a:rPr lang="fi-FI" b="1" dirty="0"/>
              <a:t>kategorinen vaatimus: sanomat salattava</a:t>
            </a:r>
          </a:p>
          <a:p>
            <a:pPr lvl="2"/>
            <a:r>
              <a:rPr lang="fi-FI" b="1" dirty="0"/>
              <a:t>Rinnalle vaihtoehto: salaus voidaan korvata </a:t>
            </a:r>
            <a:r>
              <a:rPr lang="fi-FI" b="1" dirty="0" smtClean="0"/>
              <a:t>TLS-pinnatulla yhteydellä</a:t>
            </a:r>
          </a:p>
          <a:p>
            <a:pPr lvl="2"/>
            <a:r>
              <a:rPr lang="fi-FI" b="1" dirty="0" smtClean="0"/>
              <a:t>Uusi </a:t>
            </a:r>
            <a:r>
              <a:rPr lang="fi-FI" b="1" dirty="0"/>
              <a:t>vaatimus: asiointipalvelun allekirjoitettava </a:t>
            </a:r>
            <a:r>
              <a:rPr lang="fi-FI" b="1" dirty="0" smtClean="0"/>
              <a:t>tunnistuspyynnöt tunnistusvälityspalvelulle</a:t>
            </a:r>
          </a:p>
          <a:p>
            <a:pPr lvl="1"/>
            <a:r>
              <a:rPr lang="fi-FI" dirty="0" smtClean="0"/>
              <a:t>9.2 Sanomien </a:t>
            </a:r>
            <a:r>
              <a:rPr lang="fi-FI" dirty="0"/>
              <a:t>suojaaminen </a:t>
            </a:r>
            <a:r>
              <a:rPr lang="fi-FI" dirty="0" smtClean="0"/>
              <a:t>käyttäjärajapinnassa</a:t>
            </a:r>
          </a:p>
          <a:p>
            <a:pPr lvl="2"/>
            <a:r>
              <a:rPr lang="fi-FI" dirty="0" smtClean="0"/>
              <a:t>Säilytetään sanomien salaamisen vaatimus, jos </a:t>
            </a:r>
            <a:r>
              <a:rPr lang="fi-FI" dirty="0"/>
              <a:t>tunnistussanomat välitetään käyttäjän selaimen tai </a:t>
            </a:r>
            <a:r>
              <a:rPr lang="fi-FI" dirty="0" smtClean="0"/>
              <a:t>päätelaitteen kautta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9.3 Salausalgoritmit </a:t>
            </a:r>
            <a:r>
              <a:rPr lang="fi-FI" dirty="0"/>
              <a:t>ja </a:t>
            </a:r>
            <a:r>
              <a:rPr lang="fi-FI" dirty="0" smtClean="0"/>
              <a:t>menettelyt</a:t>
            </a:r>
          </a:p>
          <a:p>
            <a:pPr lvl="2"/>
            <a:r>
              <a:rPr lang="fi-FI" dirty="0" smtClean="0"/>
              <a:t>Soveltuvin osin 7.1 menettelyt ja niitä muokattu, jotta soveltuvat</a:t>
            </a:r>
            <a:endParaRPr lang="fi-FI" dirty="0"/>
          </a:p>
          <a:p>
            <a:r>
              <a:rPr lang="fi-FI" b="1" dirty="0" smtClean="0"/>
              <a:t>Vaikutus:</a:t>
            </a:r>
          </a:p>
          <a:p>
            <a:pPr lvl="1"/>
            <a:r>
              <a:rPr lang="fi-FI" b="1" dirty="0" smtClean="0">
                <a:solidFill>
                  <a:srgbClr val="00B050"/>
                </a:solidFill>
              </a:rPr>
              <a:t>Joustavoittaa ETSI MSS-protokollan ja </a:t>
            </a:r>
            <a:r>
              <a:rPr lang="fi-FI" b="1" dirty="0" err="1" smtClean="0">
                <a:solidFill>
                  <a:srgbClr val="00B050"/>
                </a:solidFill>
              </a:rPr>
              <a:t>OpenID</a:t>
            </a:r>
            <a:r>
              <a:rPr lang="fi-FI" b="1" dirty="0" smtClean="0">
                <a:solidFill>
                  <a:srgbClr val="00B050"/>
                </a:solidFill>
              </a:rPr>
              <a:t> Connectin käyttöä</a:t>
            </a:r>
          </a:p>
          <a:p>
            <a:pPr lvl="1"/>
            <a:r>
              <a:rPr lang="fi-FI" b="1" dirty="0" smtClean="0">
                <a:solidFill>
                  <a:srgbClr val="FF0000"/>
                </a:solidFill>
              </a:rPr>
              <a:t>On riippuvainen säännöksen 8 varmenteista ja avaimista – voi ottaa uudet menettelyt käyttöön, kun 8 mukaiset avaimet</a:t>
            </a:r>
            <a:endParaRPr lang="fi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463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368" y="1268760"/>
            <a:ext cx="11552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9.1	</a:t>
            </a:r>
            <a:r>
              <a:rPr lang="fi-FI" sz="2400" dirty="0" smtClean="0"/>
              <a:t>Sanomien </a:t>
            </a:r>
            <a:r>
              <a:rPr lang="fi-FI" sz="2400" dirty="0"/>
              <a:t>suojaaminen tunnistuspalveluiden ja luottavan osapuolen välillä </a:t>
            </a:r>
            <a:endParaRPr lang="fi-FI" sz="2400" dirty="0" smtClean="0"/>
          </a:p>
          <a:p>
            <a:endParaRPr lang="fi-FI" sz="2400" dirty="0"/>
          </a:p>
          <a:p>
            <a:pPr marL="457200" indent="-457200">
              <a:buAutoNum type="arabicPeriod"/>
            </a:pPr>
            <a:r>
              <a:rPr lang="fi-FI" sz="2400" dirty="0"/>
              <a:t>Tunnistuspalveluiden välisessä ja tunnistuspalvelun ja luottavan osapuolen välisessä </a:t>
            </a:r>
            <a:r>
              <a:rPr lang="fi-FI" sz="2400" dirty="0" smtClean="0"/>
              <a:t>tietoliikenteessä </a:t>
            </a:r>
            <a:r>
              <a:rPr lang="fi-FI" sz="2400" dirty="0"/>
              <a:t>on suojattava henkilötietoja sisältävien tunnistussanomien eheys ja </a:t>
            </a:r>
            <a:r>
              <a:rPr lang="fi-FI" sz="2400" dirty="0" smtClean="0"/>
              <a:t>luottamuksellisuus </a:t>
            </a:r>
            <a:r>
              <a:rPr lang="fi-FI" sz="2400" dirty="0"/>
              <a:t>joko: </a:t>
            </a:r>
          </a:p>
          <a:p>
            <a:endParaRPr lang="fi-FI" sz="2400" dirty="0" smtClean="0"/>
          </a:p>
          <a:p>
            <a:pPr marL="457200" indent="-457200">
              <a:buAutoNum type="alphaLcParenR"/>
            </a:pPr>
            <a:r>
              <a:rPr lang="fi-FI" sz="2400" dirty="0" smtClean="0"/>
              <a:t>varmistamalla </a:t>
            </a:r>
            <a:r>
              <a:rPr lang="fi-FI" sz="2400" dirty="0"/>
              <a:t>tietoliikenneyhteyden eheys ja luottamuksellisuus sitomalla osapuolten tietoliikenne kohdan 8 mukaisesti toimitettuihin varmenteisiin tai avaimiin, </a:t>
            </a:r>
            <a:r>
              <a:rPr lang="fi-FI" sz="2400" dirty="0" smtClean="0"/>
              <a:t>tai</a:t>
            </a:r>
          </a:p>
          <a:p>
            <a:pPr marL="457200" indent="-457200">
              <a:buAutoNum type="alphaLcParenR"/>
            </a:pPr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6743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Määräyspäivityksen yleiset linjaukset</a:t>
            </a:r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7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67" y="3259668"/>
            <a:ext cx="7981950" cy="2924175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 rot="5400000">
            <a:off x="4075771" y="2078918"/>
            <a:ext cx="334538" cy="3401124"/>
          </a:xfrm>
          <a:prstGeom prst="can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Can 6"/>
          <p:cNvSpPr/>
          <p:nvPr/>
        </p:nvSpPr>
        <p:spPr>
          <a:xfrm rot="5400000">
            <a:off x="7613494" y="2360489"/>
            <a:ext cx="334538" cy="2837986"/>
          </a:xfrm>
          <a:prstGeom prst="can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881088" y="359481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msg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7480144" y="359481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msg</a:t>
            </a:r>
            <a:endParaRPr lang="fi-FI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4006580" y="3180403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Left Brace 11"/>
          <p:cNvSpPr/>
          <p:nvPr/>
        </p:nvSpPr>
        <p:spPr>
          <a:xfrm rot="5400000">
            <a:off x="7605637" y="3180403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Left Brace 12"/>
          <p:cNvSpPr/>
          <p:nvPr/>
        </p:nvSpPr>
        <p:spPr>
          <a:xfrm rot="16200000">
            <a:off x="4084644" y="2678131"/>
            <a:ext cx="316798" cy="340112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Left Brace 13"/>
          <p:cNvSpPr/>
          <p:nvPr/>
        </p:nvSpPr>
        <p:spPr>
          <a:xfrm rot="16200000">
            <a:off x="7615164" y="2952498"/>
            <a:ext cx="316798" cy="2852391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3762780" y="4561686"/>
            <a:ext cx="17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</a:p>
          <a:p>
            <a:r>
              <a:rPr lang="fi-FI" dirty="0" err="1" smtClean="0"/>
              <a:t>Cert</a:t>
            </a:r>
            <a:r>
              <a:rPr lang="fi-FI" dirty="0" smtClean="0"/>
              <a:t>/Key </a:t>
            </a:r>
            <a:r>
              <a:rPr lang="fi-FI" dirty="0" err="1" smtClean="0"/>
              <a:t>pinning</a:t>
            </a:r>
            <a:endParaRPr lang="fi-FI" dirty="0"/>
          </a:p>
        </p:txBody>
      </p:sp>
      <p:sp>
        <p:nvSpPr>
          <p:cNvPr id="17" name="TextBox 16"/>
          <p:cNvSpPr txBox="1"/>
          <p:nvPr/>
        </p:nvSpPr>
        <p:spPr>
          <a:xfrm>
            <a:off x="3358797" y="2764239"/>
            <a:ext cx="149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6"/>
                </a:solidFill>
              </a:rPr>
              <a:t>salattu</a:t>
            </a:r>
          </a:p>
          <a:p>
            <a:r>
              <a:rPr lang="fi-FI" dirty="0" smtClean="0">
                <a:solidFill>
                  <a:schemeClr val="accent6"/>
                </a:solidFill>
              </a:rPr>
              <a:t>allekirjoitettu</a:t>
            </a:r>
            <a:endParaRPr lang="fi-FI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7854" y="2764239"/>
            <a:ext cx="1612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6"/>
                </a:solidFill>
              </a:rPr>
              <a:t>salattu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+ allekirjoitettu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1492" y="4561686"/>
            <a:ext cx="17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</a:p>
          <a:p>
            <a:r>
              <a:rPr lang="fi-FI" dirty="0" err="1" smtClean="0"/>
              <a:t>Cert</a:t>
            </a:r>
            <a:r>
              <a:rPr lang="fi-FI" dirty="0" smtClean="0"/>
              <a:t>/Key </a:t>
            </a:r>
            <a:r>
              <a:rPr lang="fi-FI" dirty="0" err="1" smtClean="0"/>
              <a:t>pinning</a:t>
            </a:r>
            <a:endParaRPr lang="fi-FI" dirty="0"/>
          </a:p>
        </p:txBody>
      </p:sp>
      <p:sp>
        <p:nvSpPr>
          <p:cNvPr id="20" name="Cloud 19"/>
          <p:cNvSpPr/>
          <p:nvPr/>
        </p:nvSpPr>
        <p:spPr>
          <a:xfrm>
            <a:off x="3420754" y="348070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Cloud 20"/>
          <p:cNvSpPr/>
          <p:nvPr/>
        </p:nvSpPr>
        <p:spPr>
          <a:xfrm>
            <a:off x="7060174" y="348070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ectangle 21"/>
          <p:cNvSpPr/>
          <p:nvPr/>
        </p:nvSpPr>
        <p:spPr>
          <a:xfrm>
            <a:off x="8916097" y="2933567"/>
            <a:ext cx="1092820" cy="312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Sp_name</a:t>
            </a:r>
            <a:endParaRPr lang="fi-FI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9.1.1a: Sanomatason salaus ja allekirjoitus – pinnattu TLS</a:t>
            </a:r>
            <a:endParaRPr lang="fi-FI" dirty="0"/>
          </a:p>
        </p:txBody>
      </p:sp>
      <p:sp>
        <p:nvSpPr>
          <p:cNvPr id="23" name="TextBox 22"/>
          <p:cNvSpPr txBox="1"/>
          <p:nvPr/>
        </p:nvSpPr>
        <p:spPr>
          <a:xfrm>
            <a:off x="5363043" y="2473808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25" name="TextBox 24"/>
          <p:cNvSpPr txBox="1"/>
          <p:nvPr/>
        </p:nvSpPr>
        <p:spPr>
          <a:xfrm>
            <a:off x="1166425" y="2473808"/>
            <a:ext cx="263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26" name="TextBox 25"/>
          <p:cNvSpPr txBox="1"/>
          <p:nvPr/>
        </p:nvSpPr>
        <p:spPr>
          <a:xfrm>
            <a:off x="8811536" y="2456303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27" name="TextBox 26"/>
          <p:cNvSpPr txBox="1"/>
          <p:nvPr/>
        </p:nvSpPr>
        <p:spPr>
          <a:xfrm>
            <a:off x="9961951" y="3953237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24" name="Rectangle 23"/>
          <p:cNvSpPr/>
          <p:nvPr/>
        </p:nvSpPr>
        <p:spPr>
          <a:xfrm>
            <a:off x="10008917" y="4263172"/>
            <a:ext cx="1092820" cy="3122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Sp_name</a:t>
            </a:r>
            <a:endParaRPr lang="fi-FI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002082" y="5749447"/>
            <a:ext cx="131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6"/>
                </a:solidFill>
              </a:rPr>
              <a:t>Suositeltava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Pakollinen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84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7629" y="983078"/>
            <a:ext cx="11552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/>
              <a:t>9.1	Sanomien suojaaminen tunnistuspalveluiden ja luottavan osapuolen välillä </a:t>
            </a:r>
          </a:p>
          <a:p>
            <a:endParaRPr lang="fi-FI" sz="2400" dirty="0" smtClean="0"/>
          </a:p>
          <a:p>
            <a:pPr marL="457200" indent="-457200">
              <a:buAutoNum type="arabicPeriod"/>
            </a:pPr>
            <a:r>
              <a:rPr lang="fi-FI" sz="2400" dirty="0" smtClean="0"/>
              <a:t>Tunnistuspalveluiden välisessä ja tunnistuspalvelun ja luottavan osapuolen välisessä tietoliikenteessä on suojattava henkilötietoja sisältävien tunnistussanomien eheys ja luottamuksellisuus joko: </a:t>
            </a:r>
          </a:p>
          <a:p>
            <a:pPr lvl="1"/>
            <a:endParaRPr lang="fi-FI" sz="2400" dirty="0" smtClean="0"/>
          </a:p>
          <a:p>
            <a:pPr lvl="1"/>
            <a:r>
              <a:rPr lang="fi-FI" sz="2400" dirty="0"/>
              <a:t>b) salaamalla ja allekirjoittamalla sanomat kohdan 8 mukaisella menettelyllä toimitetulla avaimella.</a:t>
            </a:r>
            <a:endParaRPr lang="fi-FI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96333" y="4541891"/>
            <a:ext cx="114956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8.1 </a:t>
            </a:r>
          </a:p>
          <a:p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Tunnistuspalveluiden </a:t>
            </a:r>
            <a:r>
              <a:rPr lang="fi-FI" sz="1600" dirty="0">
                <a:solidFill>
                  <a:schemeClr val="bg1">
                    <a:lumMod val="65000"/>
                  </a:schemeClr>
                </a:solidFill>
              </a:rPr>
              <a:t>välisessä sekä tunnistuspalvelun ja luottavan osapuolen välisessä tietoliikenneyhteyden perustamisessa on todennettava tietoliikenteen tai sanomien </a:t>
            </a:r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salaamisessa </a:t>
            </a:r>
            <a:r>
              <a:rPr lang="fi-FI" sz="1600" dirty="0">
                <a:solidFill>
                  <a:schemeClr val="bg1">
                    <a:lumMod val="65000"/>
                  </a:schemeClr>
                </a:solidFill>
              </a:rPr>
              <a:t>käytettävien varmenteiden ja avainten aitous ja eheys sekä niiden haltijat. </a:t>
            </a:r>
            <a:endParaRPr lang="fi-FI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i-FI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Todentamisen </a:t>
            </a:r>
            <a:r>
              <a:rPr lang="fi-FI" sz="1600" dirty="0">
                <a:solidFill>
                  <a:schemeClr val="bg1">
                    <a:lumMod val="65000"/>
                  </a:schemeClr>
                </a:solidFill>
              </a:rPr>
              <a:t>on perustuttava eIDAS-asetuksen mukaiseen hyväksyttyyn sähköiseen allekirjoitukseen tai hyväksyttyyn sähköiseen leimaan taikka suoraan kahdenväliseen menettelyyn eikä se voi perustua pelkästään osapuolen yleisesti luotettuun </a:t>
            </a:r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varmenteeseen</a:t>
            </a:r>
            <a:r>
              <a:rPr lang="fi-FI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2345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67" y="3027848"/>
            <a:ext cx="7981950" cy="2924175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 rot="5400000">
            <a:off x="2871439" y="3051430"/>
            <a:ext cx="334538" cy="992459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881088" y="336299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msg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7658561" y="336299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msg</a:t>
            </a:r>
            <a:endParaRPr lang="fi-FI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4006580" y="2948583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Left Brace 11"/>
          <p:cNvSpPr/>
          <p:nvPr/>
        </p:nvSpPr>
        <p:spPr>
          <a:xfrm rot="5400000">
            <a:off x="7784054" y="2948583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Left Brace 12"/>
          <p:cNvSpPr/>
          <p:nvPr/>
        </p:nvSpPr>
        <p:spPr>
          <a:xfrm rot="16200000">
            <a:off x="2880313" y="365064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2538060" y="432986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17" name="TextBox 16"/>
          <p:cNvSpPr txBox="1"/>
          <p:nvPr/>
        </p:nvSpPr>
        <p:spPr>
          <a:xfrm>
            <a:off x="3358797" y="2532419"/>
            <a:ext cx="1612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+ salattu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+ allekirjoitettu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1565" y="2532419"/>
            <a:ext cx="1612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+ salattu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+ allekirjoitettu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3420754" y="324888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Can 19"/>
          <p:cNvSpPr/>
          <p:nvPr/>
        </p:nvSpPr>
        <p:spPr>
          <a:xfrm rot="5400000">
            <a:off x="5181252" y="2952577"/>
            <a:ext cx="334538" cy="1190167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Box 20"/>
          <p:cNvSpPr txBox="1"/>
          <p:nvPr/>
        </p:nvSpPr>
        <p:spPr>
          <a:xfrm>
            <a:off x="4018945" y="432986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22" name="Left Brace 21"/>
          <p:cNvSpPr/>
          <p:nvPr/>
        </p:nvSpPr>
        <p:spPr>
          <a:xfrm rot="16200000">
            <a:off x="5170731" y="365064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4828478" y="432986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24" name="Can 23"/>
          <p:cNvSpPr/>
          <p:nvPr/>
        </p:nvSpPr>
        <p:spPr>
          <a:xfrm rot="5400000">
            <a:off x="6692250" y="3051430"/>
            <a:ext cx="334538" cy="992459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Left Brace 24"/>
          <p:cNvSpPr/>
          <p:nvPr/>
        </p:nvSpPr>
        <p:spPr>
          <a:xfrm rot="16200000">
            <a:off x="6701124" y="365064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Box 25"/>
          <p:cNvSpPr txBox="1"/>
          <p:nvPr/>
        </p:nvSpPr>
        <p:spPr>
          <a:xfrm>
            <a:off x="6358871" y="432986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27" name="Cloud 26"/>
          <p:cNvSpPr/>
          <p:nvPr/>
        </p:nvSpPr>
        <p:spPr>
          <a:xfrm>
            <a:off x="7241565" y="324888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Can 27"/>
          <p:cNvSpPr/>
          <p:nvPr/>
        </p:nvSpPr>
        <p:spPr>
          <a:xfrm rot="5400000">
            <a:off x="8714158" y="3240483"/>
            <a:ext cx="334538" cy="614356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xtBox 28"/>
          <p:cNvSpPr txBox="1"/>
          <p:nvPr/>
        </p:nvSpPr>
        <p:spPr>
          <a:xfrm>
            <a:off x="7796419" y="432986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8762760" y="3879426"/>
            <a:ext cx="316798" cy="53489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TextBox 30"/>
          <p:cNvSpPr txBox="1"/>
          <p:nvPr/>
        </p:nvSpPr>
        <p:spPr>
          <a:xfrm>
            <a:off x="8440899" y="432986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9.1b: Salaus ja allekirjoitus – ei pinnausta</a:t>
            </a:r>
            <a:endParaRPr lang="fi-FI" dirty="0"/>
          </a:p>
        </p:txBody>
      </p:sp>
      <p:sp>
        <p:nvSpPr>
          <p:cNvPr id="34" name="TextBox 33"/>
          <p:cNvSpPr txBox="1"/>
          <p:nvPr/>
        </p:nvSpPr>
        <p:spPr>
          <a:xfrm>
            <a:off x="5363043" y="2255236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36" name="TextBox 35"/>
          <p:cNvSpPr txBox="1"/>
          <p:nvPr/>
        </p:nvSpPr>
        <p:spPr>
          <a:xfrm>
            <a:off x="1166425" y="2255236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33" name="TextBox 32"/>
          <p:cNvSpPr txBox="1"/>
          <p:nvPr/>
        </p:nvSpPr>
        <p:spPr>
          <a:xfrm>
            <a:off x="8749539" y="2255236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37" name="TextBox 36"/>
          <p:cNvSpPr txBox="1"/>
          <p:nvPr/>
        </p:nvSpPr>
        <p:spPr>
          <a:xfrm>
            <a:off x="9899954" y="3752170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35" name="TextBox 34"/>
          <p:cNvSpPr txBox="1"/>
          <p:nvPr/>
        </p:nvSpPr>
        <p:spPr>
          <a:xfrm>
            <a:off x="1002082" y="5749447"/>
            <a:ext cx="131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6"/>
                </a:solidFill>
              </a:rPr>
              <a:t>Suositeltava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Pakollinen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81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795" y="1301119"/>
            <a:ext cx="10125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8.2	Varmenteiden ja avainten </a:t>
            </a:r>
            <a:r>
              <a:rPr lang="fi-FI" dirty="0" smtClean="0"/>
              <a:t>uusiminen</a:t>
            </a:r>
          </a:p>
          <a:p>
            <a:endParaRPr lang="fi-FI" dirty="0"/>
          </a:p>
          <a:p>
            <a:r>
              <a:rPr lang="fi-FI" dirty="0"/>
              <a:t>Edellä kohdassa 8.1 tarkoitetut varmenteet ja avaimet on uusittava säännöllisesti joko</a:t>
            </a:r>
            <a:r>
              <a:rPr lang="fi-FI" dirty="0" smtClean="0"/>
              <a:t>:</a:t>
            </a:r>
          </a:p>
          <a:p>
            <a:endParaRPr lang="fi-FI" dirty="0"/>
          </a:p>
          <a:p>
            <a:pPr marL="800100" lvl="1" indent="-342900">
              <a:buAutoNum type="alphaLcParenR"/>
            </a:pPr>
            <a:r>
              <a:rPr lang="fi-FI" dirty="0" smtClean="0"/>
              <a:t>8.1 </a:t>
            </a:r>
            <a:r>
              <a:rPr lang="fi-FI" dirty="0"/>
              <a:t>kohdan mukaisella menettelyllä</a:t>
            </a:r>
            <a:r>
              <a:rPr lang="fi-FI" dirty="0" smtClean="0"/>
              <a:t>,</a:t>
            </a:r>
          </a:p>
          <a:p>
            <a:pPr marL="342900" indent="-342900">
              <a:buAutoNum type="alphaLcParenR"/>
            </a:pP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869795" y="3449071"/>
            <a:ext cx="11495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8.1 </a:t>
            </a:r>
          </a:p>
          <a:p>
            <a:endParaRPr lang="fi-FI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Tunnistuspalveluiden </a:t>
            </a:r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välisessä sekä tunnistuspalvelun ja luottavan osapuolen välisessä tietoliikenneyhteyden perustamisessa on todennettava tietoliikenteen tai sanomien 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salaamisessa </a:t>
            </a:r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käytettävien varmenteiden ja avainten aitous ja eheys sekä niiden haltijat. </a:t>
            </a:r>
            <a:endParaRPr lang="fi-FI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i-FI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Todentamisen </a:t>
            </a:r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on perustuttava eIDAS-asetuksen mukaiseen hyväksyttyyn sähköiseen allekirjoitukseen tai hyväksyttyyn sähköiseen leimaan taikka suoraan kahdenväliseen menettelyyn eikä se voi perustua pelkästään osapuolen yleisesti luotettuun 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varmenteeseen</a:t>
            </a:r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3069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67" y="3504366"/>
            <a:ext cx="7981950" cy="29241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8.2a sanomatason salaus- ja allekirjoitusavainten uusiminen (JWKS) – </a:t>
            </a:r>
            <a:r>
              <a:rPr lang="fi-FI" u="sng" dirty="0" smtClean="0"/>
              <a:t>ilman pinnausta</a:t>
            </a:r>
            <a:endParaRPr lang="fi-FI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7241565" y="2951652"/>
            <a:ext cx="74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Key(s)</a:t>
            </a:r>
            <a:endParaRPr lang="fi-FI" dirty="0"/>
          </a:p>
        </p:txBody>
      </p:sp>
      <p:sp>
        <p:nvSpPr>
          <p:cNvPr id="25" name="TextBox 24"/>
          <p:cNvSpPr txBox="1"/>
          <p:nvPr/>
        </p:nvSpPr>
        <p:spPr>
          <a:xfrm>
            <a:off x="3897601" y="2951652"/>
            <a:ext cx="74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Key(s)</a:t>
            </a:r>
            <a:endParaRPr lang="fi-FI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81411" y="3265806"/>
            <a:ext cx="2815794" cy="3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5401" y="3269362"/>
            <a:ext cx="22459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63043" y="2322888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33" name="TextBox 32"/>
          <p:cNvSpPr txBox="1"/>
          <p:nvPr/>
        </p:nvSpPr>
        <p:spPr>
          <a:xfrm>
            <a:off x="1166425" y="2322888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34" name="Can 33"/>
          <p:cNvSpPr/>
          <p:nvPr/>
        </p:nvSpPr>
        <p:spPr>
          <a:xfrm rot="5400000">
            <a:off x="2871439" y="3489310"/>
            <a:ext cx="334538" cy="992459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Left Brace 34"/>
          <p:cNvSpPr/>
          <p:nvPr/>
        </p:nvSpPr>
        <p:spPr>
          <a:xfrm rot="16200000">
            <a:off x="2880313" y="408852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xtBox 35"/>
          <p:cNvSpPr txBox="1"/>
          <p:nvPr/>
        </p:nvSpPr>
        <p:spPr>
          <a:xfrm>
            <a:off x="2538060" y="476774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37" name="Cloud 36"/>
          <p:cNvSpPr/>
          <p:nvPr/>
        </p:nvSpPr>
        <p:spPr>
          <a:xfrm>
            <a:off x="3420754" y="368676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Can 37"/>
          <p:cNvSpPr/>
          <p:nvPr/>
        </p:nvSpPr>
        <p:spPr>
          <a:xfrm rot="5400000">
            <a:off x="5181252" y="3390457"/>
            <a:ext cx="334538" cy="1190167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4018945" y="476774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0" name="Left Brace 39"/>
          <p:cNvSpPr/>
          <p:nvPr/>
        </p:nvSpPr>
        <p:spPr>
          <a:xfrm rot="16200000">
            <a:off x="5170731" y="408852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TextBox 40"/>
          <p:cNvSpPr txBox="1"/>
          <p:nvPr/>
        </p:nvSpPr>
        <p:spPr>
          <a:xfrm>
            <a:off x="4828478" y="476774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42" name="Can 41"/>
          <p:cNvSpPr/>
          <p:nvPr/>
        </p:nvSpPr>
        <p:spPr>
          <a:xfrm rot="5400000">
            <a:off x="6692250" y="3489310"/>
            <a:ext cx="334538" cy="992459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Left Brace 42"/>
          <p:cNvSpPr/>
          <p:nvPr/>
        </p:nvSpPr>
        <p:spPr>
          <a:xfrm rot="16200000">
            <a:off x="6701124" y="408852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TextBox 43"/>
          <p:cNvSpPr txBox="1"/>
          <p:nvPr/>
        </p:nvSpPr>
        <p:spPr>
          <a:xfrm>
            <a:off x="6358871" y="476774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45" name="Cloud 44"/>
          <p:cNvSpPr/>
          <p:nvPr/>
        </p:nvSpPr>
        <p:spPr>
          <a:xfrm>
            <a:off x="7241565" y="368676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Can 45"/>
          <p:cNvSpPr/>
          <p:nvPr/>
        </p:nvSpPr>
        <p:spPr>
          <a:xfrm rot="5400000">
            <a:off x="8714158" y="3678363"/>
            <a:ext cx="334538" cy="614356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TextBox 46"/>
          <p:cNvSpPr txBox="1"/>
          <p:nvPr/>
        </p:nvSpPr>
        <p:spPr>
          <a:xfrm>
            <a:off x="7796419" y="476774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8" name="Left Brace 47"/>
          <p:cNvSpPr/>
          <p:nvPr/>
        </p:nvSpPr>
        <p:spPr>
          <a:xfrm rot="16200000">
            <a:off x="8762760" y="4317306"/>
            <a:ext cx="316798" cy="53489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TextBox 48"/>
          <p:cNvSpPr txBox="1"/>
          <p:nvPr/>
        </p:nvSpPr>
        <p:spPr>
          <a:xfrm>
            <a:off x="8440899" y="476774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795" y="2372665"/>
            <a:ext cx="800100" cy="47625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621" y="2372665"/>
            <a:ext cx="800100" cy="47625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826997" y="2322888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51" name="TextBox 50"/>
          <p:cNvSpPr txBox="1"/>
          <p:nvPr/>
        </p:nvSpPr>
        <p:spPr>
          <a:xfrm>
            <a:off x="9977412" y="3819822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52" name="Rectangle 51"/>
          <p:cNvSpPr/>
          <p:nvPr/>
        </p:nvSpPr>
        <p:spPr>
          <a:xfrm>
            <a:off x="0" y="6252693"/>
            <a:ext cx="4753437" cy="605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Huom</a:t>
            </a:r>
            <a:r>
              <a:rPr lang="fi-FI" dirty="0" smtClean="0"/>
              <a:t>! 8.2a koskee myös siis </a:t>
            </a:r>
            <a:r>
              <a:rPr lang="fi-FI" dirty="0" err="1" smtClean="0"/>
              <a:t>pinnausvarnteiden</a:t>
            </a:r>
            <a:r>
              <a:rPr lang="fi-FI" dirty="0" smtClean="0"/>
              <a:t>/avainten uusimista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3164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9795" y="1301119"/>
            <a:ext cx="101253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8.2	Varmenteiden ja avainten </a:t>
            </a:r>
            <a:r>
              <a:rPr lang="fi-FI" dirty="0" smtClean="0"/>
              <a:t>uusiminen</a:t>
            </a:r>
          </a:p>
          <a:p>
            <a:endParaRPr lang="fi-FI" dirty="0"/>
          </a:p>
          <a:p>
            <a:r>
              <a:rPr lang="fi-FI" dirty="0"/>
              <a:t>Edellä kohdassa 8.1 tarkoitetut varmenteet ja avaimet on uusittava säännöllisesti joko</a:t>
            </a:r>
            <a:r>
              <a:rPr lang="fi-FI" dirty="0" smtClean="0"/>
              <a:t>:</a:t>
            </a:r>
          </a:p>
          <a:p>
            <a:endParaRPr lang="fi-FI" dirty="0"/>
          </a:p>
          <a:p>
            <a:pPr lvl="1"/>
            <a:r>
              <a:rPr lang="fi-FI" dirty="0"/>
              <a:t>b) </a:t>
            </a:r>
            <a:endParaRPr lang="fi-FI" dirty="0" smtClean="0"/>
          </a:p>
          <a:p>
            <a:pPr lvl="1"/>
            <a:endParaRPr lang="fi-FI" dirty="0"/>
          </a:p>
          <a:p>
            <a:pPr lvl="1"/>
            <a:r>
              <a:rPr lang="fi-FI" dirty="0" smtClean="0"/>
              <a:t>toimittamalla </a:t>
            </a:r>
            <a:r>
              <a:rPr lang="fi-FI" dirty="0"/>
              <a:t>uudet avaimet tietoliikenneyhteydellä, jonka eheys ja </a:t>
            </a:r>
            <a:r>
              <a:rPr lang="fi-FI" dirty="0" smtClean="0"/>
              <a:t>luottamuksellisuus </a:t>
            </a:r>
            <a:r>
              <a:rPr lang="fi-FI" dirty="0"/>
              <a:t>on varmistettu sitomalla osapuolten tietoliikenne kohdan 8.1 mukaisesti </a:t>
            </a:r>
            <a:r>
              <a:rPr lang="fi-FI" dirty="0" smtClean="0"/>
              <a:t>toimitettuihin </a:t>
            </a:r>
            <a:r>
              <a:rPr lang="fi-FI" dirty="0"/>
              <a:t>varmenteisiin tai avaimiin, tai</a:t>
            </a:r>
          </a:p>
        </p:txBody>
      </p:sp>
    </p:spTree>
    <p:extLst>
      <p:ext uri="{BB962C8B-B14F-4D97-AF65-F5344CB8AC3E}">
        <p14:creationId xmlns:p14="http://schemas.microsoft.com/office/powerpoint/2010/main" val="2910630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63" y="3504367"/>
            <a:ext cx="7981950" cy="2924175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 rot="5400000">
            <a:off x="3111267" y="2323617"/>
            <a:ext cx="334538" cy="3401124"/>
          </a:xfrm>
          <a:prstGeom prst="can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Can 6"/>
          <p:cNvSpPr/>
          <p:nvPr/>
        </p:nvSpPr>
        <p:spPr>
          <a:xfrm rot="5400000">
            <a:off x="6648990" y="2605188"/>
            <a:ext cx="334538" cy="2837986"/>
          </a:xfrm>
          <a:prstGeom prst="can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2916584" y="3839512"/>
            <a:ext cx="74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Key(s)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6515640" y="3839512"/>
            <a:ext cx="74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Key(s)</a:t>
            </a:r>
            <a:endParaRPr lang="fi-FI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3042076" y="3425102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Left Brace 11"/>
          <p:cNvSpPr/>
          <p:nvPr/>
        </p:nvSpPr>
        <p:spPr>
          <a:xfrm rot="5400000">
            <a:off x="6641133" y="3425102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Left Brace 12"/>
          <p:cNvSpPr/>
          <p:nvPr/>
        </p:nvSpPr>
        <p:spPr>
          <a:xfrm rot="16200000">
            <a:off x="3120140" y="2922830"/>
            <a:ext cx="316798" cy="340112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Left Brace 13"/>
          <p:cNvSpPr/>
          <p:nvPr/>
        </p:nvSpPr>
        <p:spPr>
          <a:xfrm rot="16200000">
            <a:off x="6650660" y="3197197"/>
            <a:ext cx="316798" cy="2852391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2798276" y="4806385"/>
            <a:ext cx="17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</a:p>
          <a:p>
            <a:r>
              <a:rPr lang="fi-FI" dirty="0" err="1" smtClean="0"/>
              <a:t>Cert</a:t>
            </a:r>
            <a:r>
              <a:rPr lang="fi-FI" dirty="0" smtClean="0"/>
              <a:t>/Key </a:t>
            </a:r>
            <a:r>
              <a:rPr lang="fi-FI" dirty="0" err="1" smtClean="0"/>
              <a:t>pinning</a:t>
            </a:r>
            <a:endParaRPr lang="fi-FI" dirty="0"/>
          </a:p>
        </p:txBody>
      </p:sp>
      <p:sp>
        <p:nvSpPr>
          <p:cNvPr id="17" name="TextBox 16"/>
          <p:cNvSpPr txBox="1"/>
          <p:nvPr/>
        </p:nvSpPr>
        <p:spPr>
          <a:xfrm>
            <a:off x="2067524" y="3008938"/>
            <a:ext cx="262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accent6"/>
                </a:solidFill>
              </a:rPr>
              <a:t>Opt</a:t>
            </a:r>
            <a:r>
              <a:rPr lang="fi-FI" dirty="0" smtClean="0">
                <a:solidFill>
                  <a:schemeClr val="accent6"/>
                </a:solidFill>
              </a:rPr>
              <a:t>: Automaattinen JWKS</a:t>
            </a:r>
          </a:p>
          <a:p>
            <a:r>
              <a:rPr lang="fi-FI" dirty="0" smtClean="0">
                <a:solidFill>
                  <a:schemeClr val="accent6"/>
                </a:solidFill>
              </a:rPr>
              <a:t>avainrotaatio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36988" y="4806385"/>
            <a:ext cx="17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</a:p>
          <a:p>
            <a:r>
              <a:rPr lang="fi-FI" dirty="0" err="1" smtClean="0"/>
              <a:t>Cert</a:t>
            </a:r>
            <a:r>
              <a:rPr lang="fi-FI" dirty="0" smtClean="0"/>
              <a:t>/Key </a:t>
            </a:r>
            <a:r>
              <a:rPr lang="fi-FI" dirty="0" err="1" smtClean="0"/>
              <a:t>pinning</a:t>
            </a:r>
            <a:endParaRPr lang="fi-FI" dirty="0"/>
          </a:p>
        </p:txBody>
      </p:sp>
      <p:sp>
        <p:nvSpPr>
          <p:cNvPr id="20" name="Cloud 19"/>
          <p:cNvSpPr/>
          <p:nvPr/>
        </p:nvSpPr>
        <p:spPr>
          <a:xfrm>
            <a:off x="2456250" y="3725407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Cloud 20"/>
          <p:cNvSpPr/>
          <p:nvPr/>
        </p:nvSpPr>
        <p:spPr>
          <a:xfrm>
            <a:off x="6095670" y="3725407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611905" y="3008938"/>
            <a:ext cx="262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accent6"/>
                </a:solidFill>
              </a:rPr>
              <a:t>Opt</a:t>
            </a:r>
            <a:r>
              <a:rPr lang="fi-FI" dirty="0" smtClean="0">
                <a:solidFill>
                  <a:schemeClr val="accent6"/>
                </a:solidFill>
              </a:rPr>
              <a:t>: Automaattinen JWKS</a:t>
            </a:r>
          </a:p>
          <a:p>
            <a:r>
              <a:rPr lang="fi-FI" dirty="0" smtClean="0">
                <a:solidFill>
                  <a:schemeClr val="accent6"/>
                </a:solidFill>
              </a:rPr>
              <a:t>avainrotaatio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034" y="2466760"/>
            <a:ext cx="499381" cy="3351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438" y="2466760"/>
            <a:ext cx="499381" cy="33511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1453" y="351715"/>
            <a:ext cx="10746000" cy="11088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8.2b (pinnattu putki) sanomatason salaus- ja allekirjoitusavainten uusiminen – JWKS rotaatio (OIDC)</a:t>
            </a:r>
            <a:endParaRPr lang="fi-FI" dirty="0"/>
          </a:p>
        </p:txBody>
      </p:sp>
      <p:sp>
        <p:nvSpPr>
          <p:cNvPr id="25" name="TextBox 24"/>
          <p:cNvSpPr txBox="1"/>
          <p:nvPr/>
        </p:nvSpPr>
        <p:spPr>
          <a:xfrm>
            <a:off x="4398539" y="2435934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27" name="TextBox 26"/>
          <p:cNvSpPr txBox="1"/>
          <p:nvPr/>
        </p:nvSpPr>
        <p:spPr>
          <a:xfrm>
            <a:off x="201921" y="2435934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28" name="TextBox 27"/>
          <p:cNvSpPr txBox="1"/>
          <p:nvPr/>
        </p:nvSpPr>
        <p:spPr>
          <a:xfrm>
            <a:off x="7997820" y="2432539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29" name="TextBox 28"/>
          <p:cNvSpPr txBox="1"/>
          <p:nvPr/>
        </p:nvSpPr>
        <p:spPr>
          <a:xfrm>
            <a:off x="9148235" y="3929473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6" name="Line Callout 1 5"/>
          <p:cNvSpPr/>
          <p:nvPr/>
        </p:nvSpPr>
        <p:spPr>
          <a:xfrm>
            <a:off x="8906005" y="5426407"/>
            <a:ext cx="2780779" cy="1170945"/>
          </a:xfrm>
          <a:prstGeom prst="borderCallout1">
            <a:avLst>
              <a:gd name="adj1" fmla="val 18750"/>
              <a:gd name="adj2" fmla="val -8333"/>
              <a:gd name="adj3" fmla="val -124972"/>
              <a:gd name="adj4" fmla="val -50946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bg1">
                    <a:lumMod val="65000"/>
                  </a:schemeClr>
                </a:solidFill>
              </a:rPr>
              <a:t>Cert</a:t>
            </a:r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/Key </a:t>
            </a:r>
            <a:r>
              <a:rPr lang="fi-FI" dirty="0" err="1" smtClean="0">
                <a:solidFill>
                  <a:schemeClr val="bg1">
                    <a:lumMod val="65000"/>
                  </a:schemeClr>
                </a:solidFill>
              </a:rPr>
              <a:t>pinning</a:t>
            </a:r>
            <a:endParaRPr lang="fi-FI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Säännöllinen uusiminen X vuoden välein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Line Callout 1 25"/>
          <p:cNvSpPr/>
          <p:nvPr/>
        </p:nvSpPr>
        <p:spPr>
          <a:xfrm>
            <a:off x="8906005" y="1201659"/>
            <a:ext cx="2780779" cy="1183938"/>
          </a:xfrm>
          <a:prstGeom prst="borderCallout1">
            <a:avLst>
              <a:gd name="adj1" fmla="val 18750"/>
              <a:gd name="adj2" fmla="val -8333"/>
              <a:gd name="adj3" fmla="val 120630"/>
              <a:gd name="adj4" fmla="val -64283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JWKS </a:t>
            </a:r>
            <a:r>
              <a:rPr lang="fi-FI" dirty="0" err="1" smtClean="0">
                <a:solidFill>
                  <a:schemeClr val="bg1">
                    <a:lumMod val="65000"/>
                  </a:schemeClr>
                </a:solidFill>
              </a:rPr>
              <a:t>rotation</a:t>
            </a:r>
            <a:endParaRPr lang="fi-FI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i-FI" dirty="0" smtClean="0">
                <a:solidFill>
                  <a:schemeClr val="bg1">
                    <a:lumMod val="65000"/>
                  </a:schemeClr>
                </a:solidFill>
              </a:rPr>
              <a:t>Uusiminen automaattisesti esim. 2kk välein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73236" y="1386428"/>
            <a:ext cx="4598737" cy="9991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Kaikkien välien ei ole pakko noudattaa täysin samaa menettelyä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8145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63" y="3504367"/>
            <a:ext cx="7981950" cy="2924175"/>
          </a:xfrm>
          <a:prstGeom prst="rect">
            <a:avLst/>
          </a:prstGeom>
        </p:spPr>
      </p:pic>
      <p:sp>
        <p:nvSpPr>
          <p:cNvPr id="4" name="Can 3"/>
          <p:cNvSpPr/>
          <p:nvPr/>
        </p:nvSpPr>
        <p:spPr>
          <a:xfrm rot="5400000">
            <a:off x="3111267" y="2323617"/>
            <a:ext cx="334538" cy="3401124"/>
          </a:xfrm>
          <a:prstGeom prst="can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/>
          <p:cNvSpPr txBox="1"/>
          <p:nvPr/>
        </p:nvSpPr>
        <p:spPr>
          <a:xfrm>
            <a:off x="2916584" y="3839512"/>
            <a:ext cx="74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Key(s)</a:t>
            </a:r>
            <a:endParaRPr lang="fi-FI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3042076" y="3425102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Left Brace 9"/>
          <p:cNvSpPr/>
          <p:nvPr/>
        </p:nvSpPr>
        <p:spPr>
          <a:xfrm rot="16200000">
            <a:off x="3120140" y="2922830"/>
            <a:ext cx="316798" cy="340112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2798276" y="4806385"/>
            <a:ext cx="17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</a:p>
          <a:p>
            <a:r>
              <a:rPr lang="fi-FI" dirty="0" err="1" smtClean="0"/>
              <a:t>Cert</a:t>
            </a:r>
            <a:r>
              <a:rPr lang="fi-FI" dirty="0" smtClean="0"/>
              <a:t>/Key </a:t>
            </a:r>
            <a:r>
              <a:rPr lang="fi-FI" dirty="0" err="1" smtClean="0"/>
              <a:t>pinning</a:t>
            </a:r>
            <a:endParaRPr lang="fi-FI" dirty="0"/>
          </a:p>
        </p:txBody>
      </p:sp>
      <p:sp>
        <p:nvSpPr>
          <p:cNvPr id="13" name="TextBox 12"/>
          <p:cNvSpPr txBox="1"/>
          <p:nvPr/>
        </p:nvSpPr>
        <p:spPr>
          <a:xfrm>
            <a:off x="2067524" y="3008938"/>
            <a:ext cx="1466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6"/>
                </a:solidFill>
              </a:rPr>
              <a:t>Salattu</a:t>
            </a:r>
          </a:p>
          <a:p>
            <a:r>
              <a:rPr lang="fi-FI" dirty="0" smtClean="0">
                <a:solidFill>
                  <a:schemeClr val="accent6"/>
                </a:solidFill>
              </a:rPr>
              <a:t>Allekirjoitettu</a:t>
            </a:r>
          </a:p>
        </p:txBody>
      </p:sp>
      <p:sp>
        <p:nvSpPr>
          <p:cNvPr id="15" name="Cloud 14"/>
          <p:cNvSpPr/>
          <p:nvPr/>
        </p:nvSpPr>
        <p:spPr>
          <a:xfrm>
            <a:off x="2456250" y="3725407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438" y="2466760"/>
            <a:ext cx="499381" cy="3351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398539" y="2435934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Välityspalvelu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201921" y="2435934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Tunnistusvälineen tarjoaja</a:t>
            </a:r>
            <a:endParaRPr lang="fi-FI" dirty="0"/>
          </a:p>
        </p:txBody>
      </p:sp>
      <p:sp>
        <p:nvSpPr>
          <p:cNvPr id="22" name="TextBox 21"/>
          <p:cNvSpPr txBox="1"/>
          <p:nvPr/>
        </p:nvSpPr>
        <p:spPr>
          <a:xfrm>
            <a:off x="7997820" y="2432539"/>
            <a:ext cx="18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Luottava osapuoli</a:t>
            </a:r>
            <a:endParaRPr lang="fi-FI" dirty="0"/>
          </a:p>
        </p:txBody>
      </p:sp>
      <p:sp>
        <p:nvSpPr>
          <p:cNvPr id="23" name="TextBox 22"/>
          <p:cNvSpPr txBox="1"/>
          <p:nvPr/>
        </p:nvSpPr>
        <p:spPr>
          <a:xfrm>
            <a:off x="9148235" y="3929473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</a:t>
            </a:r>
            <a:endParaRPr lang="fi-FI" dirty="0"/>
          </a:p>
        </p:txBody>
      </p:sp>
      <p:sp>
        <p:nvSpPr>
          <p:cNvPr id="24" name="Line Callout 1 23"/>
          <p:cNvSpPr/>
          <p:nvPr/>
        </p:nvSpPr>
        <p:spPr>
          <a:xfrm>
            <a:off x="931958" y="5620672"/>
            <a:ext cx="3625902" cy="975826"/>
          </a:xfrm>
          <a:prstGeom prst="borderCallout1">
            <a:avLst>
              <a:gd name="adj1" fmla="val -13905"/>
              <a:gd name="adj2" fmla="val 46472"/>
              <a:gd name="adj3" fmla="val -127812"/>
              <a:gd name="adj4" fmla="val 5766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8.2a </a:t>
            </a:r>
            <a:r>
              <a:rPr lang="fi-FI" sz="1600" dirty="0" err="1" smtClean="0">
                <a:solidFill>
                  <a:schemeClr val="bg1">
                    <a:lumMod val="65000"/>
                  </a:schemeClr>
                </a:solidFill>
              </a:rPr>
              <a:t>Cert</a:t>
            </a:r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/Key </a:t>
            </a:r>
            <a:r>
              <a:rPr lang="fi-FI" sz="1600" dirty="0" err="1" smtClean="0">
                <a:solidFill>
                  <a:schemeClr val="bg1">
                    <a:lumMod val="65000"/>
                  </a:schemeClr>
                </a:solidFill>
              </a:rPr>
              <a:t>pinning</a:t>
            </a:r>
            <a:endParaRPr lang="fi-FI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Säännöllinen uusiminen X vuoden välein 8.1 menettelyn mukaisesti</a:t>
            </a:r>
            <a:endParaRPr lang="fi-FI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Line Callout 1 24"/>
          <p:cNvSpPr/>
          <p:nvPr/>
        </p:nvSpPr>
        <p:spPr>
          <a:xfrm>
            <a:off x="4201635" y="761007"/>
            <a:ext cx="2780779" cy="975826"/>
          </a:xfrm>
          <a:prstGeom prst="borderCallout1">
            <a:avLst>
              <a:gd name="adj1" fmla="val 18750"/>
              <a:gd name="adj2" fmla="val -8333"/>
              <a:gd name="adj3" fmla="val 154705"/>
              <a:gd name="adj4" fmla="val -21934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8.2b JWKS </a:t>
            </a:r>
            <a:r>
              <a:rPr lang="fi-FI" sz="1600" dirty="0" err="1" smtClean="0">
                <a:solidFill>
                  <a:schemeClr val="bg1">
                    <a:lumMod val="65000"/>
                  </a:schemeClr>
                </a:solidFill>
              </a:rPr>
              <a:t>rotation</a:t>
            </a:r>
            <a:endParaRPr lang="fi-FI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Uusiminen automaattisesti esim. 2kk välein</a:t>
            </a:r>
            <a:endParaRPr lang="fi-FI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98522" y="383951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msg</a:t>
            </a:r>
            <a:endParaRPr lang="fi-FI" dirty="0"/>
          </a:p>
        </p:txBody>
      </p:sp>
      <p:sp>
        <p:nvSpPr>
          <p:cNvPr id="28" name="Left Brace 27"/>
          <p:cNvSpPr/>
          <p:nvPr/>
        </p:nvSpPr>
        <p:spPr>
          <a:xfrm rot="5400000">
            <a:off x="6824015" y="3425103"/>
            <a:ext cx="316798" cy="925087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xtBox 28"/>
          <p:cNvSpPr txBox="1"/>
          <p:nvPr/>
        </p:nvSpPr>
        <p:spPr>
          <a:xfrm>
            <a:off x="6281526" y="3008939"/>
            <a:ext cx="1612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+ salattu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+ allekirjoitettu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0" name="Can 29"/>
          <p:cNvSpPr/>
          <p:nvPr/>
        </p:nvSpPr>
        <p:spPr>
          <a:xfrm rot="5400000">
            <a:off x="5732211" y="3527950"/>
            <a:ext cx="334538" cy="992459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Left Brace 30"/>
          <p:cNvSpPr/>
          <p:nvPr/>
        </p:nvSpPr>
        <p:spPr>
          <a:xfrm rot="16200000">
            <a:off x="5741085" y="4127164"/>
            <a:ext cx="316798" cy="992458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Box 31"/>
          <p:cNvSpPr txBox="1"/>
          <p:nvPr/>
        </p:nvSpPr>
        <p:spPr>
          <a:xfrm>
            <a:off x="5398832" y="480638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sp>
        <p:nvSpPr>
          <p:cNvPr id="33" name="Cloud 32"/>
          <p:cNvSpPr/>
          <p:nvPr/>
        </p:nvSpPr>
        <p:spPr>
          <a:xfrm>
            <a:off x="6281526" y="3725408"/>
            <a:ext cx="1407724" cy="597541"/>
          </a:xfrm>
          <a:prstGeom prst="cloud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Can 33"/>
          <p:cNvSpPr/>
          <p:nvPr/>
        </p:nvSpPr>
        <p:spPr>
          <a:xfrm rot="5400000">
            <a:off x="7754119" y="3717003"/>
            <a:ext cx="334538" cy="614356"/>
          </a:xfrm>
          <a:prstGeom prst="ca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xtBox 34"/>
          <p:cNvSpPr txBox="1"/>
          <p:nvPr/>
        </p:nvSpPr>
        <p:spPr>
          <a:xfrm>
            <a:off x="6836380" y="480638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6" name="Left Brace 35"/>
          <p:cNvSpPr/>
          <p:nvPr/>
        </p:nvSpPr>
        <p:spPr>
          <a:xfrm rot="16200000">
            <a:off x="7802721" y="4355946"/>
            <a:ext cx="316798" cy="534893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TextBox 36"/>
          <p:cNvSpPr txBox="1"/>
          <p:nvPr/>
        </p:nvSpPr>
        <p:spPr>
          <a:xfrm>
            <a:off x="7480860" y="480638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TLS 1.2+</a:t>
            </a:r>
            <a:endParaRPr lang="fi-FI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124" y="2369890"/>
            <a:ext cx="800100" cy="476250"/>
          </a:xfrm>
          <a:prstGeom prst="rect">
            <a:avLst/>
          </a:prstGeom>
        </p:spPr>
      </p:pic>
      <p:sp>
        <p:nvSpPr>
          <p:cNvPr id="39" name="Line Callout 1 38"/>
          <p:cNvSpPr/>
          <p:nvPr/>
        </p:nvSpPr>
        <p:spPr>
          <a:xfrm>
            <a:off x="8033763" y="761007"/>
            <a:ext cx="2780779" cy="975826"/>
          </a:xfrm>
          <a:prstGeom prst="borderCallout1">
            <a:avLst>
              <a:gd name="adj1" fmla="val 18750"/>
              <a:gd name="adj2" fmla="val -8333"/>
              <a:gd name="adj3" fmla="val 154705"/>
              <a:gd name="adj4" fmla="val -21934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8.1 mukainen </a:t>
            </a:r>
            <a:r>
              <a:rPr lang="fi-FI" sz="1600" u="sng" dirty="0" smtClean="0">
                <a:solidFill>
                  <a:schemeClr val="bg1">
                    <a:lumMod val="65000"/>
                  </a:schemeClr>
                </a:solidFill>
              </a:rPr>
              <a:t>kahdenvälinen</a:t>
            </a:r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 menettely JWKS avainten vaihdossa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86" y="5298569"/>
            <a:ext cx="800100" cy="476250"/>
          </a:xfrm>
          <a:prstGeom prst="rect">
            <a:avLst/>
          </a:prstGeom>
        </p:spPr>
      </p:pic>
      <p:sp>
        <p:nvSpPr>
          <p:cNvPr id="41" name="Line Callout 1 40"/>
          <p:cNvSpPr/>
          <p:nvPr/>
        </p:nvSpPr>
        <p:spPr>
          <a:xfrm>
            <a:off x="8033763" y="5623939"/>
            <a:ext cx="2780779" cy="975826"/>
          </a:xfrm>
          <a:prstGeom prst="borderCallout1">
            <a:avLst>
              <a:gd name="adj1" fmla="val 18750"/>
              <a:gd name="adj2" fmla="val -8333"/>
              <a:gd name="adj3" fmla="val -195980"/>
              <a:gd name="adj4" fmla="val -2392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9.1b sanomatason salaus ja allekirjoitus</a:t>
            </a:r>
          </a:p>
        </p:txBody>
      </p:sp>
      <p:sp>
        <p:nvSpPr>
          <p:cNvPr id="42" name="Line Callout 1 41"/>
          <p:cNvSpPr/>
          <p:nvPr/>
        </p:nvSpPr>
        <p:spPr>
          <a:xfrm>
            <a:off x="677134" y="761007"/>
            <a:ext cx="2780779" cy="975826"/>
          </a:xfrm>
          <a:prstGeom prst="borderCallout1">
            <a:avLst>
              <a:gd name="adj1" fmla="val 115295"/>
              <a:gd name="adj2" fmla="val 53447"/>
              <a:gd name="adj3" fmla="val 241311"/>
              <a:gd name="adj4" fmla="val 8319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>
                    <a:lumMod val="65000"/>
                  </a:schemeClr>
                </a:solidFill>
              </a:rPr>
              <a:t>9.1.1a sanomatason salaus ja allekirjoitus käytettäessä pinnattua putkea</a:t>
            </a:r>
            <a:endParaRPr lang="fi-FI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42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332656"/>
            <a:ext cx="10746000" cy="6192688"/>
          </a:xfrm>
        </p:spPr>
        <p:txBody>
          <a:bodyPr/>
          <a:lstStyle/>
          <a:p>
            <a:pPr marL="0" indent="0">
              <a:buNone/>
            </a:pPr>
            <a:endParaRPr lang="fi-FI" sz="1400" i="1" dirty="0"/>
          </a:p>
          <a:p>
            <a:pPr>
              <a:buFont typeface="Wingdings" panose="05000000000000000000" pitchFamily="2" charset="2"/>
              <a:buChar char="§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351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Määräyspäivityksen yleiset linjaukset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340768"/>
            <a:ext cx="10746000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Määräyksen perusrakenne ja lukujako säilytetään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Vaatimuksia ja perusteluja selvennetään ja ajantasaistetaan joiltain osin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Viraston ohjeet ja suositukset pääpiirteissään samoissa asioissa kuin nyt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Muutoksia harkitaan: attribuutit, salausvaatimukset ja luottamuspalveluiden standardiviitteiden täydennykset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600" dirty="0" smtClean="0"/>
              <a:t>mm. uhkat perusteena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 Operatiivisia palveluita ei ole säädetty viranomaiselle tehtäväksi (vrt. .FI)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 PSD2-vaatimuksia tarkastellaan referenssinä tunnistusmenetelmän vaatimusten kohdalla (nostoja toimijoilta tarvitaan)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err="1" smtClean="0"/>
              <a:t>Blockchain</a:t>
            </a:r>
            <a:r>
              <a:rPr lang="fi-FI" sz="1600" dirty="0" smtClean="0"/>
              <a:t>: tilaisuus käsitellä lohkoketjuteknologian suhdetta tunnistuksen teknisiin vaatimuksiin ja arviointivaatimuksiin</a:t>
            </a:r>
            <a:endParaRPr lang="fi-FI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pPr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0522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051" y="188640"/>
            <a:ext cx="10746000" cy="936104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Muutokset </a:t>
            </a:r>
            <a:br>
              <a:rPr lang="fi-FI" dirty="0" smtClean="0">
                <a:solidFill>
                  <a:srgbClr val="00B050"/>
                </a:solidFill>
              </a:rPr>
            </a:br>
            <a:r>
              <a:rPr lang="fi-FI" dirty="0" smtClean="0">
                <a:solidFill>
                  <a:srgbClr val="00B050"/>
                </a:solidFill>
              </a:rPr>
              <a:t>Luku </a:t>
            </a:r>
            <a:r>
              <a:rPr lang="fi-FI" dirty="0">
                <a:solidFill>
                  <a:srgbClr val="00B050"/>
                </a:solidFill>
              </a:rPr>
              <a:t>2  Tunnistuspalvelun tietoturvavaatimukset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124744"/>
            <a:ext cx="10746000" cy="5310652"/>
          </a:xfrm>
        </p:spPr>
        <p:txBody>
          <a:bodyPr/>
          <a:lstStyle/>
          <a:p>
            <a:r>
              <a:rPr lang="fi-FI" sz="1800" dirty="0"/>
              <a:t>10. </a:t>
            </a:r>
            <a:r>
              <a:rPr lang="fi-FI" sz="1800" dirty="0" smtClean="0"/>
              <a:t>Tietoturvavaatimukset </a:t>
            </a:r>
            <a:r>
              <a:rPr lang="fi-FI" sz="1800" dirty="0"/>
              <a:t>kansallisen solmupisteen </a:t>
            </a:r>
            <a:r>
              <a:rPr lang="fi-FI" sz="1800" dirty="0" smtClean="0"/>
              <a:t>rajapinnassa </a:t>
            </a:r>
          </a:p>
          <a:p>
            <a:pPr lvl="2"/>
            <a:r>
              <a:rPr lang="fi-FI" dirty="0" smtClean="0"/>
              <a:t>ei muutosta</a:t>
            </a:r>
          </a:p>
          <a:p>
            <a:r>
              <a:rPr lang="fi-FI" sz="1800" dirty="0" smtClean="0"/>
              <a:t>11. Tunnistuspalveluntarjoajan </a:t>
            </a:r>
            <a:r>
              <a:rPr lang="fi-FI" sz="1800" dirty="0"/>
              <a:t>häiriöilmoitukset Liikenne- ja </a:t>
            </a:r>
            <a:r>
              <a:rPr lang="fi-FI" sz="1800" dirty="0" smtClean="0"/>
              <a:t>viestintävirastolle</a:t>
            </a:r>
          </a:p>
          <a:p>
            <a:pPr lvl="1"/>
            <a:r>
              <a:rPr lang="fi-FI" sz="1800" dirty="0" smtClean="0"/>
              <a:t>11.1 Merkittävät </a:t>
            </a:r>
            <a:r>
              <a:rPr lang="fi-FI" sz="1800" dirty="0"/>
              <a:t>uhkat tai </a:t>
            </a:r>
            <a:r>
              <a:rPr lang="fi-FI" sz="1800" dirty="0" smtClean="0"/>
              <a:t>häiriöt </a:t>
            </a:r>
          </a:p>
          <a:p>
            <a:pPr lvl="2"/>
            <a:r>
              <a:rPr lang="fi-FI" dirty="0" smtClean="0"/>
              <a:t>Ei muutosta, painotus tietoturvauhkissa ja häiriöissä, ei käytettävyyskatkoissa</a:t>
            </a:r>
          </a:p>
          <a:p>
            <a:pPr lvl="2"/>
            <a:r>
              <a:rPr lang="fi-FI" dirty="0" smtClean="0"/>
              <a:t>Laadullinen kynnys</a:t>
            </a:r>
          </a:p>
          <a:p>
            <a:pPr lvl="1"/>
            <a:r>
              <a:rPr lang="fi-FI" sz="1800" dirty="0" smtClean="0"/>
              <a:t>11.2 Ilmoitettavat tiedot – sanamuotoon täydennetty uhkat</a:t>
            </a:r>
          </a:p>
          <a:p>
            <a:pPr lvl="1"/>
            <a:r>
              <a:rPr lang="fi-FI" sz="1800" dirty="0" smtClean="0"/>
              <a:t>11.3 Ilmoitusmenettely </a:t>
            </a:r>
          </a:p>
          <a:p>
            <a:pPr lvl="2"/>
            <a:r>
              <a:rPr lang="fi-FI" b="1" dirty="0" smtClean="0"/>
              <a:t>uusi säännös, määrää vallitsevan käytännön mukaisesti</a:t>
            </a:r>
          </a:p>
          <a:p>
            <a:pPr lvl="2"/>
            <a:r>
              <a:rPr lang="fi-FI" b="1" dirty="0"/>
              <a:t>verkkolomakkeella, sähköpostilla tai </a:t>
            </a:r>
            <a:r>
              <a:rPr lang="fi-FI" b="1" dirty="0" smtClean="0"/>
              <a:t>turvasähköpostilla</a:t>
            </a:r>
          </a:p>
          <a:p>
            <a:pPr lvl="2"/>
            <a:r>
              <a:rPr lang="fi-FI" b="1" dirty="0" smtClean="0"/>
              <a:t>Voi täydentää tietoa myöhemmin</a:t>
            </a:r>
          </a:p>
          <a:p>
            <a:pPr lvl="2"/>
            <a:r>
              <a:rPr lang="fi-FI" b="1" dirty="0" smtClean="0"/>
              <a:t>Perusteluissa 1-2 vrk suositus ja </a:t>
            </a:r>
            <a:r>
              <a:rPr lang="fi-FI" b="1" dirty="0" err="1" smtClean="0"/>
              <a:t>certin</a:t>
            </a:r>
            <a:r>
              <a:rPr lang="fi-FI" b="1" dirty="0" smtClean="0"/>
              <a:t> puhelinnumero kriittisille tapauksille (samoin kuin telehäiriöissä)</a:t>
            </a:r>
          </a:p>
          <a:p>
            <a:pPr lvl="2"/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6533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11. Tunnistuspalveluntarjoajan </a:t>
            </a:r>
            <a:r>
              <a:rPr lang="fi-FI" dirty="0"/>
              <a:t>häiriöilmoitukset Liikenne- ja </a:t>
            </a:r>
            <a:r>
              <a:rPr lang="fi-FI" dirty="0" smtClean="0"/>
              <a:t>viestintävirastolle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700808"/>
            <a:ext cx="10746000" cy="4824536"/>
          </a:xfrm>
        </p:spPr>
        <p:txBody>
          <a:bodyPr/>
          <a:lstStyle/>
          <a:p>
            <a:pPr marL="0" indent="0">
              <a:buNone/>
            </a:pPr>
            <a:r>
              <a:rPr lang="fi-FI" i="1" dirty="0" smtClean="0"/>
              <a:t>11.3 </a:t>
            </a:r>
            <a:r>
              <a:rPr lang="fi-FI" i="1" dirty="0"/>
              <a:t>	</a:t>
            </a:r>
            <a:r>
              <a:rPr lang="fi-FI" i="1" dirty="0" smtClean="0"/>
              <a:t>Ilmoitusmenettely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Tarkennuksia </a:t>
            </a:r>
            <a:r>
              <a:rPr lang="fi-FI" sz="1800" dirty="0">
                <a:ea typeface="Calibri" panose="020F0502020204030204" pitchFamily="34" charset="0"/>
                <a:cs typeface="Calibri" panose="020F0502020204030204" pitchFamily="34" charset="0"/>
              </a:rPr>
              <a:t>merkittäviä uhkia ja häiriöitä koskevaan </a:t>
            </a:r>
            <a:r>
              <a:rPr lang="fi-FI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ilmoitusmenettelyyn.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Muistutetaan erikseen tietosuoja-asetuksen </a:t>
            </a:r>
            <a:r>
              <a:rPr lang="fi-FI" sz="18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tietoturvaloukkauksen ilmoittamista </a:t>
            </a:r>
            <a:r>
              <a:rPr lang="fi-FI" sz="1800" dirty="0" smtClean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koskevista </a:t>
            </a:r>
            <a:r>
              <a:rPr lang="fi-FI" sz="18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33-34 </a:t>
            </a:r>
            <a:r>
              <a:rPr lang="fi-FI" sz="1800" dirty="0" smtClean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artikloista.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Toimijoiden </a:t>
            </a:r>
            <a:r>
              <a:rPr lang="fi-FI" sz="18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 tärkeää tunnistaa, että osa tunnistusjärjestelmien ja tunnistuspalveluiden häiriötilanteista saattaa täyttää myös tietosuoja-asetuksen mukaisen henkilötietojen tietoturvaloukkauksen määritelmän.</a:t>
            </a:r>
            <a:endParaRPr lang="fi-FI" sz="1800" i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291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Luku </a:t>
            </a:r>
            <a:r>
              <a:rPr lang="fi-FI" sz="3600" b="1" dirty="0" smtClean="0"/>
              <a:t>3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 smtClean="0"/>
              <a:t>Tunnistuspalveluiden </a:t>
            </a:r>
            <a:r>
              <a:rPr lang="fi-FI" sz="3600" b="1" dirty="0" err="1" smtClean="0"/>
              <a:t>yhteentoimivuus</a:t>
            </a:r>
            <a:endParaRPr lang="fi-FI" sz="3600" b="1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Kohdat 12-14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2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60648"/>
            <a:ext cx="10812592" cy="580830"/>
          </a:xfrm>
        </p:spPr>
        <p:txBody>
          <a:bodyPr/>
          <a:lstStyle/>
          <a:p>
            <a:r>
              <a:rPr lang="fi-FI" sz="2400" dirty="0">
                <a:solidFill>
                  <a:srgbClr val="00B050"/>
                </a:solidFill>
              </a:rPr>
              <a:t>Muutokset </a:t>
            </a:r>
            <a:r>
              <a:rPr lang="fi-FI" sz="2400" dirty="0" smtClean="0">
                <a:solidFill>
                  <a:srgbClr val="00B050"/>
                </a:solidFill>
              </a:rPr>
              <a:t>- Luku </a:t>
            </a:r>
            <a:r>
              <a:rPr lang="fi-FI" sz="2400" dirty="0">
                <a:solidFill>
                  <a:srgbClr val="00B050"/>
                </a:solidFill>
              </a:rPr>
              <a:t>3 Tunnistuspalveluiden </a:t>
            </a:r>
            <a:r>
              <a:rPr lang="fi-FI" sz="2400" dirty="0" err="1">
                <a:solidFill>
                  <a:srgbClr val="00B050"/>
                </a:solidFill>
              </a:rPr>
              <a:t>yhteentoimivuus</a:t>
            </a:r>
            <a:endParaRPr lang="fi-FI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11028616" cy="5904656"/>
          </a:xfrm>
        </p:spPr>
        <p:txBody>
          <a:bodyPr/>
          <a:lstStyle/>
          <a:p>
            <a:r>
              <a:rPr lang="fi-FI" sz="1600" dirty="0" smtClean="0"/>
              <a:t>12. Luottamusverkostossa </a:t>
            </a:r>
            <a:r>
              <a:rPr lang="fi-FI" sz="1600" dirty="0"/>
              <a:t>välitettävät </a:t>
            </a:r>
            <a:r>
              <a:rPr lang="fi-FI" sz="1600" dirty="0" smtClean="0"/>
              <a:t>vähimmäistiedot</a:t>
            </a:r>
          </a:p>
          <a:p>
            <a:pPr lvl="1"/>
            <a:r>
              <a:rPr lang="fi-FI" sz="1600" dirty="0" smtClean="0"/>
              <a:t>12.1 Pakolliset tiedot </a:t>
            </a:r>
          </a:p>
          <a:p>
            <a:pPr lvl="2"/>
            <a:r>
              <a:rPr lang="fi-FI" sz="1600" b="1" dirty="0" smtClean="0"/>
              <a:t>lisätty pakolliseksi attribuutiksi asiointipalvelun nimi</a:t>
            </a:r>
          </a:p>
          <a:p>
            <a:pPr lvl="1"/>
            <a:r>
              <a:rPr lang="fi-FI" sz="1600" dirty="0" smtClean="0"/>
              <a:t>12.2 Valinnaiset tiedot – ei muutoksia</a:t>
            </a:r>
          </a:p>
          <a:p>
            <a:pPr lvl="1"/>
            <a:r>
              <a:rPr lang="fi-FI" sz="1600" dirty="0" smtClean="0"/>
              <a:t>12.3 Tunnistuksen </a:t>
            </a:r>
            <a:r>
              <a:rPr lang="fi-FI" sz="1600" dirty="0" err="1" smtClean="0"/>
              <a:t>pseudonymisointi</a:t>
            </a:r>
            <a:r>
              <a:rPr lang="fi-FI" sz="1600" dirty="0" smtClean="0"/>
              <a:t> </a:t>
            </a:r>
          </a:p>
          <a:p>
            <a:pPr lvl="2"/>
            <a:r>
              <a:rPr lang="fi-FI" sz="1600" b="1" dirty="0" smtClean="0"/>
              <a:t>uusi säännös, tarkoitus selkeyttää lain mahdollistamaa palvelutyyppiä</a:t>
            </a:r>
          </a:p>
          <a:p>
            <a:pPr lvl="2"/>
            <a:r>
              <a:rPr lang="fi-FI" sz="1600" b="1" dirty="0" err="1" smtClean="0"/>
              <a:t>Autentikoinnissa</a:t>
            </a:r>
            <a:r>
              <a:rPr lang="fi-FI" sz="1600" b="1" dirty="0" smtClean="0"/>
              <a:t> käsiteltävä ja luottamusverkoston sisällä tallennettava silti pakolliset attribuutit/tiedot</a:t>
            </a:r>
          </a:p>
          <a:p>
            <a:r>
              <a:rPr lang="fi-FI" sz="1600" dirty="0" smtClean="0"/>
              <a:t>13. Rajat </a:t>
            </a:r>
            <a:r>
              <a:rPr lang="fi-FI" sz="1600" dirty="0"/>
              <a:t>ylittävän tunnistamisen edellyttämät </a:t>
            </a:r>
            <a:r>
              <a:rPr lang="fi-FI" sz="1600" dirty="0" smtClean="0"/>
              <a:t>tiedot</a:t>
            </a:r>
          </a:p>
          <a:p>
            <a:pPr lvl="2"/>
            <a:r>
              <a:rPr lang="fi-FI" sz="1600" dirty="0" smtClean="0"/>
              <a:t>Poistettu </a:t>
            </a:r>
            <a:r>
              <a:rPr lang="fi-FI" sz="1600" dirty="0" err="1" smtClean="0"/>
              <a:t>node</a:t>
            </a:r>
            <a:r>
              <a:rPr lang="fi-FI" sz="1600" dirty="0" smtClean="0"/>
              <a:t>-luottamusverkosto –suunta </a:t>
            </a:r>
            <a:r>
              <a:rPr lang="fi-FI" sz="1600" dirty="0" err="1" smtClean="0"/>
              <a:t>notifoidulla</a:t>
            </a:r>
            <a:r>
              <a:rPr lang="fi-FI" sz="1600" dirty="0" smtClean="0"/>
              <a:t> ulkomaisella tunnistusvälineellä, koska </a:t>
            </a:r>
            <a:r>
              <a:rPr lang="fi-FI" sz="1600" dirty="0" err="1" smtClean="0"/>
              <a:t>DVV:llä</a:t>
            </a:r>
            <a:r>
              <a:rPr lang="fi-FI" sz="1600" dirty="0" smtClean="0"/>
              <a:t> ei edelleen suunnitelmaa tarjota tätä yksityisen sektorin palveluihin</a:t>
            </a:r>
          </a:p>
          <a:p>
            <a:r>
              <a:rPr lang="fi-FI" sz="1600" dirty="0" smtClean="0"/>
              <a:t>14. Tiedonsiirrossa </a:t>
            </a:r>
            <a:r>
              <a:rPr lang="fi-FI" sz="1600" dirty="0"/>
              <a:t>käytettävä protokolla ja muut </a:t>
            </a:r>
            <a:r>
              <a:rPr lang="fi-FI" sz="1600" dirty="0" smtClean="0"/>
              <a:t>vaatimukset</a:t>
            </a:r>
          </a:p>
          <a:p>
            <a:pPr lvl="1"/>
            <a:r>
              <a:rPr lang="fi-FI" sz="1600" dirty="0" smtClean="0"/>
              <a:t>14.1 Tiedonsiirrossa </a:t>
            </a:r>
            <a:r>
              <a:rPr lang="fi-FI" sz="1600" dirty="0"/>
              <a:t>käytettävä </a:t>
            </a:r>
            <a:r>
              <a:rPr lang="fi-FI" sz="1600" dirty="0" smtClean="0"/>
              <a:t>protokolla</a:t>
            </a:r>
          </a:p>
          <a:p>
            <a:pPr lvl="2"/>
            <a:r>
              <a:rPr lang="fi-FI" sz="1600" b="1" dirty="0" smtClean="0"/>
              <a:t>Uusi säännös</a:t>
            </a:r>
          </a:p>
          <a:p>
            <a:pPr lvl="2"/>
            <a:r>
              <a:rPr lang="fi-FI" sz="1600" b="1" dirty="0" smtClean="0"/>
              <a:t>Lisätty vaatimus tarjota luottamusverkoston sisällä vähintään joko SAML tai </a:t>
            </a:r>
            <a:r>
              <a:rPr lang="fi-FI" sz="1600" b="1" dirty="0" err="1" smtClean="0"/>
              <a:t>OpenIDConnect</a:t>
            </a:r>
            <a:endParaRPr lang="fi-FI" sz="1600" b="1" dirty="0" smtClean="0"/>
          </a:p>
          <a:p>
            <a:pPr lvl="1"/>
            <a:r>
              <a:rPr lang="fi-FI" sz="1600" dirty="0" smtClean="0"/>
              <a:t>14.2 Rajapinnan </a:t>
            </a:r>
            <a:r>
              <a:rPr lang="fi-FI" sz="1600" dirty="0"/>
              <a:t>muut ominaisuudet</a:t>
            </a:r>
            <a:endParaRPr lang="fi-FI" sz="1600" dirty="0" smtClean="0"/>
          </a:p>
          <a:p>
            <a:pPr lvl="2"/>
            <a:r>
              <a:rPr lang="fi-FI" sz="1600" dirty="0" smtClean="0"/>
              <a:t>Ei muutosta</a:t>
            </a:r>
            <a:endParaRPr lang="fi-FI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879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944792"/>
          </a:xfrm>
        </p:spPr>
        <p:txBody>
          <a:bodyPr/>
          <a:lstStyle/>
          <a:p>
            <a:r>
              <a:rPr lang="fi-FI" dirty="0" smtClean="0"/>
              <a:t>12. Luottamusverkostossa välitettävät vähimmäistiedot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916832"/>
            <a:ext cx="10746000" cy="41764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i="1" dirty="0"/>
              <a:t>12.2	</a:t>
            </a:r>
            <a:r>
              <a:rPr lang="fi-FI" i="1" dirty="0" smtClean="0"/>
              <a:t> Valinnaiset </a:t>
            </a:r>
            <a:r>
              <a:rPr lang="fi-FI" i="1" dirty="0"/>
              <a:t>tiedot</a:t>
            </a:r>
          </a:p>
          <a:p>
            <a:pPr marL="0" indent="0">
              <a:buNone/>
            </a:pPr>
            <a:r>
              <a:rPr lang="fi-FI" i="1" dirty="0"/>
              <a:t>Tunnistusvälineen tarjoajan ja tunnistusvälityspalvelun tarjoajan välisessä rajapinnassa on oltava </a:t>
            </a:r>
            <a:r>
              <a:rPr lang="fi-FI" i="1" u="sng" dirty="0"/>
              <a:t>teknisesti suunniteltu</a:t>
            </a:r>
            <a:r>
              <a:rPr lang="fi-FI" i="1" dirty="0"/>
              <a:t> valmius välittää</a:t>
            </a:r>
            <a:r>
              <a:rPr lang="fi-FI" i="1" dirty="0" smtClean="0"/>
              <a:t>:</a:t>
            </a:r>
          </a:p>
          <a:p>
            <a:pPr marL="0" indent="0">
              <a:buNone/>
            </a:pPr>
            <a:endParaRPr lang="fi-FI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400" dirty="0" smtClean="0">
                <a:solidFill>
                  <a:srgbClr val="159637"/>
                </a:solidFill>
              </a:rPr>
              <a:t>Riittää että </a:t>
            </a:r>
            <a:r>
              <a:rPr lang="fi-FI" sz="2400" u="sng" dirty="0" smtClean="0">
                <a:solidFill>
                  <a:srgbClr val="159637"/>
                </a:solidFill>
              </a:rPr>
              <a:t>teknisesti </a:t>
            </a:r>
            <a:r>
              <a:rPr lang="fi-FI" sz="2400" dirty="0" smtClean="0">
                <a:solidFill>
                  <a:srgbClr val="159637"/>
                </a:solidFill>
              </a:rPr>
              <a:t>valmiiksi suunniteltu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400" dirty="0" smtClean="0">
                <a:solidFill>
                  <a:srgbClr val="159637"/>
                </a:solidFill>
              </a:rPr>
              <a:t>Ei tarve olla toteutettu</a:t>
            </a:r>
            <a:endParaRPr lang="fi-FI" sz="2400" dirty="0">
              <a:solidFill>
                <a:srgbClr val="159637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4017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Luku 4</a:t>
            </a:r>
            <a:r>
              <a:rPr lang="fi-FI" sz="3600" b="1" dirty="0" smtClean="0"/>
              <a:t>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 smtClean="0"/>
              <a:t>Tunnistuspalvelun arviointikriteerit</a:t>
            </a:r>
            <a:endParaRPr lang="fi-FI" sz="3600" b="1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Kohdat 15-17</a:t>
            </a:r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7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04664"/>
            <a:ext cx="10746000" cy="1108800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Muutos</a:t>
            </a:r>
            <a:br>
              <a:rPr lang="fi-FI" dirty="0" smtClean="0">
                <a:solidFill>
                  <a:srgbClr val="00B050"/>
                </a:solidFill>
              </a:rPr>
            </a:br>
            <a:r>
              <a:rPr lang="fi-FI" dirty="0">
                <a:solidFill>
                  <a:srgbClr val="00B050"/>
                </a:solidFill>
              </a:rPr>
              <a:t>Luku 4 Tunnistuspalvelun arviointikriteerit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513464"/>
            <a:ext cx="10746000" cy="4660536"/>
          </a:xfrm>
        </p:spPr>
        <p:txBody>
          <a:bodyPr/>
          <a:lstStyle/>
          <a:p>
            <a:r>
              <a:rPr lang="fi-FI" sz="1800" dirty="0" smtClean="0"/>
              <a:t>15. Vaatimuksenmukaisuuden arviointikriteerit</a:t>
            </a:r>
            <a:endParaRPr lang="fi-FI" sz="1800" dirty="0"/>
          </a:p>
          <a:p>
            <a:pPr lvl="1"/>
            <a:r>
              <a:rPr lang="fi-FI" sz="1800" dirty="0" smtClean="0"/>
              <a:t>15.1 Tunnistusjärjestelmän </a:t>
            </a:r>
            <a:r>
              <a:rPr lang="fi-FI" sz="1800" dirty="0"/>
              <a:t>ja tunnistusmenetelmän arvioitavat toiminnot </a:t>
            </a:r>
            <a:endParaRPr lang="fi-FI" sz="1800" dirty="0" smtClean="0"/>
          </a:p>
          <a:p>
            <a:pPr lvl="1"/>
            <a:r>
              <a:rPr lang="fi-FI" sz="1800" dirty="0" smtClean="0"/>
              <a:t>15.2 </a:t>
            </a:r>
            <a:r>
              <a:rPr lang="fi-FI" sz="1800" dirty="0" err="1" smtClean="0"/>
              <a:t>Arviointikriteeristö</a:t>
            </a:r>
            <a:endParaRPr lang="fi-FI" sz="1800" dirty="0" smtClean="0"/>
          </a:p>
          <a:p>
            <a:pPr lvl="2"/>
            <a:r>
              <a:rPr lang="fi-FI" b="1" dirty="0" smtClean="0"/>
              <a:t>Lisätty viittaus viraston arviointiohjeeseen yhtenä vaihtoehtona</a:t>
            </a:r>
          </a:p>
          <a:p>
            <a:r>
              <a:rPr lang="fi-FI" sz="1800" dirty="0" smtClean="0"/>
              <a:t>16. Selvitys </a:t>
            </a:r>
            <a:r>
              <a:rPr lang="fi-FI" sz="1800" dirty="0"/>
              <a:t>tunnistuspalvelun tarjoajan ja julkaistujen tietojen </a:t>
            </a:r>
            <a:r>
              <a:rPr lang="fi-FI" sz="1800" dirty="0" err="1" smtClean="0"/>
              <a:t>luotet-tavuudesta</a:t>
            </a:r>
            <a:endParaRPr lang="fi-FI" sz="1800" dirty="0" smtClean="0"/>
          </a:p>
          <a:p>
            <a:pPr lvl="1"/>
            <a:r>
              <a:rPr lang="fi-FI" sz="1800" dirty="0" smtClean="0"/>
              <a:t>Tunnistuspalvelun virastolle tekemän aloitus- tai muutosilmoituksen asiat. Tarkoitus selkeyttää ja erottaa asiat, joista ei tarvita säännöksen 15 mukaista arviointia.</a:t>
            </a:r>
          </a:p>
          <a:p>
            <a:pPr lvl="1"/>
            <a:r>
              <a:rPr lang="fi-FI" sz="1800" dirty="0" smtClean="0"/>
              <a:t>Ei uusia vaatimuksia </a:t>
            </a:r>
            <a:r>
              <a:rPr lang="fi-FI" sz="1800" b="1" dirty="0"/>
              <a:t>- Selkeytetty ja täydennetty vastaamaan soveltamiskäytäntöä</a:t>
            </a:r>
          </a:p>
          <a:p>
            <a:r>
              <a:rPr lang="fi-FI" sz="1800" dirty="0" smtClean="0"/>
              <a:t>17. Kansallisen </a:t>
            </a:r>
            <a:r>
              <a:rPr lang="fi-FI" sz="1800" dirty="0"/>
              <a:t>solmupisteen arviointiperusteet</a:t>
            </a:r>
            <a:endParaRPr lang="fi-FI" sz="1800" dirty="0" smtClean="0"/>
          </a:p>
          <a:p>
            <a:pPr lvl="1"/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499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584752"/>
          </a:xfrm>
        </p:spPr>
        <p:txBody>
          <a:bodyPr/>
          <a:lstStyle/>
          <a:p>
            <a:r>
              <a:rPr lang="fi-FI" dirty="0" smtClean="0"/>
              <a:t>15. </a:t>
            </a:r>
            <a:r>
              <a:rPr lang="fi-FI" dirty="0"/>
              <a:t>Vaatimuksenmukaisuuden arviointikriteerit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00" y="4554804"/>
            <a:ext cx="10746000" cy="15841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Pyydetty termistötarkennusta: yhteistyökumppanit vs. alihankkijat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 smtClean="0"/>
              <a:t>Otetaan esille tunnistuslainmuutoksen yhteydess</a:t>
            </a:r>
            <a:r>
              <a:rPr lang="fi-FI" sz="1600" dirty="0"/>
              <a:t>ä</a:t>
            </a:r>
            <a:endParaRPr lang="fi-FI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47</a:t>
            </a:fld>
            <a:endParaRPr lang="fi-FI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2000" y="3261404"/>
            <a:ext cx="10746000" cy="944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58B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16. Selvitys tunnistuspalvelun tarjoajan ja julkaistujen tietojen luotettavuudesta</a:t>
            </a:r>
            <a:endParaRPr lang="fi-FI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4128" y="1380812"/>
            <a:ext cx="10746000" cy="1328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0000" indent="-2700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2700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000" indent="-2700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60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40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7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58B1"/>
              </a:buClr>
              <a:buFont typeface="Wingdings 3" panose="05040102010807070707" pitchFamily="18" charset="2"/>
              <a:buChar char="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Pyydetty ohjeen 211 vakinaistamista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600" dirty="0" smtClean="0"/>
              <a:t>Kehotetaan noudattamaan ohjetta ja sen liitteenä olevaa taulukkoa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 smtClean="0"/>
              <a:t>Ei muutosta määräykseen</a:t>
            </a:r>
          </a:p>
        </p:txBody>
      </p:sp>
    </p:spTree>
    <p:extLst>
      <p:ext uri="{BB962C8B-B14F-4D97-AF65-F5344CB8AC3E}">
        <p14:creationId xmlns:p14="http://schemas.microsoft.com/office/powerpoint/2010/main" val="33576829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107024"/>
          </a:xfrm>
        </p:spPr>
        <p:txBody>
          <a:bodyPr/>
          <a:lstStyle/>
          <a:p>
            <a:r>
              <a:rPr lang="fi-FI" sz="3600" b="1" dirty="0" smtClean="0"/>
              <a:t>Luvut 5-8 </a:t>
            </a:r>
            <a:r>
              <a:rPr lang="fi-FI" sz="3600" b="1" dirty="0"/>
              <a:t/>
            </a:r>
            <a:br>
              <a:rPr lang="fi-FI" sz="3600" b="1" dirty="0"/>
            </a:br>
            <a:endParaRPr lang="fi-FI" sz="3600" b="1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672" y="3645024"/>
            <a:ext cx="8494738" cy="3042372"/>
          </a:xfrm>
        </p:spPr>
        <p:txBody>
          <a:bodyPr/>
          <a:lstStyle/>
          <a:p>
            <a:r>
              <a:rPr lang="fi-FI" sz="2000" dirty="0">
                <a:solidFill>
                  <a:srgbClr val="00B050"/>
                </a:solidFill>
              </a:rPr>
              <a:t>Luku 5 Tunnistuspalvelun arviointielimen pätevyys</a:t>
            </a:r>
          </a:p>
          <a:p>
            <a:endParaRPr lang="fi-FI" sz="2000" dirty="0" smtClean="0">
              <a:solidFill>
                <a:srgbClr val="00B050"/>
              </a:solidFill>
            </a:endParaRPr>
          </a:p>
          <a:p>
            <a:r>
              <a:rPr lang="fi-FI" sz="2000" dirty="0" smtClean="0">
                <a:solidFill>
                  <a:srgbClr val="00B050"/>
                </a:solidFill>
              </a:rPr>
              <a:t>Luku </a:t>
            </a:r>
            <a:r>
              <a:rPr lang="fi-FI" sz="2000" dirty="0">
                <a:solidFill>
                  <a:srgbClr val="00B050"/>
                </a:solidFill>
              </a:rPr>
              <a:t>6 Hyväksytyt luottamuspalvelut</a:t>
            </a:r>
            <a:br>
              <a:rPr lang="fi-FI" sz="2000" dirty="0">
                <a:solidFill>
                  <a:srgbClr val="00B050"/>
                </a:solidFill>
              </a:rPr>
            </a:br>
            <a:endParaRPr lang="fi-FI" sz="2000" dirty="0" smtClean="0">
              <a:solidFill>
                <a:srgbClr val="00B050"/>
              </a:solidFill>
            </a:endParaRPr>
          </a:p>
          <a:p>
            <a:r>
              <a:rPr lang="fi-FI" sz="2000" dirty="0" smtClean="0">
                <a:solidFill>
                  <a:srgbClr val="00B050"/>
                </a:solidFill>
              </a:rPr>
              <a:t>Luku </a:t>
            </a:r>
            <a:r>
              <a:rPr lang="fi-FI" sz="2000" dirty="0">
                <a:solidFill>
                  <a:srgbClr val="00B050"/>
                </a:solidFill>
              </a:rPr>
              <a:t>7 Luottamuspalvelujen vaatimustenmukaisuuden </a:t>
            </a:r>
            <a:r>
              <a:rPr lang="fi-FI" sz="2000" dirty="0" smtClean="0">
                <a:solidFill>
                  <a:srgbClr val="00B050"/>
                </a:solidFill>
              </a:rPr>
              <a:t>arviointilaitos </a:t>
            </a:r>
          </a:p>
          <a:p>
            <a:endParaRPr lang="fi-FI" sz="2000" dirty="0" smtClean="0">
              <a:solidFill>
                <a:srgbClr val="00B050"/>
              </a:solidFill>
            </a:endParaRPr>
          </a:p>
          <a:p>
            <a:r>
              <a:rPr lang="fi-FI" sz="2000" dirty="0" smtClean="0">
                <a:solidFill>
                  <a:srgbClr val="00B050"/>
                </a:solidFill>
              </a:rPr>
              <a:t>Luku </a:t>
            </a:r>
            <a:r>
              <a:rPr lang="fi-FI" sz="2000" dirty="0">
                <a:solidFill>
                  <a:srgbClr val="00B050"/>
                </a:solidFill>
              </a:rPr>
              <a:t>8 Hyväksytyn sähköisen allekirjoituksen ja sähköisen leiman luontivälineen sertifiointi</a:t>
            </a:r>
            <a:endParaRPr lang="fi-FI" sz="2000" dirty="0" smtClean="0">
              <a:solidFill>
                <a:srgbClr val="00B050"/>
              </a:solidFill>
            </a:endParaRPr>
          </a:p>
          <a:p>
            <a:endParaRPr lang="fi-FI" sz="20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4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Muutos</a:t>
            </a:r>
            <a:br>
              <a:rPr lang="fi-FI" dirty="0" smtClean="0"/>
            </a:br>
            <a:r>
              <a:rPr lang="fi-FI" dirty="0"/>
              <a:t>Luku 5 Tunnistuspalvelun arviointielimen </a:t>
            </a:r>
            <a:r>
              <a:rPr lang="fi-FI" dirty="0" smtClean="0"/>
              <a:t>pätevyys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Ei muutoksia</a:t>
            </a:r>
          </a:p>
          <a:p>
            <a:endParaRPr lang="fi-FI" dirty="0" smtClean="0"/>
          </a:p>
          <a:p>
            <a:r>
              <a:rPr lang="fi-FI" dirty="0" smtClean="0"/>
              <a:t>18. Tunnistuspalvelun </a:t>
            </a:r>
            <a:r>
              <a:rPr lang="fi-FI" dirty="0"/>
              <a:t>ulkoisen arviointielimen </a:t>
            </a:r>
            <a:r>
              <a:rPr lang="fi-FI" dirty="0" smtClean="0"/>
              <a:t>vaatimukset</a:t>
            </a:r>
          </a:p>
          <a:p>
            <a:pPr lvl="1"/>
            <a:r>
              <a:rPr lang="fi-FI" dirty="0" smtClean="0"/>
              <a:t>18.1 Osoittamismenettelyt </a:t>
            </a:r>
          </a:p>
          <a:p>
            <a:pPr lvl="1"/>
            <a:r>
              <a:rPr lang="fi-FI" dirty="0" smtClean="0"/>
              <a:t>18.2 Pätevyys</a:t>
            </a:r>
          </a:p>
          <a:p>
            <a:r>
              <a:rPr lang="fi-FI" dirty="0" smtClean="0"/>
              <a:t>19. Tunnistuspalvelun </a:t>
            </a:r>
            <a:r>
              <a:rPr lang="fi-FI" dirty="0"/>
              <a:t>sisäisen tarkastuslaitoksen vaatimukset </a:t>
            </a:r>
            <a:endParaRPr lang="fi-FI" dirty="0" smtClean="0"/>
          </a:p>
          <a:p>
            <a:pPr lvl="1"/>
            <a:r>
              <a:rPr lang="fi-FI" dirty="0" smtClean="0"/>
              <a:t>19.1 Riippumattomuus</a:t>
            </a:r>
          </a:p>
          <a:p>
            <a:pPr lvl="1"/>
            <a:r>
              <a:rPr lang="fi-FI" dirty="0" smtClean="0"/>
              <a:t>19.2 Pätevyys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0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728768"/>
          </a:xfrm>
        </p:spPr>
        <p:txBody>
          <a:bodyPr/>
          <a:lstStyle/>
          <a:p>
            <a:r>
              <a:rPr lang="fi-FI" dirty="0" smtClean="0">
                <a:solidFill>
                  <a:srgbClr val="0070C0"/>
                </a:solidFill>
              </a:rPr>
              <a:t>Lausuntopalaute / joulukuu 2021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340768"/>
            <a:ext cx="10746000" cy="4833232"/>
          </a:xfrm>
        </p:spPr>
        <p:txBody>
          <a:bodyPr/>
          <a:lstStyle/>
          <a:p>
            <a:pPr lvl="0"/>
            <a:r>
              <a:rPr lang="fi-FI" dirty="0" smtClean="0">
                <a:solidFill>
                  <a:prstClr val="black"/>
                </a:solidFill>
              </a:rPr>
              <a:t>Tietosuojavaltuutettu</a:t>
            </a:r>
            <a:endParaRPr lang="fi-FI" dirty="0">
              <a:solidFill>
                <a:prstClr val="black"/>
              </a:solidFill>
            </a:endParaRPr>
          </a:p>
          <a:p>
            <a:pPr lvl="0"/>
            <a:r>
              <a:rPr lang="fi-FI" dirty="0" smtClean="0">
                <a:solidFill>
                  <a:prstClr val="black"/>
                </a:solidFill>
              </a:rPr>
              <a:t>Digi-ja väestötietovirasto</a:t>
            </a:r>
            <a:endParaRPr lang="fi-FI" dirty="0">
              <a:solidFill>
                <a:prstClr val="black"/>
              </a:solidFill>
            </a:endParaRPr>
          </a:p>
          <a:p>
            <a:pPr lvl="0"/>
            <a:r>
              <a:rPr lang="fi-FI" dirty="0" smtClean="0">
                <a:solidFill>
                  <a:prstClr val="black"/>
                </a:solidFill>
              </a:rPr>
              <a:t>Finanssiala ry </a:t>
            </a:r>
          </a:p>
          <a:p>
            <a:pPr lvl="0"/>
            <a:r>
              <a:rPr lang="fi-FI" dirty="0" err="1" smtClean="0">
                <a:solidFill>
                  <a:prstClr val="black"/>
                </a:solidFill>
              </a:rPr>
              <a:t>Nixu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Certification</a:t>
            </a:r>
            <a:r>
              <a:rPr lang="fi-FI" dirty="0" smtClean="0">
                <a:solidFill>
                  <a:prstClr val="black"/>
                </a:solidFill>
              </a:rPr>
              <a:t> Oy </a:t>
            </a:r>
          </a:p>
          <a:p>
            <a:pPr lvl="0"/>
            <a:r>
              <a:rPr lang="fi-FI" dirty="0" err="1" smtClean="0">
                <a:solidFill>
                  <a:prstClr val="black"/>
                </a:solidFill>
              </a:rPr>
              <a:t>Signicat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</a:rPr>
              <a:t>S-Pankki</a:t>
            </a:r>
            <a:endParaRPr lang="fi-FI" dirty="0">
              <a:solidFill>
                <a:prstClr val="black"/>
              </a:solidFill>
            </a:endParaRPr>
          </a:p>
          <a:p>
            <a:pPr marL="270000" lvl="1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047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185004"/>
            <a:ext cx="11100624" cy="1398424"/>
          </a:xfrm>
        </p:spPr>
        <p:txBody>
          <a:bodyPr/>
          <a:lstStyle/>
          <a:p>
            <a:r>
              <a:rPr lang="fi-FI" sz="2400" dirty="0" smtClean="0">
                <a:solidFill>
                  <a:srgbClr val="00B050"/>
                </a:solidFill>
              </a:rPr>
              <a:t>Muutos</a:t>
            </a:r>
            <a:r>
              <a:rPr lang="fi-FI" sz="2400" dirty="0">
                <a:solidFill>
                  <a:srgbClr val="00B050"/>
                </a:solidFill>
              </a:rPr>
              <a:t/>
            </a:r>
            <a:br>
              <a:rPr lang="fi-FI" sz="2400" dirty="0">
                <a:solidFill>
                  <a:srgbClr val="00B050"/>
                </a:solidFill>
              </a:rPr>
            </a:br>
            <a:r>
              <a:rPr lang="fi-FI" sz="2400" dirty="0">
                <a:solidFill>
                  <a:srgbClr val="00B050"/>
                </a:solidFill>
              </a:rPr>
              <a:t>Luku 6 Hyväksytyt </a:t>
            </a:r>
            <a:r>
              <a:rPr lang="fi-FI" sz="2400" dirty="0" smtClean="0">
                <a:solidFill>
                  <a:srgbClr val="00B050"/>
                </a:solidFill>
              </a:rPr>
              <a:t>luottamuspalvelut</a:t>
            </a:r>
            <a:r>
              <a:rPr lang="fi-FI" sz="2400" dirty="0">
                <a:solidFill>
                  <a:srgbClr val="00B050"/>
                </a:solidFill>
              </a:rPr>
              <a:t/>
            </a:r>
            <a:br>
              <a:rPr lang="fi-FI" sz="2400" dirty="0">
                <a:solidFill>
                  <a:srgbClr val="00B050"/>
                </a:solidFill>
              </a:rPr>
            </a:br>
            <a:r>
              <a:rPr lang="fi-FI" sz="2400" dirty="0">
                <a:solidFill>
                  <a:srgbClr val="00B050"/>
                </a:solidFill>
              </a:rPr>
              <a:t>Luku 7 </a:t>
            </a:r>
            <a:r>
              <a:rPr lang="fi-FI" sz="2400" dirty="0" smtClean="0">
                <a:solidFill>
                  <a:srgbClr val="00B050"/>
                </a:solidFill>
              </a:rPr>
              <a:t>Luottamuspalvelujen </a:t>
            </a:r>
            <a:r>
              <a:rPr lang="fi-FI" sz="2400" dirty="0">
                <a:solidFill>
                  <a:srgbClr val="00B050"/>
                </a:solidFill>
              </a:rPr>
              <a:t>vaatimustenmukaisuuden arviointilaitos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583428"/>
            <a:ext cx="10746000" cy="4851968"/>
          </a:xfrm>
        </p:spPr>
        <p:txBody>
          <a:bodyPr/>
          <a:lstStyle/>
          <a:p>
            <a:r>
              <a:rPr lang="fi-FI" sz="1600" dirty="0" smtClean="0"/>
              <a:t>20. Hyväksytyn </a:t>
            </a:r>
            <a:r>
              <a:rPr lang="fi-FI" sz="1600" dirty="0"/>
              <a:t>luottamuspalvelun tarjoajan arviointikriteerit </a:t>
            </a:r>
            <a:endParaRPr lang="fi-FI" sz="1600" dirty="0" smtClean="0"/>
          </a:p>
          <a:p>
            <a:pPr lvl="1"/>
            <a:r>
              <a:rPr lang="fi-FI" sz="1600" dirty="0" smtClean="0"/>
              <a:t>20.1 Standardit</a:t>
            </a:r>
          </a:p>
          <a:p>
            <a:pPr lvl="1"/>
            <a:r>
              <a:rPr lang="fi-FI" sz="1600" dirty="0"/>
              <a:t> </a:t>
            </a:r>
            <a:r>
              <a:rPr lang="fi-FI" sz="1600" dirty="0" smtClean="0"/>
              <a:t>20.2 Standardien vapaaehtoisuus</a:t>
            </a:r>
          </a:p>
          <a:p>
            <a:r>
              <a:rPr lang="fi-FI" sz="1600" dirty="0" smtClean="0"/>
              <a:t> 21. Hyväksytyn </a:t>
            </a:r>
            <a:r>
              <a:rPr lang="fi-FI" sz="1600" dirty="0"/>
              <a:t>luottamuspalvelun </a:t>
            </a:r>
            <a:r>
              <a:rPr lang="fi-FI" sz="1600" dirty="0" smtClean="0"/>
              <a:t>arviointikriteerit</a:t>
            </a:r>
          </a:p>
          <a:p>
            <a:pPr lvl="1"/>
            <a:r>
              <a:rPr lang="fi-FI" sz="1600" dirty="0" smtClean="0"/>
              <a:t> 21.1 Standardit</a:t>
            </a:r>
          </a:p>
          <a:p>
            <a:pPr lvl="2"/>
            <a:r>
              <a:rPr lang="fi-FI" sz="1600" b="1" dirty="0" smtClean="0"/>
              <a:t>Lisätty ETSI-standardi hyväksytylle hyväksytyn sähköisen allekirjoituksen tai leiman validointipalvelulle</a:t>
            </a:r>
          </a:p>
          <a:p>
            <a:pPr lvl="2"/>
            <a:r>
              <a:rPr lang="fi-FI" sz="1600" b="1" dirty="0"/>
              <a:t>Lisätty </a:t>
            </a:r>
            <a:r>
              <a:rPr lang="fi-FI" sz="1600" b="1" dirty="0" smtClean="0"/>
              <a:t>ETSI-standardit hyväksytylle sähköiselle rekisteröidylle jakelupalvelulle</a:t>
            </a:r>
          </a:p>
          <a:p>
            <a:pPr lvl="1"/>
            <a:r>
              <a:rPr lang="fi-FI" sz="1600" dirty="0" smtClean="0"/>
              <a:t> 21.2 Standardien vapaaehtoisuus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22. Arviointilaitosten </a:t>
            </a:r>
            <a:r>
              <a:rPr lang="fi-FI" sz="1600" dirty="0"/>
              <a:t>pätevyyden </a:t>
            </a:r>
            <a:r>
              <a:rPr lang="fi-FI" sz="1600" dirty="0" smtClean="0"/>
              <a:t>arviointi</a:t>
            </a:r>
          </a:p>
          <a:p>
            <a:pPr lvl="1"/>
            <a:r>
              <a:rPr lang="fi-FI" sz="1600" dirty="0" smtClean="0"/>
              <a:t>22.1 Arviointilaitoksen toiminta</a:t>
            </a:r>
          </a:p>
          <a:p>
            <a:pPr lvl="1"/>
            <a:r>
              <a:rPr lang="fi-FI" sz="1600" dirty="0" smtClean="0"/>
              <a:t>22.2 Pätevyys</a:t>
            </a:r>
          </a:p>
          <a:p>
            <a:r>
              <a:rPr lang="fi-FI" sz="1800" b="1" dirty="0" smtClean="0"/>
              <a:t>Sääntelyn tarkoitus on tarkentaa arviointiperusteet </a:t>
            </a:r>
            <a:r>
              <a:rPr lang="fi-FI" sz="1800" b="1" dirty="0" err="1" smtClean="0"/>
              <a:t>ETSI:n</a:t>
            </a:r>
            <a:r>
              <a:rPr lang="fi-FI" sz="1800" b="1" dirty="0" smtClean="0"/>
              <a:t> valmiiden standardien avulla, koska komissio ei ole käyttänyt säädösvaltuuttaan</a:t>
            </a:r>
            <a:endParaRPr lang="fi-FI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26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Luku </a:t>
            </a:r>
            <a:r>
              <a:rPr lang="fi-FI" dirty="0"/>
              <a:t>8 Hyväksytyn sähköisen allekirjoituksen ja sähköisen leiman </a:t>
            </a:r>
            <a:r>
              <a:rPr lang="fi-FI" dirty="0" smtClean="0"/>
              <a:t>luontivälineen </a:t>
            </a:r>
            <a:r>
              <a:rPr lang="fi-FI" dirty="0"/>
              <a:t>sertifiointi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23. Sähköisen </a:t>
            </a:r>
            <a:r>
              <a:rPr lang="fi-FI" dirty="0"/>
              <a:t>allekirjoituksen tai leiman luontivälineen </a:t>
            </a:r>
            <a:r>
              <a:rPr lang="fi-FI" dirty="0" smtClean="0"/>
              <a:t>sertifiointilaitos</a:t>
            </a:r>
          </a:p>
          <a:p>
            <a:pPr lvl="1"/>
            <a:r>
              <a:rPr lang="fi-FI" dirty="0" smtClean="0"/>
              <a:t>Ei muutoksia, akkreditointi/muu vastaava/SOGIS MRA -jäsenyys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0691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Luku </a:t>
            </a:r>
            <a:r>
              <a:rPr lang="fi-FI" sz="3600" b="1" dirty="0" smtClean="0"/>
              <a:t>9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 smtClean="0"/>
              <a:t>Siirtymäsäännökset</a:t>
            </a:r>
            <a:endParaRPr lang="fi-FI" sz="3600" b="1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52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8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Luku 9 Siirtymäsäännökset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6 kk:</a:t>
            </a:r>
          </a:p>
          <a:p>
            <a:pPr lvl="1"/>
            <a:r>
              <a:rPr lang="fi-FI" dirty="0" smtClean="0"/>
              <a:t>Kohdat 6.2.1, 6.2.2, 12.1 4) turvatoimenpiteet ja välitettävä tieto</a:t>
            </a:r>
          </a:p>
          <a:p>
            <a:pPr lvl="1"/>
            <a:r>
              <a:rPr lang="fi-FI" dirty="0" smtClean="0"/>
              <a:t>Kohta 8.1 tunnistuspalveluiden välillä sekä tunnistusvälityspalveluiden ja </a:t>
            </a:r>
            <a:r>
              <a:rPr lang="fi-FI" u="sng" dirty="0" smtClean="0"/>
              <a:t>uusien</a:t>
            </a:r>
            <a:r>
              <a:rPr lang="fi-FI" dirty="0" smtClean="0"/>
              <a:t> luottavien osapuolten välillä</a:t>
            </a:r>
          </a:p>
          <a:p>
            <a:pPr lvl="1"/>
            <a:r>
              <a:rPr lang="fi-FI" dirty="0" smtClean="0"/>
              <a:t>Kohta 8.2 avainten ja varmenteiden päivitys</a:t>
            </a:r>
          </a:p>
          <a:p>
            <a:r>
              <a:rPr lang="fi-FI" dirty="0" smtClean="0"/>
              <a:t>12 kk:</a:t>
            </a:r>
          </a:p>
          <a:p>
            <a:pPr lvl="1"/>
            <a:r>
              <a:rPr lang="fi-FI" dirty="0"/>
              <a:t>Kohta 8.1 </a:t>
            </a:r>
            <a:r>
              <a:rPr lang="fi-FI" dirty="0" smtClean="0"/>
              <a:t>tunnistusvälityspalveluiden </a:t>
            </a:r>
            <a:r>
              <a:rPr lang="fi-FI" dirty="0"/>
              <a:t>ja </a:t>
            </a:r>
            <a:r>
              <a:rPr lang="fi-FI" u="sng" dirty="0" smtClean="0"/>
              <a:t>vanhojen</a:t>
            </a:r>
            <a:r>
              <a:rPr lang="fi-FI" dirty="0" smtClean="0"/>
              <a:t> luottavien </a:t>
            </a:r>
            <a:r>
              <a:rPr lang="fi-FI" dirty="0"/>
              <a:t>osapuolten välillä</a:t>
            </a:r>
          </a:p>
          <a:p>
            <a:r>
              <a:rPr lang="fi-FI" dirty="0" smtClean="0"/>
              <a:t>Lisäksi kohdat 9.1.1 ja 9.1.2 kohtien 8.1 ja 8.2 aikataulun mukaan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327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800776"/>
          </a:xfrm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24. Voimaantulo ja siirtymäsäännökset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700808"/>
            <a:ext cx="107460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Lausujista suurin osa totesi siirtymäaikojen olevan ok, yksi toivoi vähintään 12 kk siirtymäaikoja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Toivottiin aktiivista </a:t>
            </a:r>
            <a:r>
              <a:rPr lang="fi-FI" sz="1800" dirty="0"/>
              <a:t>informointia ja ohjeistamista verkostossa, </a:t>
            </a:r>
            <a:r>
              <a:rPr lang="fi-FI" sz="1800" dirty="0" smtClean="0"/>
              <a:t>erityisesti luottavat osapuolet/asiointipalvelut</a:t>
            </a:r>
            <a:endParaRPr lang="fi-F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1342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palautekeskustelusta ja jatkotoimenpiteet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SP-</a:t>
            </a:r>
            <a:r>
              <a:rPr lang="fi-FI" dirty="0" err="1" smtClean="0"/>
              <a:t>name</a:t>
            </a:r>
            <a:r>
              <a:rPr lang="fi-FI" dirty="0" smtClean="0"/>
              <a:t> määritelmää tarkistetaan vielä ja tarkennetaan perustelumuistiossa</a:t>
            </a:r>
          </a:p>
          <a:p>
            <a:r>
              <a:rPr lang="fi-FI" dirty="0" smtClean="0"/>
              <a:t>Siirtymäaikoja mietitään vielä – virasto tiedottaa myöhemmin</a:t>
            </a:r>
          </a:p>
          <a:p>
            <a:r>
              <a:rPr lang="fi-FI" dirty="0" smtClean="0"/>
              <a:t>Avainten ketjutuksen perusteluiden tarkentamista </a:t>
            </a:r>
            <a:r>
              <a:rPr lang="fi-FI" dirty="0" smtClean="0"/>
              <a:t>selvitetään</a:t>
            </a:r>
          </a:p>
          <a:p>
            <a:endParaRPr lang="fi-FI" dirty="0"/>
          </a:p>
          <a:p>
            <a:r>
              <a:rPr lang="fi-FI" dirty="0" smtClean="0"/>
              <a:t>Päivitetty perustelumuistio ja siihen lisätty lausuntoyhteenveto julkaistaan linjausten tekemisen jälkeen verkkosivuilla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7161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D35D9D-6B2D-4F72-87E8-6AD6E949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Kiitos osallistumisesta</a:t>
            </a:r>
            <a:endParaRPr lang="fi-FI" sz="36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D0E14B-5483-4756-9BEB-27DF9193C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eidas@traficom.fi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43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728768"/>
          </a:xfrm>
        </p:spPr>
        <p:txBody>
          <a:bodyPr/>
          <a:lstStyle/>
          <a:p>
            <a:r>
              <a:rPr lang="fi-FI" dirty="0" smtClean="0"/>
              <a:t>Yleiset huomiot lausunnoissa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412776"/>
            <a:ext cx="10746000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Auditointien tekemisen kehitys jatkossakin </a:t>
            </a:r>
            <a:r>
              <a:rPr lang="fi-FI" sz="1600" dirty="0"/>
              <a:t>jo aloitetulla tavalla. </a:t>
            </a:r>
            <a:r>
              <a:rPr lang="fi-FI" sz="1600" dirty="0" smtClean="0"/>
              <a:t>Kehittämisessä </a:t>
            </a:r>
            <a:r>
              <a:rPr lang="fi-FI" sz="1600" dirty="0"/>
              <a:t>on hyödynnetty auditointeja tekeviä </a:t>
            </a:r>
            <a:r>
              <a:rPr lang="fi-FI" sz="1600" dirty="0" smtClean="0"/>
              <a:t>yrityksiä </a:t>
            </a:r>
            <a:r>
              <a:rPr lang="fi-FI" sz="1600" dirty="0"/>
              <a:t>ja tämän </a:t>
            </a:r>
            <a:r>
              <a:rPr lang="fi-FI" sz="1600" dirty="0" smtClean="0"/>
              <a:t>toivotaan jatkuvan.</a:t>
            </a:r>
            <a:endParaRPr lang="fi-FI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/>
              <a:t>Auditointien tulosten hyväksyntä on aiemmin kestänyt luvattoman pitkään. </a:t>
            </a:r>
            <a:r>
              <a:rPr lang="fi-FI" sz="1600" dirty="0" smtClean="0"/>
              <a:t>Ehdotettu ratkaisua</a:t>
            </a:r>
            <a:r>
              <a:rPr lang="fi-FI" sz="1600" dirty="0"/>
              <a:t>, jossa </a:t>
            </a:r>
            <a:r>
              <a:rPr lang="fi-FI" sz="1600" dirty="0" smtClean="0"/>
              <a:t>auditoinnin </a:t>
            </a:r>
            <a:r>
              <a:rPr lang="fi-FI" sz="1600" dirty="0"/>
              <a:t>korjausten onnistuminen todennetaan </a:t>
            </a:r>
            <a:r>
              <a:rPr lang="fi-FI" sz="1600" dirty="0" smtClean="0"/>
              <a:t>väliauditoinnilla vuoden kuluessa</a:t>
            </a:r>
            <a:r>
              <a:rPr lang="fi-FI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Muutoksia, jotka parantavat palveluiden tietosuojan tasoa sekä käsittelyn turvallisuutta kannatettavia. Tunnistusjärjestelmissä </a:t>
            </a:r>
            <a:r>
              <a:rPr lang="fi-FI" sz="1600" dirty="0"/>
              <a:t>ja tunnistuspalveluissa käsiteltävät henkilötiedot sekä ylipäänsä tunnistamiseen liittyvä yksityisyydensuojan tarve ovat luonteeltaan sellaisia, että on hyvin tärkeää, että tietojen ja niiden käsittelyn eheys, luottamuksellisuus ja </a:t>
            </a:r>
            <a:r>
              <a:rPr lang="fi-FI" sz="1600" dirty="0" smtClean="0"/>
              <a:t>turvallisuus </a:t>
            </a:r>
            <a:r>
              <a:rPr lang="fi-FI" sz="1600" dirty="0"/>
              <a:t>on varmistettu korkeatasoisesti</a:t>
            </a:r>
            <a:r>
              <a:rPr lang="fi-FI" sz="16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Hyviä </a:t>
            </a:r>
            <a:r>
              <a:rPr lang="fi-FI" sz="1600" dirty="0"/>
              <a:t>tarkennuksia ja tärkeitä päivityksiä mm. käytettyihin </a:t>
            </a:r>
            <a:r>
              <a:rPr lang="fi-FI" sz="1600" dirty="0" smtClean="0"/>
              <a:t>algoritmeihin ja terminologiaan.</a:t>
            </a:r>
            <a:endParaRPr lang="fi-FI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/>
              <a:t>Uusi määräys tuo myös uusia kustannuksia, joita on hintasäännellyssä markkinassa vaikeata tai jopa mahdotonta kattaa tunnistuspalveluiden tulovirroilla</a:t>
            </a:r>
            <a:r>
              <a:rPr lang="fi-FI" sz="16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600" dirty="0" smtClean="0"/>
              <a:t>Sanavalintojen tarkkuudesta mainittu parissa kohtaa</a:t>
            </a:r>
            <a:endParaRPr lang="fi-FI" sz="1600" dirty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0EB-3845-482B-A76C-B05B4425EBC0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15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Luku </a:t>
            </a:r>
            <a:r>
              <a:rPr lang="fi-FI" sz="3600" b="1" dirty="0" smtClean="0"/>
              <a:t>1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 smtClean="0"/>
              <a:t>Yleiset säännökset</a:t>
            </a:r>
            <a:endParaRPr lang="fi-FI" sz="3600" b="1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5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Muutokset </a:t>
            </a:r>
            <a:br>
              <a:rPr lang="fi-FI" dirty="0" smtClean="0">
                <a:solidFill>
                  <a:srgbClr val="00B050"/>
                </a:solidFill>
              </a:rPr>
            </a:br>
            <a:r>
              <a:rPr lang="fi-FI" dirty="0" smtClean="0">
                <a:solidFill>
                  <a:srgbClr val="00B050"/>
                </a:solidFill>
              </a:rPr>
              <a:t>Luku 1 Yleiset säännökset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1. Soveltamisala – ei muutoksia</a:t>
            </a:r>
          </a:p>
          <a:p>
            <a:r>
              <a:rPr lang="fi-FI" dirty="0" smtClean="0"/>
              <a:t>2. Tarkoitus – ei muutoksia</a:t>
            </a:r>
          </a:p>
          <a:p>
            <a:r>
              <a:rPr lang="fi-FI" dirty="0" smtClean="0"/>
              <a:t>3. Määritelmät</a:t>
            </a:r>
          </a:p>
          <a:p>
            <a:pPr lvl="1"/>
            <a:r>
              <a:rPr lang="fi-FI" dirty="0" smtClean="0"/>
              <a:t>Pääosin viittaus lakiin ja eIDAS-säädöksiin</a:t>
            </a:r>
          </a:p>
          <a:p>
            <a:pPr lvl="1"/>
            <a:r>
              <a:rPr lang="fi-FI" dirty="0" smtClean="0"/>
              <a:t>Säilytetään </a:t>
            </a:r>
            <a:r>
              <a:rPr lang="fi-FI" i="1" dirty="0" smtClean="0"/>
              <a:t>rajapinta</a:t>
            </a:r>
          </a:p>
          <a:p>
            <a:pPr lvl="1"/>
            <a:r>
              <a:rPr lang="fi-FI" dirty="0" smtClean="0"/>
              <a:t>Poistetaan </a:t>
            </a:r>
            <a:r>
              <a:rPr lang="fi-FI" i="1" dirty="0" smtClean="0"/>
              <a:t>eIDAS-rajapinta </a:t>
            </a:r>
            <a:r>
              <a:rPr lang="fi-FI" dirty="0" smtClean="0"/>
              <a:t>– ei soveltamiskäyttöä viiteen vuoteen, tarpeeton</a:t>
            </a:r>
          </a:p>
          <a:p>
            <a:pPr lvl="1"/>
            <a:r>
              <a:rPr lang="fi-FI" dirty="0" smtClean="0"/>
              <a:t>Lisätään </a:t>
            </a:r>
            <a:r>
              <a:rPr lang="fi-FI" i="1" dirty="0" smtClean="0"/>
              <a:t>varmenne</a:t>
            </a:r>
            <a:r>
              <a:rPr lang="fi-FI" dirty="0" smtClean="0"/>
              <a:t> – määräyksessä käytetään laajemmassa merkityksessä kuin </a:t>
            </a:r>
            <a:r>
              <a:rPr lang="fi-FI" dirty="0" err="1" smtClean="0"/>
              <a:t>TunnLL:ssa</a:t>
            </a:r>
            <a:r>
              <a:rPr lang="fi-FI" dirty="0" smtClean="0"/>
              <a:t>, missä myös määritelty</a:t>
            </a:r>
            <a:endParaRPr lang="fi-FI" dirty="0"/>
          </a:p>
          <a:p>
            <a:pPr lvl="1"/>
            <a:r>
              <a:rPr lang="fi-FI" sz="1400" i="1" dirty="0"/>
              <a:t>2)	varmenteella sähköistä todistusta, jonka </a:t>
            </a:r>
            <a:r>
              <a:rPr lang="fi-FI" sz="1400" i="1" u="sng" dirty="0"/>
              <a:t>tarkoitus on osoittaa</a:t>
            </a:r>
            <a:r>
              <a:rPr lang="fi-FI" sz="1400" i="1" dirty="0"/>
              <a:t>, että todistuksen </a:t>
            </a:r>
            <a:r>
              <a:rPr lang="fi-FI" sz="1400" i="1" dirty="0" smtClean="0"/>
              <a:t>haltija </a:t>
            </a:r>
            <a:r>
              <a:rPr lang="fi-FI" sz="1400" i="1" dirty="0"/>
              <a:t>on tietty henkilö, organisaatio tai järjestelmä </a:t>
            </a:r>
            <a:r>
              <a:rPr lang="fi-FI" sz="1400" i="1" u="sng" dirty="0"/>
              <a:t>ja jolla liitetään todentamistiedot haltijaan</a:t>
            </a:r>
            <a:r>
              <a:rPr lang="fi-FI" sz="1400" i="1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10.3.2022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7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dirty="0"/>
              <a:t>Luku 2 </a:t>
            </a:r>
            <a:br>
              <a:rPr lang="fi-FI" sz="3600" b="1" dirty="0"/>
            </a:br>
            <a:r>
              <a:rPr lang="fi-FI" sz="3600" b="1" dirty="0"/>
              <a:t>Tunnistuspalvelun tietoturvavaatimukset</a:t>
            </a:r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Kohdat 4-11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53C-4079-49E1-ADA2-616E68D987A9}" type="datetime1">
              <a:rPr lang="fi-FI" smtClean="0"/>
              <a:t>10.3.2022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1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) Kyberturvallisuuskeskus 1 su">
  <a:themeElements>
    <a:clrScheme name="Kyberturvallisuuskeskus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669BD0"/>
      </a:accent1>
      <a:accent2>
        <a:srgbClr val="0058B1"/>
      </a:accent2>
      <a:accent3>
        <a:srgbClr val="81D600"/>
      </a:accent3>
      <a:accent4>
        <a:srgbClr val="EC017F"/>
      </a:accent4>
      <a:accent5>
        <a:srgbClr val="002C74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Kyberturvallisuuskeskus 1 su.potx" id="{A8E7446E-D794-41E8-9511-D8A7A6395EB7}" vid="{841FA485-F2FC-4C84-A8B1-3336D00D476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Kyberturvallisuuskeskus 1 su</Template>
  <TotalTime>1876</TotalTime>
  <Words>3533</Words>
  <Application>Microsoft Office PowerPoint</Application>
  <PresentationFormat>Widescreen</PresentationFormat>
  <Paragraphs>564</Paragraphs>
  <Slides>56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Calibri</vt:lpstr>
      <vt:lpstr>Verdana</vt:lpstr>
      <vt:lpstr>Wingdings</vt:lpstr>
      <vt:lpstr>Wingdings 3</vt:lpstr>
      <vt:lpstr>B) Kyberturvallisuuskeskus 1 su</vt:lpstr>
      <vt:lpstr>Määräys 72 palautekeskustelu</vt:lpstr>
      <vt:lpstr>Jatkoaikataulu – muutokset mahdollisia</vt:lpstr>
      <vt:lpstr>Määräyspäivityksen yleiset linjaukset</vt:lpstr>
      <vt:lpstr>Määräyspäivityksen yleiset linjaukset</vt:lpstr>
      <vt:lpstr>Lausuntopalaute / joulukuu 2021</vt:lpstr>
      <vt:lpstr>Yleiset huomiot lausunnoissa</vt:lpstr>
      <vt:lpstr>Luku 1  Yleiset säännökset</vt:lpstr>
      <vt:lpstr>Muutokset  Luku 1 Yleiset säännökset</vt:lpstr>
      <vt:lpstr>Luku 2  Tunnistuspalvelun tietoturvavaatimukset</vt:lpstr>
      <vt:lpstr>Muutokset, yhteenvetoa Luku 2  Tunnistuspalvelun tietoturvavaatimukset</vt:lpstr>
      <vt:lpstr>4.1 Tietoturvallisuuden hallinnan standardi </vt:lpstr>
      <vt:lpstr>Salausvaatimusten muutokset, säännökset 5, 6 ja 7 yhteenveto</vt:lpstr>
      <vt:lpstr>5.5 Tunnistusjärjestelmän tuotantoverkon hallinta- ja etäyhteydet</vt:lpstr>
      <vt:lpstr>Säännös 6.2 tunnistusmenetelmän erityiset vaatimukset ja siirtymäaika</vt:lpstr>
      <vt:lpstr>6. Tunnistusmenetelmän tietoturvavaatimukset</vt:lpstr>
      <vt:lpstr>6.2 Erityiset turvatoimenpiteet</vt:lpstr>
      <vt:lpstr>PowerPoint Presentation</vt:lpstr>
      <vt:lpstr>PowerPoint Presentation</vt:lpstr>
      <vt:lpstr>7. Tunnistusjärjestelmän rajapintojen salausvaatimukset</vt:lpstr>
      <vt:lpstr>Muutokset, yhteenvetoa  Luku 2  Tunnistuspalvelun tietoturvavaatimukset</vt:lpstr>
      <vt:lpstr>Säännös 8, osapuolten tunnistaminen ja ylläpito</vt:lpstr>
      <vt:lpstr>Säännös 8, osapuolten tunnistaminen ja ylläpito</vt:lpstr>
      <vt:lpstr>Säännös 8 siirtymäaika</vt:lpstr>
      <vt:lpstr>Lausunnot 8. Tietoliikenteen osapuolten varmentaminen</vt:lpstr>
      <vt:lpstr>PowerPoint Presentation</vt:lpstr>
      <vt:lpstr>PowerPoint Presentation</vt:lpstr>
      <vt:lpstr>8.1: Avaintenvaihto - perustaminen</vt:lpstr>
      <vt:lpstr>Säännös 9</vt:lpstr>
      <vt:lpstr>PowerPoint Presentation</vt:lpstr>
      <vt:lpstr>9.1.1a: Sanomatason salaus ja allekirjoitus – pinnattu TLS</vt:lpstr>
      <vt:lpstr>PowerPoint Presentation</vt:lpstr>
      <vt:lpstr>9.1b: Salaus ja allekirjoitus – ei pinnausta</vt:lpstr>
      <vt:lpstr>PowerPoint Presentation</vt:lpstr>
      <vt:lpstr>8.2a sanomatason salaus- ja allekirjoitusavainten uusiminen (JWKS) – ilman pinnausta</vt:lpstr>
      <vt:lpstr>PowerPoint Presentation</vt:lpstr>
      <vt:lpstr>8.2b (pinnattu putki) sanomatason salaus- ja allekirjoitusavainten uusiminen – JWKS rotaatio (OIDC)</vt:lpstr>
      <vt:lpstr>PowerPoint Presentation</vt:lpstr>
      <vt:lpstr>PowerPoint Presentation</vt:lpstr>
      <vt:lpstr>PowerPoint Presentation</vt:lpstr>
      <vt:lpstr>Muutokset  Luku 2  Tunnistuspalvelun tietoturvavaatimukset</vt:lpstr>
      <vt:lpstr>11. Tunnistuspalveluntarjoajan häiriöilmoitukset Liikenne- ja viestintävirastolle</vt:lpstr>
      <vt:lpstr>Luku 3  Tunnistuspalveluiden yhteentoimivuus</vt:lpstr>
      <vt:lpstr>Muutokset - Luku 3 Tunnistuspalveluiden yhteentoimivuus</vt:lpstr>
      <vt:lpstr>12. Luottamusverkostossa välitettävät vähimmäistiedot</vt:lpstr>
      <vt:lpstr>Luku 4  Tunnistuspalvelun arviointikriteerit</vt:lpstr>
      <vt:lpstr>Muutos Luku 4 Tunnistuspalvelun arviointikriteerit</vt:lpstr>
      <vt:lpstr>15. Vaatimuksenmukaisuuden arviointikriteerit</vt:lpstr>
      <vt:lpstr>Luvut 5-8  </vt:lpstr>
      <vt:lpstr>Muutos Luku 5 Tunnistuspalvelun arviointielimen pätevyys </vt:lpstr>
      <vt:lpstr>Muutos Luku 6 Hyväksytyt luottamuspalvelut Luku 7 Luottamuspalvelujen vaatimustenmukaisuuden arviointilaitos</vt:lpstr>
      <vt:lpstr>Luku 8 Hyväksytyn sähköisen allekirjoituksen ja sähköisen leiman luontivälineen sertifiointi</vt:lpstr>
      <vt:lpstr>Luku 9  Siirtymäsäännökset</vt:lpstr>
      <vt:lpstr>Luku 9 Siirtymäsäännökset</vt:lpstr>
      <vt:lpstr>24. Voimaantulo ja siirtymäsäännökset</vt:lpstr>
      <vt:lpstr>Yhteenveto palautekeskustelusta ja jatkotoimenpiteet</vt:lpstr>
      <vt:lpstr>Kiitos osallistumisesta</vt:lpstr>
    </vt:vector>
  </TitlesOfParts>
  <Company>Viestintävirasto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Määräystyöpajat 2020-2021</dc:title>
  <dc:creator>Lohtander Anne</dc:creator>
  <cp:lastModifiedBy>North Laura</cp:lastModifiedBy>
  <cp:revision>206</cp:revision>
  <dcterms:created xsi:type="dcterms:W3CDTF">2020-12-11T09:36:35Z</dcterms:created>
  <dcterms:modified xsi:type="dcterms:W3CDTF">2022-03-10T15:06:27Z</dcterms:modified>
</cp:coreProperties>
</file>