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6" r:id="rId4"/>
  </p:sldMasterIdLst>
  <p:notesMasterIdLst>
    <p:notesMasterId r:id="rId27"/>
  </p:notesMasterIdLst>
  <p:handoutMasterIdLst>
    <p:handoutMasterId r:id="rId28"/>
  </p:handoutMasterIdLst>
  <p:sldIdLst>
    <p:sldId id="263" r:id="rId5"/>
    <p:sldId id="681" r:id="rId6"/>
    <p:sldId id="716" r:id="rId7"/>
    <p:sldId id="719" r:id="rId8"/>
    <p:sldId id="696" r:id="rId9"/>
    <p:sldId id="720" r:id="rId10"/>
    <p:sldId id="714" r:id="rId11"/>
    <p:sldId id="715" r:id="rId12"/>
    <p:sldId id="639" r:id="rId13"/>
    <p:sldId id="640" r:id="rId14"/>
    <p:sldId id="641" r:id="rId15"/>
    <p:sldId id="642" r:id="rId16"/>
    <p:sldId id="643" r:id="rId17"/>
    <p:sldId id="654" r:id="rId18"/>
    <p:sldId id="655" r:id="rId19"/>
    <p:sldId id="656" r:id="rId20"/>
    <p:sldId id="657" r:id="rId21"/>
    <p:sldId id="658" r:id="rId22"/>
    <p:sldId id="644" r:id="rId23"/>
    <p:sldId id="707" r:id="rId24"/>
    <p:sldId id="709" r:id="rId25"/>
    <p:sldId id="71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95B4"/>
    <a:srgbClr val="30A795"/>
    <a:srgbClr val="92D050"/>
    <a:srgbClr val="A6A6A6"/>
    <a:srgbClr val="D49377"/>
    <a:srgbClr val="404040"/>
    <a:srgbClr val="BC6593"/>
    <a:srgbClr val="F5A254"/>
    <a:srgbClr val="FCF3B2"/>
    <a:srgbClr val="F0F0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58" autoAdjust="0"/>
    <p:restoredTop sz="94694"/>
  </p:normalViewPr>
  <p:slideViewPr>
    <p:cSldViewPr snapToGrid="0">
      <p:cViewPr varScale="1">
        <p:scale>
          <a:sx n="75" d="100"/>
          <a:sy n="75" d="100"/>
        </p:scale>
        <p:origin x="188" y="5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a:extLst>
              <a:ext uri="{FF2B5EF4-FFF2-40B4-BE49-F238E27FC236}">
                <a16:creationId xmlns:a16="http://schemas.microsoft.com/office/drawing/2014/main" id="{FA654E9C-C37D-474A-82E5-71ABD49F5D4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äivämäärän paikkamerkki 2">
            <a:extLst>
              <a:ext uri="{FF2B5EF4-FFF2-40B4-BE49-F238E27FC236}">
                <a16:creationId xmlns:a16="http://schemas.microsoft.com/office/drawing/2014/main" id="{5EE93DB2-863A-43CE-99D7-6C5D241A905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421CD5F-02C0-462B-B9A0-2DC8D55BF514}" type="datetimeFigureOut">
              <a:rPr lang="en-US" smtClean="0"/>
              <a:t>1/25/2022</a:t>
            </a:fld>
            <a:endParaRPr lang="en-US"/>
          </a:p>
        </p:txBody>
      </p:sp>
      <p:sp>
        <p:nvSpPr>
          <p:cNvPr id="4" name="Alatunnisteen paikkamerkki 3">
            <a:extLst>
              <a:ext uri="{FF2B5EF4-FFF2-40B4-BE49-F238E27FC236}">
                <a16:creationId xmlns:a16="http://schemas.microsoft.com/office/drawing/2014/main" id="{25438B2E-9375-47E9-9C13-346237147AC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Dian numeron paikkamerkki 4">
            <a:extLst>
              <a:ext uri="{FF2B5EF4-FFF2-40B4-BE49-F238E27FC236}">
                <a16:creationId xmlns:a16="http://schemas.microsoft.com/office/drawing/2014/main" id="{496AA485-60C2-4473-A12E-EAEBC0DEB1E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CF8F1A5-6EB2-42CF-973F-5A2D550E72BD}" type="slidenum">
              <a:rPr lang="en-US" smtClean="0"/>
              <a:t>‹#›</a:t>
            </a:fld>
            <a:endParaRPr lang="en-US"/>
          </a:p>
        </p:txBody>
      </p:sp>
    </p:spTree>
    <p:extLst>
      <p:ext uri="{BB962C8B-B14F-4D97-AF65-F5344CB8AC3E}">
        <p14:creationId xmlns:p14="http://schemas.microsoft.com/office/powerpoint/2010/main" val="14375796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862ED9-03FD-4807-A8FB-F1F7E0AC3429}" type="datetimeFigureOut">
              <a:rPr lang="en-US" smtClean="0"/>
              <a:t>1/25/2022</a:t>
            </a:fld>
            <a:endParaRPr lang="en-US"/>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6BB607-2B6E-42FF-90DA-2ACCE45B2421}" type="slidenum">
              <a:rPr lang="en-US" smtClean="0"/>
              <a:t>‹#›</a:t>
            </a:fld>
            <a:endParaRPr lang="en-US"/>
          </a:p>
        </p:txBody>
      </p:sp>
    </p:spTree>
    <p:extLst>
      <p:ext uri="{BB962C8B-B14F-4D97-AF65-F5344CB8AC3E}">
        <p14:creationId xmlns:p14="http://schemas.microsoft.com/office/powerpoint/2010/main" val="3665799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5.png"/><Relationship Id="rId13" Type="http://schemas.microsoft.com/office/2007/relationships/hdphoto" Target="../media/hdphoto6.wdp"/><Relationship Id="rId3" Type="http://schemas.microsoft.com/office/2007/relationships/hdphoto" Target="../media/hdphoto1.wdp"/><Relationship Id="rId7" Type="http://schemas.microsoft.com/office/2007/relationships/hdphoto" Target="../media/hdphoto3.wdp"/><Relationship Id="rId12"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4.png"/><Relationship Id="rId11" Type="http://schemas.microsoft.com/office/2007/relationships/hdphoto" Target="../media/hdphoto5.wdp"/><Relationship Id="rId5" Type="http://schemas.microsoft.com/office/2007/relationships/hdphoto" Target="../media/hdphoto2.wdp"/><Relationship Id="rId15" Type="http://schemas.microsoft.com/office/2007/relationships/hdphoto" Target="../media/hdphoto7.wdp"/><Relationship Id="rId10" Type="http://schemas.openxmlformats.org/officeDocument/2006/relationships/image" Target="../media/image6.png"/><Relationship Id="rId4" Type="http://schemas.openxmlformats.org/officeDocument/2006/relationships/image" Target="../media/image3.png"/><Relationship Id="rId9" Type="http://schemas.microsoft.com/office/2007/relationships/hdphoto" Target="../media/hdphoto4.wdp"/><Relationship Id="rId14" Type="http://schemas.openxmlformats.org/officeDocument/2006/relationships/image" Target="../media/image8.png"/></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www.huoltovarmuus.fi/" TargetMode="External"/><Relationship Id="rId2" Type="http://schemas.openxmlformats.org/officeDocument/2006/relationships/hyperlink" Target="http://www.nesa.fi/" TargetMode="External"/><Relationship Id="rId1" Type="http://schemas.openxmlformats.org/officeDocument/2006/relationships/slideMaster" Target="../slideMasters/slideMaster1.xml"/><Relationship Id="rId5" Type="http://schemas.openxmlformats.org/officeDocument/2006/relationships/image" Target="../media/image9.png"/><Relationship Id="rId4" Type="http://schemas.openxmlformats.org/officeDocument/2006/relationships/hyperlink" Target="http://www.varmuudenvuoksi.fi/" TargetMode="Externa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ää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90C7B77-4A63-41DE-9AEB-595188DB67A9}"/>
              </a:ext>
            </a:extLst>
          </p:cNvPr>
          <p:cNvSpPr>
            <a:spLocks noGrp="1"/>
          </p:cNvSpPr>
          <p:nvPr>
            <p:ph type="title" hasCustomPrompt="1"/>
          </p:nvPr>
        </p:nvSpPr>
        <p:spPr>
          <a:xfrm>
            <a:off x="1365352" y="2658055"/>
            <a:ext cx="10070895" cy="510163"/>
          </a:xfrm>
        </p:spPr>
        <p:txBody>
          <a:bodyPr>
            <a:noAutofit/>
          </a:bodyPr>
          <a:lstStyle>
            <a:lvl1pPr>
              <a:defRPr sz="3600" b="1">
                <a:solidFill>
                  <a:schemeClr val="accent2"/>
                </a:solidFill>
                <a:latin typeface="Calibri" panose="020F0502020204030204" pitchFamily="34" charset="0"/>
                <a:cs typeface="Calibri" panose="020F0502020204030204" pitchFamily="34" charset="0"/>
              </a:defRPr>
            </a:lvl1pPr>
          </a:lstStyle>
          <a:p>
            <a:r>
              <a:rPr lang="fi-FI"/>
              <a:t>PRESENTAATION OTSIKKO</a:t>
            </a:r>
            <a:endParaRPr lang="en-US"/>
          </a:p>
        </p:txBody>
      </p:sp>
      <p:sp>
        <p:nvSpPr>
          <p:cNvPr id="16" name="Tekstin paikkamerkki 15">
            <a:extLst>
              <a:ext uri="{FF2B5EF4-FFF2-40B4-BE49-F238E27FC236}">
                <a16:creationId xmlns:a16="http://schemas.microsoft.com/office/drawing/2014/main" id="{2058CE39-CE93-4406-8C8A-075484B1A695}"/>
              </a:ext>
            </a:extLst>
          </p:cNvPr>
          <p:cNvSpPr>
            <a:spLocks noGrp="1"/>
          </p:cNvSpPr>
          <p:nvPr>
            <p:ph type="body" sz="quarter" idx="14" hasCustomPrompt="1"/>
          </p:nvPr>
        </p:nvSpPr>
        <p:spPr>
          <a:xfrm>
            <a:off x="1365352" y="3120212"/>
            <a:ext cx="9461295" cy="510163"/>
          </a:xfrm>
        </p:spPr>
        <p:txBody>
          <a:bodyPr anchor="ctr">
            <a:noAutofit/>
          </a:bodyPr>
          <a:lstStyle>
            <a:lvl1pPr marL="0" indent="0">
              <a:buNone/>
              <a:defRPr sz="2800">
                <a:solidFill>
                  <a:schemeClr val="accent2"/>
                </a:solidFill>
              </a:defRPr>
            </a:lvl1pPr>
            <a:lvl2pPr marL="457200" indent="0">
              <a:buNone/>
              <a:defRPr sz="2400">
                <a:solidFill>
                  <a:schemeClr val="accent3"/>
                </a:solidFill>
              </a:defRPr>
            </a:lvl2pPr>
            <a:lvl3pPr marL="914400" indent="0">
              <a:buNone/>
              <a:defRPr sz="2000">
                <a:solidFill>
                  <a:schemeClr val="accent3"/>
                </a:solidFill>
              </a:defRPr>
            </a:lvl3pPr>
            <a:lvl4pPr marL="1371600" indent="0">
              <a:buNone/>
              <a:defRPr sz="1800">
                <a:solidFill>
                  <a:schemeClr val="accent3"/>
                </a:solidFill>
              </a:defRPr>
            </a:lvl4pPr>
            <a:lvl5pPr marL="1828800" indent="0">
              <a:buNone/>
              <a:defRPr sz="1800">
                <a:solidFill>
                  <a:schemeClr val="accent3"/>
                </a:solidFill>
              </a:defRPr>
            </a:lvl5pPr>
          </a:lstStyle>
          <a:p>
            <a:pPr lvl="0"/>
            <a:r>
              <a:rPr lang="fi-FI"/>
              <a:t>Alaotsikko tai teema</a:t>
            </a:r>
          </a:p>
        </p:txBody>
      </p:sp>
      <p:sp>
        <p:nvSpPr>
          <p:cNvPr id="12" name="Tekstin paikkamerkki 15">
            <a:extLst>
              <a:ext uri="{FF2B5EF4-FFF2-40B4-BE49-F238E27FC236}">
                <a16:creationId xmlns:a16="http://schemas.microsoft.com/office/drawing/2014/main" id="{00C64EBE-A74C-4FD5-B08A-661FF1F446E6}"/>
              </a:ext>
            </a:extLst>
          </p:cNvPr>
          <p:cNvSpPr>
            <a:spLocks noGrp="1"/>
          </p:cNvSpPr>
          <p:nvPr>
            <p:ph type="body" sz="quarter" idx="15" hasCustomPrompt="1"/>
          </p:nvPr>
        </p:nvSpPr>
        <p:spPr>
          <a:xfrm>
            <a:off x="1407695" y="5833294"/>
            <a:ext cx="2888080" cy="229110"/>
          </a:xfrm>
        </p:spPr>
        <p:txBody>
          <a:bodyPr>
            <a:noAutofit/>
          </a:bodyPr>
          <a:lstStyle>
            <a:lvl1pPr marL="0" indent="0">
              <a:lnSpc>
                <a:spcPct val="100000"/>
              </a:lnSpc>
              <a:buNone/>
              <a:defRPr sz="1100">
                <a:solidFill>
                  <a:schemeClr val="accent6"/>
                </a:solidFill>
              </a:defRPr>
            </a:lvl1pPr>
            <a:lvl2pPr marL="457200" indent="0">
              <a:buNone/>
              <a:defRPr sz="2400">
                <a:solidFill>
                  <a:schemeClr val="accent3"/>
                </a:solidFill>
              </a:defRPr>
            </a:lvl2pPr>
            <a:lvl3pPr marL="914400" indent="0">
              <a:buNone/>
              <a:defRPr sz="2000">
                <a:solidFill>
                  <a:schemeClr val="accent3"/>
                </a:solidFill>
              </a:defRPr>
            </a:lvl3pPr>
            <a:lvl4pPr marL="1371600" indent="0">
              <a:buNone/>
              <a:defRPr sz="1800">
                <a:solidFill>
                  <a:schemeClr val="accent3"/>
                </a:solidFill>
              </a:defRPr>
            </a:lvl4pPr>
            <a:lvl5pPr marL="1828800" indent="0">
              <a:buNone/>
              <a:defRPr sz="1800">
                <a:solidFill>
                  <a:schemeClr val="accent3"/>
                </a:solidFill>
              </a:defRPr>
            </a:lvl5pPr>
          </a:lstStyle>
          <a:p>
            <a:pPr lvl="0"/>
            <a:r>
              <a:rPr lang="fi-FI"/>
              <a:t>DD.MM.2020</a:t>
            </a:r>
            <a:br>
              <a:rPr lang="fi-FI"/>
            </a:br>
            <a:endParaRPr lang="fi-FI"/>
          </a:p>
        </p:txBody>
      </p:sp>
      <p:sp>
        <p:nvSpPr>
          <p:cNvPr id="13" name="Tekstin paikkamerkki 15">
            <a:extLst>
              <a:ext uri="{FF2B5EF4-FFF2-40B4-BE49-F238E27FC236}">
                <a16:creationId xmlns:a16="http://schemas.microsoft.com/office/drawing/2014/main" id="{19F381A8-60CC-450B-8821-79C95D0DB5EC}"/>
              </a:ext>
            </a:extLst>
          </p:cNvPr>
          <p:cNvSpPr>
            <a:spLocks noGrp="1"/>
          </p:cNvSpPr>
          <p:nvPr>
            <p:ph type="body" sz="quarter" idx="16" hasCustomPrompt="1"/>
          </p:nvPr>
        </p:nvSpPr>
        <p:spPr>
          <a:xfrm>
            <a:off x="1407695" y="6031813"/>
            <a:ext cx="2888080" cy="249655"/>
          </a:xfrm>
        </p:spPr>
        <p:txBody>
          <a:bodyPr>
            <a:noAutofit/>
          </a:bodyPr>
          <a:lstStyle>
            <a:lvl1pPr marL="0" indent="0">
              <a:lnSpc>
                <a:spcPct val="100000"/>
              </a:lnSpc>
              <a:buNone/>
              <a:defRPr sz="1100">
                <a:solidFill>
                  <a:schemeClr val="tx1"/>
                </a:solidFill>
              </a:defRPr>
            </a:lvl1pPr>
            <a:lvl2pPr marL="457200" indent="0">
              <a:buNone/>
              <a:defRPr sz="2400">
                <a:solidFill>
                  <a:schemeClr val="accent3"/>
                </a:solidFill>
              </a:defRPr>
            </a:lvl2pPr>
            <a:lvl3pPr marL="914400" indent="0">
              <a:buNone/>
              <a:defRPr sz="2000">
                <a:solidFill>
                  <a:schemeClr val="accent3"/>
                </a:solidFill>
              </a:defRPr>
            </a:lvl3pPr>
            <a:lvl4pPr marL="1371600" indent="0">
              <a:buNone/>
              <a:defRPr sz="1800">
                <a:solidFill>
                  <a:schemeClr val="accent3"/>
                </a:solidFill>
              </a:defRPr>
            </a:lvl4pPr>
            <a:lvl5pPr marL="1828800" indent="0">
              <a:buNone/>
              <a:defRPr sz="1800">
                <a:solidFill>
                  <a:schemeClr val="accent3"/>
                </a:solidFill>
              </a:defRPr>
            </a:lvl5pPr>
          </a:lstStyle>
          <a:p>
            <a:pPr lvl="0"/>
            <a:r>
              <a:rPr lang="fi-FI"/>
              <a:t>Etu Sukunimi</a:t>
            </a:r>
          </a:p>
        </p:txBody>
      </p:sp>
      <p:sp>
        <p:nvSpPr>
          <p:cNvPr id="15" name="Tekstin paikkamerkki 15">
            <a:extLst>
              <a:ext uri="{FF2B5EF4-FFF2-40B4-BE49-F238E27FC236}">
                <a16:creationId xmlns:a16="http://schemas.microsoft.com/office/drawing/2014/main" id="{C52839C9-11B2-48BF-B0C8-61EF794E7D29}"/>
              </a:ext>
            </a:extLst>
          </p:cNvPr>
          <p:cNvSpPr>
            <a:spLocks noGrp="1"/>
          </p:cNvSpPr>
          <p:nvPr>
            <p:ph type="body" sz="quarter" idx="17" hasCustomPrompt="1"/>
          </p:nvPr>
        </p:nvSpPr>
        <p:spPr>
          <a:xfrm>
            <a:off x="1407695" y="6224317"/>
            <a:ext cx="2888080" cy="229110"/>
          </a:xfrm>
        </p:spPr>
        <p:txBody>
          <a:bodyPr>
            <a:noAutofit/>
          </a:bodyPr>
          <a:lstStyle>
            <a:lvl1pPr marL="0" indent="0">
              <a:lnSpc>
                <a:spcPct val="100000"/>
              </a:lnSpc>
              <a:buNone/>
              <a:defRPr sz="1100">
                <a:solidFill>
                  <a:schemeClr val="tx1"/>
                </a:solidFill>
              </a:defRPr>
            </a:lvl1pPr>
            <a:lvl2pPr marL="457200" indent="0">
              <a:buNone/>
              <a:defRPr sz="2400">
                <a:solidFill>
                  <a:schemeClr val="accent3"/>
                </a:solidFill>
              </a:defRPr>
            </a:lvl2pPr>
            <a:lvl3pPr marL="914400" indent="0">
              <a:buNone/>
              <a:defRPr sz="2000">
                <a:solidFill>
                  <a:schemeClr val="accent3"/>
                </a:solidFill>
              </a:defRPr>
            </a:lvl3pPr>
            <a:lvl4pPr marL="1371600" indent="0">
              <a:buNone/>
              <a:defRPr sz="1800">
                <a:solidFill>
                  <a:schemeClr val="accent3"/>
                </a:solidFill>
              </a:defRPr>
            </a:lvl4pPr>
            <a:lvl5pPr marL="1828800" indent="0">
              <a:buNone/>
              <a:defRPr sz="1800">
                <a:solidFill>
                  <a:schemeClr val="accent3"/>
                </a:solidFill>
              </a:defRPr>
            </a:lvl5pPr>
          </a:lstStyle>
          <a:p>
            <a:pPr lvl="0"/>
            <a:r>
              <a:rPr lang="fi-FI"/>
              <a:t>Titteli, Yritys</a:t>
            </a:r>
          </a:p>
        </p:txBody>
      </p:sp>
      <p:sp>
        <p:nvSpPr>
          <p:cNvPr id="3" name="Suorakulmainen kolmio 2">
            <a:extLst>
              <a:ext uri="{FF2B5EF4-FFF2-40B4-BE49-F238E27FC236}">
                <a16:creationId xmlns:a16="http://schemas.microsoft.com/office/drawing/2014/main" id="{BD1AE759-DB19-438F-AA6E-3B2609ED0ADB}"/>
              </a:ext>
            </a:extLst>
          </p:cNvPr>
          <p:cNvSpPr/>
          <p:nvPr userDrawn="1"/>
        </p:nvSpPr>
        <p:spPr>
          <a:xfrm flipV="1">
            <a:off x="1067758" y="0"/>
            <a:ext cx="3949809" cy="1055074"/>
          </a:xfrm>
          <a:custGeom>
            <a:avLst/>
            <a:gdLst>
              <a:gd name="connsiteX0" fmla="*/ 0 w 3658979"/>
              <a:gd name="connsiteY0" fmla="*/ 831237 h 831237"/>
              <a:gd name="connsiteX1" fmla="*/ 0 w 3658979"/>
              <a:gd name="connsiteY1" fmla="*/ 0 h 831237"/>
              <a:gd name="connsiteX2" fmla="*/ 3658979 w 3658979"/>
              <a:gd name="connsiteY2" fmla="*/ 831237 h 831237"/>
              <a:gd name="connsiteX3" fmla="*/ 0 w 3658979"/>
              <a:gd name="connsiteY3" fmla="*/ 831237 h 831237"/>
              <a:gd name="connsiteX0" fmla="*/ 257175 w 3916154"/>
              <a:gd name="connsiteY0" fmla="*/ 1040787 h 1040787"/>
              <a:gd name="connsiteX1" fmla="*/ 0 w 3916154"/>
              <a:gd name="connsiteY1" fmla="*/ 0 h 1040787"/>
              <a:gd name="connsiteX2" fmla="*/ 3916154 w 3916154"/>
              <a:gd name="connsiteY2" fmla="*/ 1040787 h 1040787"/>
              <a:gd name="connsiteX3" fmla="*/ 257175 w 3916154"/>
              <a:gd name="connsiteY3" fmla="*/ 1040787 h 1040787"/>
              <a:gd name="connsiteX0" fmla="*/ 276225 w 3935204"/>
              <a:gd name="connsiteY0" fmla="*/ 1055074 h 1055074"/>
              <a:gd name="connsiteX1" fmla="*/ 0 w 3935204"/>
              <a:gd name="connsiteY1" fmla="*/ 0 h 1055074"/>
              <a:gd name="connsiteX2" fmla="*/ 3935204 w 3935204"/>
              <a:gd name="connsiteY2" fmla="*/ 1055074 h 1055074"/>
              <a:gd name="connsiteX3" fmla="*/ 276225 w 3935204"/>
              <a:gd name="connsiteY3" fmla="*/ 1055074 h 1055074"/>
              <a:gd name="connsiteX0" fmla="*/ 285750 w 3944729"/>
              <a:gd name="connsiteY0" fmla="*/ 1055074 h 1055074"/>
              <a:gd name="connsiteX1" fmla="*/ 0 w 3944729"/>
              <a:gd name="connsiteY1" fmla="*/ 0 h 1055074"/>
              <a:gd name="connsiteX2" fmla="*/ 3944729 w 3944729"/>
              <a:gd name="connsiteY2" fmla="*/ 1055074 h 1055074"/>
              <a:gd name="connsiteX3" fmla="*/ 285750 w 3944729"/>
              <a:gd name="connsiteY3" fmla="*/ 1055074 h 1055074"/>
              <a:gd name="connsiteX0" fmla="*/ 279400 w 3938379"/>
              <a:gd name="connsiteY0" fmla="*/ 1055074 h 1055074"/>
              <a:gd name="connsiteX1" fmla="*/ 0 w 3938379"/>
              <a:gd name="connsiteY1" fmla="*/ 0 h 1055074"/>
              <a:gd name="connsiteX2" fmla="*/ 3938379 w 3938379"/>
              <a:gd name="connsiteY2" fmla="*/ 1055074 h 1055074"/>
              <a:gd name="connsiteX3" fmla="*/ 279400 w 3938379"/>
              <a:gd name="connsiteY3" fmla="*/ 1055074 h 1055074"/>
              <a:gd name="connsiteX0" fmla="*/ 290830 w 3949809"/>
              <a:gd name="connsiteY0" fmla="*/ 1055074 h 1055074"/>
              <a:gd name="connsiteX1" fmla="*/ 0 w 3949809"/>
              <a:gd name="connsiteY1" fmla="*/ 0 h 1055074"/>
              <a:gd name="connsiteX2" fmla="*/ 3949809 w 3949809"/>
              <a:gd name="connsiteY2" fmla="*/ 1055074 h 1055074"/>
              <a:gd name="connsiteX3" fmla="*/ 290830 w 3949809"/>
              <a:gd name="connsiteY3" fmla="*/ 1055074 h 1055074"/>
            </a:gdLst>
            <a:ahLst/>
            <a:cxnLst>
              <a:cxn ang="0">
                <a:pos x="connsiteX0" y="connsiteY0"/>
              </a:cxn>
              <a:cxn ang="0">
                <a:pos x="connsiteX1" y="connsiteY1"/>
              </a:cxn>
              <a:cxn ang="0">
                <a:pos x="connsiteX2" y="connsiteY2"/>
              </a:cxn>
              <a:cxn ang="0">
                <a:pos x="connsiteX3" y="connsiteY3"/>
              </a:cxn>
            </a:cxnLst>
            <a:rect l="l" t="t" r="r" b="b"/>
            <a:pathLst>
              <a:path w="3949809" h="1055074">
                <a:moveTo>
                  <a:pt x="290830" y="1055074"/>
                </a:moveTo>
                <a:lnTo>
                  <a:pt x="0" y="0"/>
                </a:lnTo>
                <a:lnTo>
                  <a:pt x="3949809" y="1055074"/>
                </a:lnTo>
                <a:lnTo>
                  <a:pt x="290830" y="1055074"/>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uorakulmainen kolmio 2">
            <a:extLst>
              <a:ext uri="{FF2B5EF4-FFF2-40B4-BE49-F238E27FC236}">
                <a16:creationId xmlns:a16="http://schemas.microsoft.com/office/drawing/2014/main" id="{C182FF89-B5AC-422D-A7DC-F948422EF4AA}"/>
              </a:ext>
            </a:extLst>
          </p:cNvPr>
          <p:cNvSpPr/>
          <p:nvPr userDrawn="1"/>
        </p:nvSpPr>
        <p:spPr>
          <a:xfrm rot="16200000" flipH="1" flipV="1">
            <a:off x="-1415566" y="2465216"/>
            <a:ext cx="3910018" cy="1078887"/>
          </a:xfrm>
          <a:custGeom>
            <a:avLst/>
            <a:gdLst>
              <a:gd name="connsiteX0" fmla="*/ 0 w 3658979"/>
              <a:gd name="connsiteY0" fmla="*/ 831237 h 831237"/>
              <a:gd name="connsiteX1" fmla="*/ 0 w 3658979"/>
              <a:gd name="connsiteY1" fmla="*/ 0 h 831237"/>
              <a:gd name="connsiteX2" fmla="*/ 3658979 w 3658979"/>
              <a:gd name="connsiteY2" fmla="*/ 831237 h 831237"/>
              <a:gd name="connsiteX3" fmla="*/ 0 w 3658979"/>
              <a:gd name="connsiteY3" fmla="*/ 831237 h 831237"/>
              <a:gd name="connsiteX0" fmla="*/ 257175 w 3916154"/>
              <a:gd name="connsiteY0" fmla="*/ 1040787 h 1040787"/>
              <a:gd name="connsiteX1" fmla="*/ 0 w 3916154"/>
              <a:gd name="connsiteY1" fmla="*/ 0 h 1040787"/>
              <a:gd name="connsiteX2" fmla="*/ 3916154 w 3916154"/>
              <a:gd name="connsiteY2" fmla="*/ 1040787 h 1040787"/>
              <a:gd name="connsiteX3" fmla="*/ 257175 w 3916154"/>
              <a:gd name="connsiteY3" fmla="*/ 1040787 h 1040787"/>
              <a:gd name="connsiteX0" fmla="*/ 168619 w 3916154"/>
              <a:gd name="connsiteY0" fmla="*/ 1040787 h 1040787"/>
              <a:gd name="connsiteX1" fmla="*/ 0 w 3916154"/>
              <a:gd name="connsiteY1" fmla="*/ 0 h 1040787"/>
              <a:gd name="connsiteX2" fmla="*/ 3916154 w 3916154"/>
              <a:gd name="connsiteY2" fmla="*/ 1040787 h 1040787"/>
              <a:gd name="connsiteX3" fmla="*/ 168619 w 3916154"/>
              <a:gd name="connsiteY3" fmla="*/ 1040787 h 1040787"/>
              <a:gd name="connsiteX0" fmla="*/ 306373 w 4053908"/>
              <a:gd name="connsiteY0" fmla="*/ 1116987 h 1116987"/>
              <a:gd name="connsiteX1" fmla="*/ 0 w 4053908"/>
              <a:gd name="connsiteY1" fmla="*/ 0 h 1116987"/>
              <a:gd name="connsiteX2" fmla="*/ 4053908 w 4053908"/>
              <a:gd name="connsiteY2" fmla="*/ 1116987 h 1116987"/>
              <a:gd name="connsiteX3" fmla="*/ 306373 w 4053908"/>
              <a:gd name="connsiteY3" fmla="*/ 1116987 h 1116987"/>
              <a:gd name="connsiteX0" fmla="*/ 30865 w 3778400"/>
              <a:gd name="connsiteY0" fmla="*/ 1159850 h 1159850"/>
              <a:gd name="connsiteX1" fmla="*/ 0 w 3778400"/>
              <a:gd name="connsiteY1" fmla="*/ 0 h 1159850"/>
              <a:gd name="connsiteX2" fmla="*/ 3778400 w 3778400"/>
              <a:gd name="connsiteY2" fmla="*/ 1159850 h 1159850"/>
              <a:gd name="connsiteX3" fmla="*/ 30865 w 3778400"/>
              <a:gd name="connsiteY3" fmla="*/ 1159850 h 1159850"/>
              <a:gd name="connsiteX0" fmla="*/ 291614 w 4039149"/>
              <a:gd name="connsiteY0" fmla="*/ 1078887 h 1078887"/>
              <a:gd name="connsiteX1" fmla="*/ 0 w 4039149"/>
              <a:gd name="connsiteY1" fmla="*/ 0 h 1078887"/>
              <a:gd name="connsiteX2" fmla="*/ 4039149 w 4039149"/>
              <a:gd name="connsiteY2" fmla="*/ 1078887 h 1078887"/>
              <a:gd name="connsiteX3" fmla="*/ 291614 w 4039149"/>
              <a:gd name="connsiteY3" fmla="*/ 1078887 h 1078887"/>
            </a:gdLst>
            <a:ahLst/>
            <a:cxnLst>
              <a:cxn ang="0">
                <a:pos x="connsiteX0" y="connsiteY0"/>
              </a:cxn>
              <a:cxn ang="0">
                <a:pos x="connsiteX1" y="connsiteY1"/>
              </a:cxn>
              <a:cxn ang="0">
                <a:pos x="connsiteX2" y="connsiteY2"/>
              </a:cxn>
              <a:cxn ang="0">
                <a:pos x="connsiteX3" y="connsiteY3"/>
              </a:cxn>
            </a:cxnLst>
            <a:rect l="l" t="t" r="r" b="b"/>
            <a:pathLst>
              <a:path w="4039149" h="1078887">
                <a:moveTo>
                  <a:pt x="291614" y="1078887"/>
                </a:moveTo>
                <a:lnTo>
                  <a:pt x="0" y="0"/>
                </a:lnTo>
                <a:lnTo>
                  <a:pt x="4039149" y="1078887"/>
                </a:lnTo>
                <a:lnTo>
                  <a:pt x="291614" y="1078887"/>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1" name="Suorakulmainen kolmio 2">
            <a:extLst>
              <a:ext uri="{FF2B5EF4-FFF2-40B4-BE49-F238E27FC236}">
                <a16:creationId xmlns:a16="http://schemas.microsoft.com/office/drawing/2014/main" id="{8456A008-40C4-490E-BDD2-3AD94124FEA2}"/>
              </a:ext>
            </a:extLst>
          </p:cNvPr>
          <p:cNvSpPr/>
          <p:nvPr userDrawn="1"/>
        </p:nvSpPr>
        <p:spPr>
          <a:xfrm rot="16200000" flipH="1" flipV="1">
            <a:off x="-132072" y="132069"/>
            <a:ext cx="1343025" cy="1078887"/>
          </a:xfrm>
          <a:custGeom>
            <a:avLst/>
            <a:gdLst>
              <a:gd name="connsiteX0" fmla="*/ 0 w 3658979"/>
              <a:gd name="connsiteY0" fmla="*/ 831237 h 831237"/>
              <a:gd name="connsiteX1" fmla="*/ 0 w 3658979"/>
              <a:gd name="connsiteY1" fmla="*/ 0 h 831237"/>
              <a:gd name="connsiteX2" fmla="*/ 3658979 w 3658979"/>
              <a:gd name="connsiteY2" fmla="*/ 831237 h 831237"/>
              <a:gd name="connsiteX3" fmla="*/ 0 w 3658979"/>
              <a:gd name="connsiteY3" fmla="*/ 831237 h 831237"/>
              <a:gd name="connsiteX0" fmla="*/ 257175 w 3916154"/>
              <a:gd name="connsiteY0" fmla="*/ 1040787 h 1040787"/>
              <a:gd name="connsiteX1" fmla="*/ 0 w 3916154"/>
              <a:gd name="connsiteY1" fmla="*/ 0 h 1040787"/>
              <a:gd name="connsiteX2" fmla="*/ 3916154 w 3916154"/>
              <a:gd name="connsiteY2" fmla="*/ 1040787 h 1040787"/>
              <a:gd name="connsiteX3" fmla="*/ 257175 w 3916154"/>
              <a:gd name="connsiteY3" fmla="*/ 1040787 h 1040787"/>
              <a:gd name="connsiteX0" fmla="*/ 168619 w 3916154"/>
              <a:gd name="connsiteY0" fmla="*/ 1040787 h 1040787"/>
              <a:gd name="connsiteX1" fmla="*/ 0 w 3916154"/>
              <a:gd name="connsiteY1" fmla="*/ 0 h 1040787"/>
              <a:gd name="connsiteX2" fmla="*/ 3916154 w 3916154"/>
              <a:gd name="connsiteY2" fmla="*/ 1040787 h 1040787"/>
              <a:gd name="connsiteX3" fmla="*/ 168619 w 3916154"/>
              <a:gd name="connsiteY3" fmla="*/ 1040787 h 1040787"/>
              <a:gd name="connsiteX0" fmla="*/ 306373 w 4053908"/>
              <a:gd name="connsiteY0" fmla="*/ 1116987 h 1116987"/>
              <a:gd name="connsiteX1" fmla="*/ 0 w 4053908"/>
              <a:gd name="connsiteY1" fmla="*/ 0 h 1116987"/>
              <a:gd name="connsiteX2" fmla="*/ 4053908 w 4053908"/>
              <a:gd name="connsiteY2" fmla="*/ 1116987 h 1116987"/>
              <a:gd name="connsiteX3" fmla="*/ 306373 w 4053908"/>
              <a:gd name="connsiteY3" fmla="*/ 1116987 h 1116987"/>
              <a:gd name="connsiteX0" fmla="*/ 30865 w 3778400"/>
              <a:gd name="connsiteY0" fmla="*/ 1159850 h 1159850"/>
              <a:gd name="connsiteX1" fmla="*/ 0 w 3778400"/>
              <a:gd name="connsiteY1" fmla="*/ 0 h 1159850"/>
              <a:gd name="connsiteX2" fmla="*/ 3778400 w 3778400"/>
              <a:gd name="connsiteY2" fmla="*/ 1159850 h 1159850"/>
              <a:gd name="connsiteX3" fmla="*/ 30865 w 3778400"/>
              <a:gd name="connsiteY3" fmla="*/ 1159850 h 1159850"/>
              <a:gd name="connsiteX0" fmla="*/ 291614 w 4039149"/>
              <a:gd name="connsiteY0" fmla="*/ 1078887 h 1078887"/>
              <a:gd name="connsiteX1" fmla="*/ 0 w 4039149"/>
              <a:gd name="connsiteY1" fmla="*/ 0 h 1078887"/>
              <a:gd name="connsiteX2" fmla="*/ 4039149 w 4039149"/>
              <a:gd name="connsiteY2" fmla="*/ 1078887 h 1078887"/>
              <a:gd name="connsiteX3" fmla="*/ 291614 w 4039149"/>
              <a:gd name="connsiteY3" fmla="*/ 1078887 h 1078887"/>
              <a:gd name="connsiteX0" fmla="*/ 1 w 3747536"/>
              <a:gd name="connsiteY0" fmla="*/ 1083649 h 1083649"/>
              <a:gd name="connsiteX1" fmla="*/ 3041891 w 3747536"/>
              <a:gd name="connsiteY1" fmla="*/ 0 h 1083649"/>
              <a:gd name="connsiteX2" fmla="*/ 3747536 w 3747536"/>
              <a:gd name="connsiteY2" fmla="*/ 1083649 h 1083649"/>
              <a:gd name="connsiteX3" fmla="*/ 1 w 3747536"/>
              <a:gd name="connsiteY3" fmla="*/ 1083649 h 1083649"/>
              <a:gd name="connsiteX0" fmla="*/ 1 w 3747536"/>
              <a:gd name="connsiteY0" fmla="*/ 1088412 h 1088412"/>
              <a:gd name="connsiteX1" fmla="*/ 2948865 w 3747536"/>
              <a:gd name="connsiteY1" fmla="*/ 0 h 1088412"/>
              <a:gd name="connsiteX2" fmla="*/ 3747536 w 3747536"/>
              <a:gd name="connsiteY2" fmla="*/ 1088412 h 1088412"/>
              <a:gd name="connsiteX3" fmla="*/ 1 w 3747536"/>
              <a:gd name="connsiteY3" fmla="*/ 1088412 h 1088412"/>
              <a:gd name="connsiteX0" fmla="*/ 1 w 3747536"/>
              <a:gd name="connsiteY0" fmla="*/ 1078887 h 1078887"/>
              <a:gd name="connsiteX1" fmla="*/ 2940013 w 3747536"/>
              <a:gd name="connsiteY1" fmla="*/ 0 h 1078887"/>
              <a:gd name="connsiteX2" fmla="*/ 3747536 w 3747536"/>
              <a:gd name="connsiteY2" fmla="*/ 1078887 h 1078887"/>
              <a:gd name="connsiteX3" fmla="*/ 1 w 3747536"/>
              <a:gd name="connsiteY3" fmla="*/ 1078887 h 1078887"/>
            </a:gdLst>
            <a:ahLst/>
            <a:cxnLst>
              <a:cxn ang="0">
                <a:pos x="connsiteX0" y="connsiteY0"/>
              </a:cxn>
              <a:cxn ang="0">
                <a:pos x="connsiteX1" y="connsiteY1"/>
              </a:cxn>
              <a:cxn ang="0">
                <a:pos x="connsiteX2" y="connsiteY2"/>
              </a:cxn>
              <a:cxn ang="0">
                <a:pos x="connsiteX3" y="connsiteY3"/>
              </a:cxn>
            </a:cxnLst>
            <a:rect l="l" t="t" r="r" b="b"/>
            <a:pathLst>
              <a:path w="3747536" h="1078887">
                <a:moveTo>
                  <a:pt x="1" y="1078887"/>
                </a:moveTo>
                <a:lnTo>
                  <a:pt x="2940013" y="0"/>
                </a:lnTo>
                <a:lnTo>
                  <a:pt x="3747536" y="1078887"/>
                </a:lnTo>
                <a:lnTo>
                  <a:pt x="1" y="107888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9" name="Suorakulmainen kolmio 2">
            <a:extLst>
              <a:ext uri="{FF2B5EF4-FFF2-40B4-BE49-F238E27FC236}">
                <a16:creationId xmlns:a16="http://schemas.microsoft.com/office/drawing/2014/main" id="{DB614776-BCB9-42BF-AFEA-3A9E85BE6929}"/>
              </a:ext>
            </a:extLst>
          </p:cNvPr>
          <p:cNvSpPr/>
          <p:nvPr userDrawn="1"/>
        </p:nvSpPr>
        <p:spPr>
          <a:xfrm flipH="1" flipV="1">
            <a:off x="-2" y="0"/>
            <a:ext cx="1365353" cy="1055074"/>
          </a:xfrm>
          <a:custGeom>
            <a:avLst/>
            <a:gdLst>
              <a:gd name="connsiteX0" fmla="*/ 0 w 3658979"/>
              <a:gd name="connsiteY0" fmla="*/ 831237 h 831237"/>
              <a:gd name="connsiteX1" fmla="*/ 0 w 3658979"/>
              <a:gd name="connsiteY1" fmla="*/ 0 h 831237"/>
              <a:gd name="connsiteX2" fmla="*/ 3658979 w 3658979"/>
              <a:gd name="connsiteY2" fmla="*/ 831237 h 831237"/>
              <a:gd name="connsiteX3" fmla="*/ 0 w 3658979"/>
              <a:gd name="connsiteY3" fmla="*/ 831237 h 831237"/>
              <a:gd name="connsiteX0" fmla="*/ 257175 w 3916154"/>
              <a:gd name="connsiteY0" fmla="*/ 1040787 h 1040787"/>
              <a:gd name="connsiteX1" fmla="*/ 0 w 3916154"/>
              <a:gd name="connsiteY1" fmla="*/ 0 h 1040787"/>
              <a:gd name="connsiteX2" fmla="*/ 3916154 w 3916154"/>
              <a:gd name="connsiteY2" fmla="*/ 1040787 h 1040787"/>
              <a:gd name="connsiteX3" fmla="*/ 257175 w 3916154"/>
              <a:gd name="connsiteY3" fmla="*/ 1040787 h 1040787"/>
              <a:gd name="connsiteX0" fmla="*/ 168619 w 3916154"/>
              <a:gd name="connsiteY0" fmla="*/ 1040787 h 1040787"/>
              <a:gd name="connsiteX1" fmla="*/ 0 w 3916154"/>
              <a:gd name="connsiteY1" fmla="*/ 0 h 1040787"/>
              <a:gd name="connsiteX2" fmla="*/ 3916154 w 3916154"/>
              <a:gd name="connsiteY2" fmla="*/ 1040787 h 1040787"/>
              <a:gd name="connsiteX3" fmla="*/ 168619 w 3916154"/>
              <a:gd name="connsiteY3" fmla="*/ 1040787 h 1040787"/>
              <a:gd name="connsiteX0" fmla="*/ 306373 w 4053908"/>
              <a:gd name="connsiteY0" fmla="*/ 1116987 h 1116987"/>
              <a:gd name="connsiteX1" fmla="*/ 0 w 4053908"/>
              <a:gd name="connsiteY1" fmla="*/ 0 h 1116987"/>
              <a:gd name="connsiteX2" fmla="*/ 4053908 w 4053908"/>
              <a:gd name="connsiteY2" fmla="*/ 1116987 h 1116987"/>
              <a:gd name="connsiteX3" fmla="*/ 306373 w 4053908"/>
              <a:gd name="connsiteY3" fmla="*/ 1116987 h 1116987"/>
              <a:gd name="connsiteX0" fmla="*/ 30865 w 3778400"/>
              <a:gd name="connsiteY0" fmla="*/ 1159850 h 1159850"/>
              <a:gd name="connsiteX1" fmla="*/ 0 w 3778400"/>
              <a:gd name="connsiteY1" fmla="*/ 0 h 1159850"/>
              <a:gd name="connsiteX2" fmla="*/ 3778400 w 3778400"/>
              <a:gd name="connsiteY2" fmla="*/ 1159850 h 1159850"/>
              <a:gd name="connsiteX3" fmla="*/ 30865 w 3778400"/>
              <a:gd name="connsiteY3" fmla="*/ 1159850 h 1159850"/>
              <a:gd name="connsiteX0" fmla="*/ 291614 w 4039149"/>
              <a:gd name="connsiteY0" fmla="*/ 1078887 h 1078887"/>
              <a:gd name="connsiteX1" fmla="*/ 0 w 4039149"/>
              <a:gd name="connsiteY1" fmla="*/ 0 h 1078887"/>
              <a:gd name="connsiteX2" fmla="*/ 4039149 w 4039149"/>
              <a:gd name="connsiteY2" fmla="*/ 1078887 h 1078887"/>
              <a:gd name="connsiteX3" fmla="*/ 291614 w 4039149"/>
              <a:gd name="connsiteY3" fmla="*/ 1078887 h 1078887"/>
              <a:gd name="connsiteX0" fmla="*/ 1 w 3747536"/>
              <a:gd name="connsiteY0" fmla="*/ 1083649 h 1083649"/>
              <a:gd name="connsiteX1" fmla="*/ 3041891 w 3747536"/>
              <a:gd name="connsiteY1" fmla="*/ 0 h 1083649"/>
              <a:gd name="connsiteX2" fmla="*/ 3747536 w 3747536"/>
              <a:gd name="connsiteY2" fmla="*/ 1083649 h 1083649"/>
              <a:gd name="connsiteX3" fmla="*/ 1 w 3747536"/>
              <a:gd name="connsiteY3" fmla="*/ 1083649 h 1083649"/>
              <a:gd name="connsiteX0" fmla="*/ 1 w 3747536"/>
              <a:gd name="connsiteY0" fmla="*/ 1088412 h 1088412"/>
              <a:gd name="connsiteX1" fmla="*/ 2948865 w 3747536"/>
              <a:gd name="connsiteY1" fmla="*/ 0 h 1088412"/>
              <a:gd name="connsiteX2" fmla="*/ 3747536 w 3747536"/>
              <a:gd name="connsiteY2" fmla="*/ 1088412 h 1088412"/>
              <a:gd name="connsiteX3" fmla="*/ 1 w 3747536"/>
              <a:gd name="connsiteY3" fmla="*/ 1088412 h 1088412"/>
              <a:gd name="connsiteX0" fmla="*/ 1 w 3747536"/>
              <a:gd name="connsiteY0" fmla="*/ 1050312 h 1050312"/>
              <a:gd name="connsiteX1" fmla="*/ 792016 w 3747536"/>
              <a:gd name="connsiteY1" fmla="*/ 0 h 1050312"/>
              <a:gd name="connsiteX2" fmla="*/ 3747536 w 3747536"/>
              <a:gd name="connsiteY2" fmla="*/ 1050312 h 1050312"/>
              <a:gd name="connsiteX3" fmla="*/ 1 w 3747536"/>
              <a:gd name="connsiteY3" fmla="*/ 1050312 h 1050312"/>
              <a:gd name="connsiteX0" fmla="*/ 1 w 3747536"/>
              <a:gd name="connsiteY0" fmla="*/ 1055074 h 1055074"/>
              <a:gd name="connsiteX1" fmla="*/ 792016 w 3747536"/>
              <a:gd name="connsiteY1" fmla="*/ 0 h 1055074"/>
              <a:gd name="connsiteX2" fmla="*/ 3747536 w 3747536"/>
              <a:gd name="connsiteY2" fmla="*/ 1055074 h 1055074"/>
              <a:gd name="connsiteX3" fmla="*/ 1 w 3747536"/>
              <a:gd name="connsiteY3" fmla="*/ 1055074 h 1055074"/>
            </a:gdLst>
            <a:ahLst/>
            <a:cxnLst>
              <a:cxn ang="0">
                <a:pos x="connsiteX0" y="connsiteY0"/>
              </a:cxn>
              <a:cxn ang="0">
                <a:pos x="connsiteX1" y="connsiteY1"/>
              </a:cxn>
              <a:cxn ang="0">
                <a:pos x="connsiteX2" y="connsiteY2"/>
              </a:cxn>
              <a:cxn ang="0">
                <a:pos x="connsiteX3" y="connsiteY3"/>
              </a:cxn>
            </a:cxnLst>
            <a:rect l="l" t="t" r="r" b="b"/>
            <a:pathLst>
              <a:path w="3747536" h="1055074">
                <a:moveTo>
                  <a:pt x="1" y="1055074"/>
                </a:moveTo>
                <a:lnTo>
                  <a:pt x="792016" y="0"/>
                </a:lnTo>
                <a:lnTo>
                  <a:pt x="3747536" y="1055074"/>
                </a:lnTo>
                <a:lnTo>
                  <a:pt x="1" y="10550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Tree>
    <p:extLst>
      <p:ext uri="{BB962C8B-B14F-4D97-AF65-F5344CB8AC3E}">
        <p14:creationId xmlns:p14="http://schemas.microsoft.com/office/powerpoint/2010/main" val="201138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äliotsikko">
    <p:bg>
      <p:bgPr>
        <a:solidFill>
          <a:schemeClr val="bg1"/>
        </a:solidFill>
        <a:effectLst/>
      </p:bgPr>
    </p:bg>
    <p:spTree>
      <p:nvGrpSpPr>
        <p:cNvPr id="1" name=""/>
        <p:cNvGrpSpPr/>
        <p:nvPr/>
      </p:nvGrpSpPr>
      <p:grpSpPr>
        <a:xfrm>
          <a:off x="0" y="0"/>
          <a:ext cx="0" cy="0"/>
          <a:chOff x="0" y="0"/>
          <a:chExt cx="0" cy="0"/>
        </a:xfrm>
      </p:grpSpPr>
      <p:sp>
        <p:nvSpPr>
          <p:cNvPr id="19" name="Suorakulmainen kolmio 2">
            <a:extLst>
              <a:ext uri="{FF2B5EF4-FFF2-40B4-BE49-F238E27FC236}">
                <a16:creationId xmlns:a16="http://schemas.microsoft.com/office/drawing/2014/main" id="{BB729661-2BE5-49E6-BF10-602279339211}"/>
              </a:ext>
            </a:extLst>
          </p:cNvPr>
          <p:cNvSpPr/>
          <p:nvPr userDrawn="1"/>
        </p:nvSpPr>
        <p:spPr>
          <a:xfrm flipH="1" flipV="1">
            <a:off x="-14291" y="-2412"/>
            <a:ext cx="3146832" cy="2472766"/>
          </a:xfrm>
          <a:custGeom>
            <a:avLst/>
            <a:gdLst>
              <a:gd name="connsiteX0" fmla="*/ 0 w 3658979"/>
              <a:gd name="connsiteY0" fmla="*/ 831237 h 831237"/>
              <a:gd name="connsiteX1" fmla="*/ 0 w 3658979"/>
              <a:gd name="connsiteY1" fmla="*/ 0 h 831237"/>
              <a:gd name="connsiteX2" fmla="*/ 3658979 w 3658979"/>
              <a:gd name="connsiteY2" fmla="*/ 831237 h 831237"/>
              <a:gd name="connsiteX3" fmla="*/ 0 w 3658979"/>
              <a:gd name="connsiteY3" fmla="*/ 831237 h 831237"/>
              <a:gd name="connsiteX0" fmla="*/ 257175 w 3916154"/>
              <a:gd name="connsiteY0" fmla="*/ 1040787 h 1040787"/>
              <a:gd name="connsiteX1" fmla="*/ 0 w 3916154"/>
              <a:gd name="connsiteY1" fmla="*/ 0 h 1040787"/>
              <a:gd name="connsiteX2" fmla="*/ 3916154 w 3916154"/>
              <a:gd name="connsiteY2" fmla="*/ 1040787 h 1040787"/>
              <a:gd name="connsiteX3" fmla="*/ 257175 w 3916154"/>
              <a:gd name="connsiteY3" fmla="*/ 1040787 h 1040787"/>
              <a:gd name="connsiteX0" fmla="*/ 168619 w 3916154"/>
              <a:gd name="connsiteY0" fmla="*/ 1040787 h 1040787"/>
              <a:gd name="connsiteX1" fmla="*/ 0 w 3916154"/>
              <a:gd name="connsiteY1" fmla="*/ 0 h 1040787"/>
              <a:gd name="connsiteX2" fmla="*/ 3916154 w 3916154"/>
              <a:gd name="connsiteY2" fmla="*/ 1040787 h 1040787"/>
              <a:gd name="connsiteX3" fmla="*/ 168619 w 3916154"/>
              <a:gd name="connsiteY3" fmla="*/ 1040787 h 1040787"/>
              <a:gd name="connsiteX0" fmla="*/ 306373 w 4053908"/>
              <a:gd name="connsiteY0" fmla="*/ 1116987 h 1116987"/>
              <a:gd name="connsiteX1" fmla="*/ 0 w 4053908"/>
              <a:gd name="connsiteY1" fmla="*/ 0 h 1116987"/>
              <a:gd name="connsiteX2" fmla="*/ 4053908 w 4053908"/>
              <a:gd name="connsiteY2" fmla="*/ 1116987 h 1116987"/>
              <a:gd name="connsiteX3" fmla="*/ 306373 w 4053908"/>
              <a:gd name="connsiteY3" fmla="*/ 1116987 h 1116987"/>
              <a:gd name="connsiteX0" fmla="*/ 30865 w 3778400"/>
              <a:gd name="connsiteY0" fmla="*/ 1159850 h 1159850"/>
              <a:gd name="connsiteX1" fmla="*/ 0 w 3778400"/>
              <a:gd name="connsiteY1" fmla="*/ 0 h 1159850"/>
              <a:gd name="connsiteX2" fmla="*/ 3778400 w 3778400"/>
              <a:gd name="connsiteY2" fmla="*/ 1159850 h 1159850"/>
              <a:gd name="connsiteX3" fmla="*/ 30865 w 3778400"/>
              <a:gd name="connsiteY3" fmla="*/ 1159850 h 1159850"/>
              <a:gd name="connsiteX0" fmla="*/ 291614 w 4039149"/>
              <a:gd name="connsiteY0" fmla="*/ 1078887 h 1078887"/>
              <a:gd name="connsiteX1" fmla="*/ 0 w 4039149"/>
              <a:gd name="connsiteY1" fmla="*/ 0 h 1078887"/>
              <a:gd name="connsiteX2" fmla="*/ 4039149 w 4039149"/>
              <a:gd name="connsiteY2" fmla="*/ 1078887 h 1078887"/>
              <a:gd name="connsiteX3" fmla="*/ 291614 w 4039149"/>
              <a:gd name="connsiteY3" fmla="*/ 1078887 h 1078887"/>
              <a:gd name="connsiteX0" fmla="*/ 1 w 3747536"/>
              <a:gd name="connsiteY0" fmla="*/ 1083649 h 1083649"/>
              <a:gd name="connsiteX1" fmla="*/ 3041891 w 3747536"/>
              <a:gd name="connsiteY1" fmla="*/ 0 h 1083649"/>
              <a:gd name="connsiteX2" fmla="*/ 3747536 w 3747536"/>
              <a:gd name="connsiteY2" fmla="*/ 1083649 h 1083649"/>
              <a:gd name="connsiteX3" fmla="*/ 1 w 3747536"/>
              <a:gd name="connsiteY3" fmla="*/ 1083649 h 1083649"/>
              <a:gd name="connsiteX0" fmla="*/ 1 w 3747536"/>
              <a:gd name="connsiteY0" fmla="*/ 1088412 h 1088412"/>
              <a:gd name="connsiteX1" fmla="*/ 2948865 w 3747536"/>
              <a:gd name="connsiteY1" fmla="*/ 0 h 1088412"/>
              <a:gd name="connsiteX2" fmla="*/ 3747536 w 3747536"/>
              <a:gd name="connsiteY2" fmla="*/ 1088412 h 1088412"/>
              <a:gd name="connsiteX3" fmla="*/ 1 w 3747536"/>
              <a:gd name="connsiteY3" fmla="*/ 1088412 h 1088412"/>
              <a:gd name="connsiteX0" fmla="*/ 1 w 3747536"/>
              <a:gd name="connsiteY0" fmla="*/ 1078887 h 1078887"/>
              <a:gd name="connsiteX1" fmla="*/ 2940013 w 3747536"/>
              <a:gd name="connsiteY1" fmla="*/ 0 h 1078887"/>
              <a:gd name="connsiteX2" fmla="*/ 3747536 w 3747536"/>
              <a:gd name="connsiteY2" fmla="*/ 1078887 h 1078887"/>
              <a:gd name="connsiteX3" fmla="*/ 1 w 3747536"/>
              <a:gd name="connsiteY3" fmla="*/ 1078887 h 1078887"/>
              <a:gd name="connsiteX0" fmla="*/ 0 w 3753232"/>
              <a:gd name="connsiteY0" fmla="*/ 1078887 h 1078887"/>
              <a:gd name="connsiteX1" fmla="*/ 2940012 w 3753232"/>
              <a:gd name="connsiteY1" fmla="*/ 0 h 1078887"/>
              <a:gd name="connsiteX2" fmla="*/ 3753232 w 3753232"/>
              <a:gd name="connsiteY2" fmla="*/ 1078887 h 1078887"/>
              <a:gd name="connsiteX3" fmla="*/ 0 w 3753232"/>
              <a:gd name="connsiteY3" fmla="*/ 1078887 h 1078887"/>
              <a:gd name="connsiteX0" fmla="*/ 0 w 3758930"/>
              <a:gd name="connsiteY0" fmla="*/ 1078887 h 1078887"/>
              <a:gd name="connsiteX1" fmla="*/ 2940012 w 3758930"/>
              <a:gd name="connsiteY1" fmla="*/ 0 h 1078887"/>
              <a:gd name="connsiteX2" fmla="*/ 3758930 w 3758930"/>
              <a:gd name="connsiteY2" fmla="*/ 1074731 h 1078887"/>
              <a:gd name="connsiteX3" fmla="*/ 0 w 3758930"/>
              <a:gd name="connsiteY3" fmla="*/ 1078887 h 1078887"/>
              <a:gd name="connsiteX0" fmla="*/ 0 w 3764628"/>
              <a:gd name="connsiteY0" fmla="*/ 1078887 h 1078887"/>
              <a:gd name="connsiteX1" fmla="*/ 2940012 w 3764628"/>
              <a:gd name="connsiteY1" fmla="*/ 0 h 1078887"/>
              <a:gd name="connsiteX2" fmla="*/ 3764628 w 3764628"/>
              <a:gd name="connsiteY2" fmla="*/ 1076809 h 1078887"/>
              <a:gd name="connsiteX3" fmla="*/ 0 w 3764628"/>
              <a:gd name="connsiteY3" fmla="*/ 1078887 h 1078887"/>
            </a:gdLst>
            <a:ahLst/>
            <a:cxnLst>
              <a:cxn ang="0">
                <a:pos x="connsiteX0" y="connsiteY0"/>
              </a:cxn>
              <a:cxn ang="0">
                <a:pos x="connsiteX1" y="connsiteY1"/>
              </a:cxn>
              <a:cxn ang="0">
                <a:pos x="connsiteX2" y="connsiteY2"/>
              </a:cxn>
              <a:cxn ang="0">
                <a:pos x="connsiteX3" y="connsiteY3"/>
              </a:cxn>
            </a:cxnLst>
            <a:rect l="l" t="t" r="r" b="b"/>
            <a:pathLst>
              <a:path w="3764628" h="1078887">
                <a:moveTo>
                  <a:pt x="0" y="1078887"/>
                </a:moveTo>
                <a:lnTo>
                  <a:pt x="2940012" y="0"/>
                </a:lnTo>
                <a:lnTo>
                  <a:pt x="3764628" y="1076809"/>
                </a:lnTo>
                <a:lnTo>
                  <a:pt x="0" y="107888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4" name="Kuvan paikkamerkki 13">
            <a:extLst>
              <a:ext uri="{FF2B5EF4-FFF2-40B4-BE49-F238E27FC236}">
                <a16:creationId xmlns:a16="http://schemas.microsoft.com/office/drawing/2014/main" id="{3A28F19B-2004-4E88-BA15-5766E4032C70}"/>
              </a:ext>
            </a:extLst>
          </p:cNvPr>
          <p:cNvSpPr>
            <a:spLocks noGrp="1" noChangeAspect="1"/>
          </p:cNvSpPr>
          <p:nvPr>
            <p:ph type="pic" sz="quarter" idx="13" hasCustomPrompt="1"/>
          </p:nvPr>
        </p:nvSpPr>
        <p:spPr>
          <a:xfrm>
            <a:off x="673305" y="-1"/>
            <a:ext cx="11544910" cy="5568746"/>
          </a:xfrm>
          <a:custGeom>
            <a:avLst/>
            <a:gdLst>
              <a:gd name="connsiteX0" fmla="*/ 2452389 w 11513381"/>
              <a:gd name="connsiteY0" fmla="*/ 0 h 5553537"/>
              <a:gd name="connsiteX1" fmla="*/ 11513381 w 11513381"/>
              <a:gd name="connsiteY1" fmla="*/ 0 h 5553537"/>
              <a:gd name="connsiteX2" fmla="*/ 11513381 w 11513381"/>
              <a:gd name="connsiteY2" fmla="*/ 5553537 h 5553537"/>
              <a:gd name="connsiteX3" fmla="*/ 0 w 11513381"/>
              <a:gd name="connsiteY3" fmla="*/ 2459520 h 5553537"/>
              <a:gd name="connsiteX0" fmla="*/ 2452389 w 11513381"/>
              <a:gd name="connsiteY0" fmla="*/ 0 h 5553537"/>
              <a:gd name="connsiteX1" fmla="*/ 11513381 w 11513381"/>
              <a:gd name="connsiteY1" fmla="*/ 0 h 5553537"/>
              <a:gd name="connsiteX2" fmla="*/ 11513381 w 11513381"/>
              <a:gd name="connsiteY2" fmla="*/ 5553537 h 5553537"/>
              <a:gd name="connsiteX3" fmla="*/ 0 w 11513381"/>
              <a:gd name="connsiteY3" fmla="*/ 2454510 h 5553537"/>
              <a:gd name="connsiteX4" fmla="*/ 2452389 w 11513381"/>
              <a:gd name="connsiteY4" fmla="*/ 0 h 5553537"/>
              <a:gd name="connsiteX0" fmla="*/ 2432347 w 11513381"/>
              <a:gd name="connsiteY0" fmla="*/ 0 h 5553537"/>
              <a:gd name="connsiteX1" fmla="*/ 11513381 w 11513381"/>
              <a:gd name="connsiteY1" fmla="*/ 0 h 5553537"/>
              <a:gd name="connsiteX2" fmla="*/ 11513381 w 11513381"/>
              <a:gd name="connsiteY2" fmla="*/ 5553537 h 5553537"/>
              <a:gd name="connsiteX3" fmla="*/ 0 w 11513381"/>
              <a:gd name="connsiteY3" fmla="*/ 2454510 h 5553537"/>
              <a:gd name="connsiteX4" fmla="*/ 2432347 w 11513381"/>
              <a:gd name="connsiteY4" fmla="*/ 0 h 55535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13381" h="5553537">
                <a:moveTo>
                  <a:pt x="2432347" y="0"/>
                </a:moveTo>
                <a:lnTo>
                  <a:pt x="11513381" y="0"/>
                </a:lnTo>
                <a:lnTo>
                  <a:pt x="11513381" y="5553537"/>
                </a:lnTo>
                <a:lnTo>
                  <a:pt x="0" y="2454510"/>
                </a:lnTo>
                <a:lnTo>
                  <a:pt x="2432347" y="0"/>
                </a:lnTo>
                <a:close/>
              </a:path>
            </a:pathLst>
          </a:custGeom>
          <a:noFill/>
        </p:spPr>
        <p:txBody>
          <a:bodyPr wrap="square">
            <a:noAutofit/>
          </a:bodyPr>
          <a:lstStyle>
            <a:lvl1pPr marL="0" indent="0" algn="ctr">
              <a:buNone/>
              <a:defRPr>
                <a:solidFill>
                  <a:schemeClr val="accent3"/>
                </a:solidFill>
              </a:defRPr>
            </a:lvl1pPr>
          </a:lstStyle>
          <a:p>
            <a:r>
              <a:rPr lang="fi-FI"/>
              <a:t>Aseta taustakuva klikkaamalla</a:t>
            </a:r>
            <a:endParaRPr lang="en-US"/>
          </a:p>
        </p:txBody>
      </p:sp>
      <p:sp>
        <p:nvSpPr>
          <p:cNvPr id="2" name="Otsikko 1">
            <a:extLst>
              <a:ext uri="{FF2B5EF4-FFF2-40B4-BE49-F238E27FC236}">
                <a16:creationId xmlns:a16="http://schemas.microsoft.com/office/drawing/2014/main" id="{C90C7B77-4A63-41DE-9AEB-595188DB67A9}"/>
              </a:ext>
            </a:extLst>
          </p:cNvPr>
          <p:cNvSpPr>
            <a:spLocks noGrp="1"/>
          </p:cNvSpPr>
          <p:nvPr>
            <p:ph type="title" hasCustomPrompt="1"/>
          </p:nvPr>
        </p:nvSpPr>
        <p:spPr>
          <a:xfrm>
            <a:off x="673305" y="4227975"/>
            <a:ext cx="10089945" cy="510163"/>
          </a:xfrm>
        </p:spPr>
        <p:txBody>
          <a:bodyPr/>
          <a:lstStyle>
            <a:lvl1pPr>
              <a:defRPr b="1">
                <a:solidFill>
                  <a:schemeClr val="accent2"/>
                </a:solidFill>
                <a:latin typeface="Calibri" panose="020F0502020204030204" pitchFamily="34" charset="0"/>
                <a:cs typeface="Calibri" panose="020F0502020204030204" pitchFamily="34" charset="0"/>
              </a:defRPr>
            </a:lvl1pPr>
          </a:lstStyle>
          <a:p>
            <a:r>
              <a:rPr lang="fi-FI"/>
              <a:t>PÄÄOTSIKKO ISOLLA</a:t>
            </a:r>
            <a:endParaRPr lang="en-US"/>
          </a:p>
        </p:txBody>
      </p:sp>
      <p:sp>
        <p:nvSpPr>
          <p:cNvPr id="16" name="Tekstin paikkamerkki 15">
            <a:extLst>
              <a:ext uri="{FF2B5EF4-FFF2-40B4-BE49-F238E27FC236}">
                <a16:creationId xmlns:a16="http://schemas.microsoft.com/office/drawing/2014/main" id="{2058CE39-CE93-4406-8C8A-075484B1A695}"/>
              </a:ext>
            </a:extLst>
          </p:cNvPr>
          <p:cNvSpPr>
            <a:spLocks noGrp="1"/>
          </p:cNvSpPr>
          <p:nvPr>
            <p:ph type="body" sz="quarter" idx="14" hasCustomPrompt="1"/>
          </p:nvPr>
        </p:nvSpPr>
        <p:spPr>
          <a:xfrm>
            <a:off x="673305" y="3774962"/>
            <a:ext cx="9461295" cy="510163"/>
          </a:xfrm>
        </p:spPr>
        <p:txBody>
          <a:bodyPr>
            <a:noAutofit/>
          </a:bodyPr>
          <a:lstStyle>
            <a:lvl1pPr marL="0" indent="0">
              <a:buNone/>
              <a:defRPr sz="2800">
                <a:solidFill>
                  <a:schemeClr val="accent2"/>
                </a:solidFill>
              </a:defRPr>
            </a:lvl1pPr>
            <a:lvl2pPr marL="457200" indent="0">
              <a:buNone/>
              <a:defRPr sz="2800">
                <a:solidFill>
                  <a:schemeClr val="accent3"/>
                </a:solidFill>
              </a:defRPr>
            </a:lvl2pPr>
            <a:lvl3pPr marL="914400" indent="0">
              <a:buNone/>
              <a:defRPr sz="2400">
                <a:solidFill>
                  <a:schemeClr val="accent3"/>
                </a:solidFill>
              </a:defRPr>
            </a:lvl3pPr>
            <a:lvl4pPr marL="1371600" indent="0">
              <a:buNone/>
              <a:defRPr sz="2000">
                <a:solidFill>
                  <a:schemeClr val="accent3"/>
                </a:solidFill>
              </a:defRPr>
            </a:lvl4pPr>
            <a:lvl5pPr marL="1828800" indent="0">
              <a:buNone/>
              <a:defRPr sz="2000">
                <a:solidFill>
                  <a:schemeClr val="accent3"/>
                </a:solidFill>
              </a:defRPr>
            </a:lvl5pPr>
          </a:lstStyle>
          <a:p>
            <a:pPr lvl="0"/>
            <a:r>
              <a:rPr lang="fi-FI"/>
              <a:t>Alaotsikko tai teema</a:t>
            </a:r>
          </a:p>
        </p:txBody>
      </p:sp>
      <p:sp>
        <p:nvSpPr>
          <p:cNvPr id="10" name="Tekstin paikkamerkki 15">
            <a:extLst>
              <a:ext uri="{FF2B5EF4-FFF2-40B4-BE49-F238E27FC236}">
                <a16:creationId xmlns:a16="http://schemas.microsoft.com/office/drawing/2014/main" id="{A2AAD0BE-3522-46DD-BC5B-7670204130BD}"/>
              </a:ext>
            </a:extLst>
          </p:cNvPr>
          <p:cNvSpPr>
            <a:spLocks noGrp="1"/>
          </p:cNvSpPr>
          <p:nvPr>
            <p:ph type="body" sz="quarter" idx="15" hasCustomPrompt="1"/>
          </p:nvPr>
        </p:nvSpPr>
        <p:spPr>
          <a:xfrm>
            <a:off x="694340" y="5833294"/>
            <a:ext cx="6479006" cy="229110"/>
          </a:xfrm>
        </p:spPr>
        <p:txBody>
          <a:bodyPr>
            <a:noAutofit/>
          </a:bodyPr>
          <a:lstStyle>
            <a:lvl1pPr marL="0" indent="0">
              <a:lnSpc>
                <a:spcPct val="100000"/>
              </a:lnSpc>
              <a:buNone/>
              <a:defRPr sz="1100">
                <a:solidFill>
                  <a:schemeClr val="accent6"/>
                </a:solidFill>
              </a:defRPr>
            </a:lvl1pPr>
            <a:lvl2pPr marL="457200" indent="0">
              <a:buNone/>
              <a:defRPr sz="2400">
                <a:solidFill>
                  <a:schemeClr val="accent3"/>
                </a:solidFill>
              </a:defRPr>
            </a:lvl2pPr>
            <a:lvl3pPr marL="914400" indent="0">
              <a:buNone/>
              <a:defRPr sz="2000">
                <a:solidFill>
                  <a:schemeClr val="accent3"/>
                </a:solidFill>
              </a:defRPr>
            </a:lvl3pPr>
            <a:lvl4pPr marL="1371600" indent="0">
              <a:buNone/>
              <a:defRPr sz="1800">
                <a:solidFill>
                  <a:schemeClr val="accent3"/>
                </a:solidFill>
              </a:defRPr>
            </a:lvl4pPr>
            <a:lvl5pPr marL="1828800" indent="0">
              <a:buNone/>
              <a:defRPr sz="1800">
                <a:solidFill>
                  <a:schemeClr val="accent3"/>
                </a:solidFill>
              </a:defRPr>
            </a:lvl5pPr>
          </a:lstStyle>
          <a:p>
            <a:pPr lvl="0"/>
            <a:r>
              <a:rPr lang="fi-FI"/>
              <a:t>DD.MM.2020</a:t>
            </a:r>
            <a:br>
              <a:rPr lang="fi-FI"/>
            </a:br>
            <a:endParaRPr lang="fi-FI"/>
          </a:p>
        </p:txBody>
      </p:sp>
      <p:sp>
        <p:nvSpPr>
          <p:cNvPr id="11" name="Tekstin paikkamerkki 15">
            <a:extLst>
              <a:ext uri="{FF2B5EF4-FFF2-40B4-BE49-F238E27FC236}">
                <a16:creationId xmlns:a16="http://schemas.microsoft.com/office/drawing/2014/main" id="{10854DE4-F325-46F2-A70E-956CF7A56DBF}"/>
              </a:ext>
            </a:extLst>
          </p:cNvPr>
          <p:cNvSpPr>
            <a:spLocks noGrp="1"/>
          </p:cNvSpPr>
          <p:nvPr>
            <p:ph type="body" sz="quarter" idx="16" hasCustomPrompt="1"/>
          </p:nvPr>
        </p:nvSpPr>
        <p:spPr>
          <a:xfrm>
            <a:off x="694340" y="6031813"/>
            <a:ext cx="6479006" cy="249655"/>
          </a:xfrm>
        </p:spPr>
        <p:txBody>
          <a:bodyPr>
            <a:noAutofit/>
          </a:bodyPr>
          <a:lstStyle>
            <a:lvl1pPr marL="0" indent="0">
              <a:lnSpc>
                <a:spcPct val="100000"/>
              </a:lnSpc>
              <a:buNone/>
              <a:defRPr sz="1100">
                <a:solidFill>
                  <a:schemeClr val="tx1"/>
                </a:solidFill>
              </a:defRPr>
            </a:lvl1pPr>
            <a:lvl2pPr marL="457200" indent="0">
              <a:buNone/>
              <a:defRPr sz="2400">
                <a:solidFill>
                  <a:schemeClr val="accent3"/>
                </a:solidFill>
              </a:defRPr>
            </a:lvl2pPr>
            <a:lvl3pPr marL="914400" indent="0">
              <a:buNone/>
              <a:defRPr sz="2000">
                <a:solidFill>
                  <a:schemeClr val="accent3"/>
                </a:solidFill>
              </a:defRPr>
            </a:lvl3pPr>
            <a:lvl4pPr marL="1371600" indent="0">
              <a:buNone/>
              <a:defRPr sz="1800">
                <a:solidFill>
                  <a:schemeClr val="accent3"/>
                </a:solidFill>
              </a:defRPr>
            </a:lvl4pPr>
            <a:lvl5pPr marL="1828800" indent="0">
              <a:buNone/>
              <a:defRPr sz="1800">
                <a:solidFill>
                  <a:schemeClr val="accent3"/>
                </a:solidFill>
              </a:defRPr>
            </a:lvl5pPr>
          </a:lstStyle>
          <a:p>
            <a:pPr lvl="0"/>
            <a:r>
              <a:rPr lang="fi-FI"/>
              <a:t>Etu Sukunimi</a:t>
            </a:r>
          </a:p>
        </p:txBody>
      </p:sp>
      <p:sp>
        <p:nvSpPr>
          <p:cNvPr id="12" name="Tekstin paikkamerkki 15">
            <a:extLst>
              <a:ext uri="{FF2B5EF4-FFF2-40B4-BE49-F238E27FC236}">
                <a16:creationId xmlns:a16="http://schemas.microsoft.com/office/drawing/2014/main" id="{1B8BD53D-D8A0-4127-AF65-854607E03AD2}"/>
              </a:ext>
            </a:extLst>
          </p:cNvPr>
          <p:cNvSpPr>
            <a:spLocks noGrp="1"/>
          </p:cNvSpPr>
          <p:nvPr>
            <p:ph type="body" sz="quarter" idx="17" hasCustomPrompt="1"/>
          </p:nvPr>
        </p:nvSpPr>
        <p:spPr>
          <a:xfrm>
            <a:off x="694340" y="6224317"/>
            <a:ext cx="6479006" cy="229110"/>
          </a:xfrm>
        </p:spPr>
        <p:txBody>
          <a:bodyPr>
            <a:noAutofit/>
          </a:bodyPr>
          <a:lstStyle>
            <a:lvl1pPr marL="0" indent="0">
              <a:lnSpc>
                <a:spcPct val="100000"/>
              </a:lnSpc>
              <a:buNone/>
              <a:defRPr sz="1100">
                <a:solidFill>
                  <a:schemeClr val="tx1"/>
                </a:solidFill>
              </a:defRPr>
            </a:lvl1pPr>
            <a:lvl2pPr marL="457200" indent="0">
              <a:buNone/>
              <a:defRPr sz="2400">
                <a:solidFill>
                  <a:schemeClr val="accent3"/>
                </a:solidFill>
              </a:defRPr>
            </a:lvl2pPr>
            <a:lvl3pPr marL="914400" indent="0">
              <a:buNone/>
              <a:defRPr sz="2000">
                <a:solidFill>
                  <a:schemeClr val="accent3"/>
                </a:solidFill>
              </a:defRPr>
            </a:lvl3pPr>
            <a:lvl4pPr marL="1371600" indent="0">
              <a:buNone/>
              <a:defRPr sz="1800">
                <a:solidFill>
                  <a:schemeClr val="accent3"/>
                </a:solidFill>
              </a:defRPr>
            </a:lvl4pPr>
            <a:lvl5pPr marL="1828800" indent="0">
              <a:buNone/>
              <a:defRPr sz="1800">
                <a:solidFill>
                  <a:schemeClr val="accent3"/>
                </a:solidFill>
              </a:defRPr>
            </a:lvl5pPr>
          </a:lstStyle>
          <a:p>
            <a:pPr lvl="0"/>
            <a:r>
              <a:rPr lang="fi-FI"/>
              <a:t>Titteli, Yritys</a:t>
            </a:r>
          </a:p>
        </p:txBody>
      </p:sp>
      <p:sp>
        <p:nvSpPr>
          <p:cNvPr id="21" name="Suorakulmainen kolmio 2">
            <a:extLst>
              <a:ext uri="{FF2B5EF4-FFF2-40B4-BE49-F238E27FC236}">
                <a16:creationId xmlns:a16="http://schemas.microsoft.com/office/drawing/2014/main" id="{57366271-F595-4262-AE08-9D8F09416C10}"/>
              </a:ext>
            </a:extLst>
          </p:cNvPr>
          <p:cNvSpPr/>
          <p:nvPr userDrawn="1"/>
        </p:nvSpPr>
        <p:spPr>
          <a:xfrm rot="16200000" flipH="1" flipV="1">
            <a:off x="-895729" y="880698"/>
            <a:ext cx="2464915" cy="688216"/>
          </a:xfrm>
          <a:custGeom>
            <a:avLst/>
            <a:gdLst>
              <a:gd name="connsiteX0" fmla="*/ 0 w 3658979"/>
              <a:gd name="connsiteY0" fmla="*/ 831237 h 831237"/>
              <a:gd name="connsiteX1" fmla="*/ 0 w 3658979"/>
              <a:gd name="connsiteY1" fmla="*/ 0 h 831237"/>
              <a:gd name="connsiteX2" fmla="*/ 3658979 w 3658979"/>
              <a:gd name="connsiteY2" fmla="*/ 831237 h 831237"/>
              <a:gd name="connsiteX3" fmla="*/ 0 w 3658979"/>
              <a:gd name="connsiteY3" fmla="*/ 831237 h 831237"/>
              <a:gd name="connsiteX0" fmla="*/ 257175 w 3916154"/>
              <a:gd name="connsiteY0" fmla="*/ 1040787 h 1040787"/>
              <a:gd name="connsiteX1" fmla="*/ 0 w 3916154"/>
              <a:gd name="connsiteY1" fmla="*/ 0 h 1040787"/>
              <a:gd name="connsiteX2" fmla="*/ 3916154 w 3916154"/>
              <a:gd name="connsiteY2" fmla="*/ 1040787 h 1040787"/>
              <a:gd name="connsiteX3" fmla="*/ 257175 w 3916154"/>
              <a:gd name="connsiteY3" fmla="*/ 1040787 h 1040787"/>
              <a:gd name="connsiteX0" fmla="*/ 168619 w 3916154"/>
              <a:gd name="connsiteY0" fmla="*/ 1040787 h 1040787"/>
              <a:gd name="connsiteX1" fmla="*/ 0 w 3916154"/>
              <a:gd name="connsiteY1" fmla="*/ 0 h 1040787"/>
              <a:gd name="connsiteX2" fmla="*/ 3916154 w 3916154"/>
              <a:gd name="connsiteY2" fmla="*/ 1040787 h 1040787"/>
              <a:gd name="connsiteX3" fmla="*/ 168619 w 3916154"/>
              <a:gd name="connsiteY3" fmla="*/ 1040787 h 1040787"/>
              <a:gd name="connsiteX0" fmla="*/ 306373 w 4053908"/>
              <a:gd name="connsiteY0" fmla="*/ 1116987 h 1116987"/>
              <a:gd name="connsiteX1" fmla="*/ 0 w 4053908"/>
              <a:gd name="connsiteY1" fmla="*/ 0 h 1116987"/>
              <a:gd name="connsiteX2" fmla="*/ 4053908 w 4053908"/>
              <a:gd name="connsiteY2" fmla="*/ 1116987 h 1116987"/>
              <a:gd name="connsiteX3" fmla="*/ 306373 w 4053908"/>
              <a:gd name="connsiteY3" fmla="*/ 1116987 h 1116987"/>
              <a:gd name="connsiteX0" fmla="*/ 30865 w 3778400"/>
              <a:gd name="connsiteY0" fmla="*/ 1159850 h 1159850"/>
              <a:gd name="connsiteX1" fmla="*/ 0 w 3778400"/>
              <a:gd name="connsiteY1" fmla="*/ 0 h 1159850"/>
              <a:gd name="connsiteX2" fmla="*/ 3778400 w 3778400"/>
              <a:gd name="connsiteY2" fmla="*/ 1159850 h 1159850"/>
              <a:gd name="connsiteX3" fmla="*/ 30865 w 3778400"/>
              <a:gd name="connsiteY3" fmla="*/ 1159850 h 1159850"/>
              <a:gd name="connsiteX0" fmla="*/ 291614 w 4039149"/>
              <a:gd name="connsiteY0" fmla="*/ 1078887 h 1078887"/>
              <a:gd name="connsiteX1" fmla="*/ 0 w 4039149"/>
              <a:gd name="connsiteY1" fmla="*/ 0 h 1078887"/>
              <a:gd name="connsiteX2" fmla="*/ 4039149 w 4039149"/>
              <a:gd name="connsiteY2" fmla="*/ 1078887 h 1078887"/>
              <a:gd name="connsiteX3" fmla="*/ 291614 w 4039149"/>
              <a:gd name="connsiteY3" fmla="*/ 1078887 h 1078887"/>
              <a:gd name="connsiteX0" fmla="*/ 1 w 3747536"/>
              <a:gd name="connsiteY0" fmla="*/ 1083649 h 1083649"/>
              <a:gd name="connsiteX1" fmla="*/ 3041891 w 3747536"/>
              <a:gd name="connsiteY1" fmla="*/ 0 h 1083649"/>
              <a:gd name="connsiteX2" fmla="*/ 3747536 w 3747536"/>
              <a:gd name="connsiteY2" fmla="*/ 1083649 h 1083649"/>
              <a:gd name="connsiteX3" fmla="*/ 1 w 3747536"/>
              <a:gd name="connsiteY3" fmla="*/ 1083649 h 1083649"/>
              <a:gd name="connsiteX0" fmla="*/ 1 w 3747536"/>
              <a:gd name="connsiteY0" fmla="*/ 1088412 h 1088412"/>
              <a:gd name="connsiteX1" fmla="*/ 2948865 w 3747536"/>
              <a:gd name="connsiteY1" fmla="*/ 0 h 1088412"/>
              <a:gd name="connsiteX2" fmla="*/ 3747536 w 3747536"/>
              <a:gd name="connsiteY2" fmla="*/ 1088412 h 1088412"/>
              <a:gd name="connsiteX3" fmla="*/ 1 w 3747536"/>
              <a:gd name="connsiteY3" fmla="*/ 1088412 h 1088412"/>
              <a:gd name="connsiteX0" fmla="*/ 1 w 3747536"/>
              <a:gd name="connsiteY0" fmla="*/ 1078887 h 1078887"/>
              <a:gd name="connsiteX1" fmla="*/ 2940013 w 3747536"/>
              <a:gd name="connsiteY1" fmla="*/ 0 h 1078887"/>
              <a:gd name="connsiteX2" fmla="*/ 3747536 w 3747536"/>
              <a:gd name="connsiteY2" fmla="*/ 1078887 h 1078887"/>
              <a:gd name="connsiteX3" fmla="*/ 1 w 3747536"/>
              <a:gd name="connsiteY3" fmla="*/ 1078887 h 1078887"/>
              <a:gd name="connsiteX0" fmla="*/ -1 w 1700848"/>
              <a:gd name="connsiteY0" fmla="*/ 1082104 h 1082104"/>
              <a:gd name="connsiteX1" fmla="*/ 893325 w 1700848"/>
              <a:gd name="connsiteY1" fmla="*/ 0 h 1082104"/>
              <a:gd name="connsiteX2" fmla="*/ 1700848 w 1700848"/>
              <a:gd name="connsiteY2" fmla="*/ 1078887 h 1082104"/>
              <a:gd name="connsiteX3" fmla="*/ -1 w 1700848"/>
              <a:gd name="connsiteY3" fmla="*/ 1082104 h 1082104"/>
              <a:gd name="connsiteX0" fmla="*/ 0 w 2724190"/>
              <a:gd name="connsiteY0" fmla="*/ 1085322 h 1085322"/>
              <a:gd name="connsiteX1" fmla="*/ 1916667 w 2724190"/>
              <a:gd name="connsiteY1" fmla="*/ 0 h 1085322"/>
              <a:gd name="connsiteX2" fmla="*/ 2724190 w 2724190"/>
              <a:gd name="connsiteY2" fmla="*/ 1078887 h 1085322"/>
              <a:gd name="connsiteX3" fmla="*/ 0 w 2724190"/>
              <a:gd name="connsiteY3" fmla="*/ 1085322 h 1085322"/>
              <a:gd name="connsiteX0" fmla="*/ 0 w 2715367"/>
              <a:gd name="connsiteY0" fmla="*/ 1082106 h 1082106"/>
              <a:gd name="connsiteX1" fmla="*/ 1907844 w 2715367"/>
              <a:gd name="connsiteY1" fmla="*/ 0 h 1082106"/>
              <a:gd name="connsiteX2" fmla="*/ 2715367 w 2715367"/>
              <a:gd name="connsiteY2" fmla="*/ 1078887 h 1082106"/>
              <a:gd name="connsiteX3" fmla="*/ 0 w 2715367"/>
              <a:gd name="connsiteY3" fmla="*/ 1082106 h 1082106"/>
              <a:gd name="connsiteX0" fmla="*/ 0 w 2948834"/>
              <a:gd name="connsiteY0" fmla="*/ 300274 h 300274"/>
              <a:gd name="connsiteX1" fmla="*/ 2948834 w 2948834"/>
              <a:gd name="connsiteY1" fmla="*/ 0 h 300274"/>
              <a:gd name="connsiteX2" fmla="*/ 2715367 w 2948834"/>
              <a:gd name="connsiteY2" fmla="*/ 297055 h 300274"/>
              <a:gd name="connsiteX3" fmla="*/ 0 w 2948834"/>
              <a:gd name="connsiteY3" fmla="*/ 300274 h 300274"/>
            </a:gdLst>
            <a:ahLst/>
            <a:cxnLst>
              <a:cxn ang="0">
                <a:pos x="connsiteX0" y="connsiteY0"/>
              </a:cxn>
              <a:cxn ang="0">
                <a:pos x="connsiteX1" y="connsiteY1"/>
              </a:cxn>
              <a:cxn ang="0">
                <a:pos x="connsiteX2" y="connsiteY2"/>
              </a:cxn>
              <a:cxn ang="0">
                <a:pos x="connsiteX3" y="connsiteY3"/>
              </a:cxn>
            </a:cxnLst>
            <a:rect l="l" t="t" r="r" b="b"/>
            <a:pathLst>
              <a:path w="2948834" h="300274">
                <a:moveTo>
                  <a:pt x="0" y="300274"/>
                </a:moveTo>
                <a:lnTo>
                  <a:pt x="2948834" y="0"/>
                </a:lnTo>
                <a:lnTo>
                  <a:pt x="2715367" y="297055"/>
                </a:lnTo>
                <a:lnTo>
                  <a:pt x="0" y="30027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3" name="Kuva 7">
            <a:extLst>
              <a:ext uri="{FF2B5EF4-FFF2-40B4-BE49-F238E27FC236}">
                <a16:creationId xmlns:a16="http://schemas.microsoft.com/office/drawing/2014/main" id="{A2B7DECE-950B-4898-BA5A-45682EB2A511}"/>
              </a:ext>
            </a:extLst>
          </p:cNvPr>
          <p:cNvSpPr/>
          <p:nvPr/>
        </p:nvSpPr>
        <p:spPr>
          <a:xfrm>
            <a:off x="-7380" y="2253790"/>
            <a:ext cx="694929" cy="884600"/>
          </a:xfrm>
          <a:custGeom>
            <a:avLst/>
            <a:gdLst>
              <a:gd name="connsiteX0" fmla="*/ 0 w 694929"/>
              <a:gd name="connsiteY0" fmla="*/ 875075 h 875075"/>
              <a:gd name="connsiteX1" fmla="*/ 694929 w 694929"/>
              <a:gd name="connsiteY1" fmla="*/ 185043 h 875075"/>
              <a:gd name="connsiteX2" fmla="*/ 0 w 694929"/>
              <a:gd name="connsiteY2" fmla="*/ 0 h 875075"/>
              <a:gd name="connsiteX0" fmla="*/ 0 w 694929"/>
              <a:gd name="connsiteY0" fmla="*/ 875075 h 875075"/>
              <a:gd name="connsiteX1" fmla="*/ 694929 w 694929"/>
              <a:gd name="connsiteY1" fmla="*/ 185043 h 875075"/>
              <a:gd name="connsiteX2" fmla="*/ 0 w 694929"/>
              <a:gd name="connsiteY2" fmla="*/ 0 h 875075"/>
              <a:gd name="connsiteX3" fmla="*/ 0 w 694929"/>
              <a:gd name="connsiteY3" fmla="*/ 875075 h 875075"/>
              <a:gd name="connsiteX0" fmla="*/ 0 w 694929"/>
              <a:gd name="connsiteY0" fmla="*/ 884600 h 884600"/>
              <a:gd name="connsiteX1" fmla="*/ 694929 w 694929"/>
              <a:gd name="connsiteY1" fmla="*/ 194568 h 884600"/>
              <a:gd name="connsiteX2" fmla="*/ 0 w 694929"/>
              <a:gd name="connsiteY2" fmla="*/ 0 h 884600"/>
              <a:gd name="connsiteX3" fmla="*/ 0 w 694929"/>
              <a:gd name="connsiteY3" fmla="*/ 884600 h 884600"/>
            </a:gdLst>
            <a:ahLst/>
            <a:cxnLst>
              <a:cxn ang="0">
                <a:pos x="connsiteX0" y="connsiteY0"/>
              </a:cxn>
              <a:cxn ang="0">
                <a:pos x="connsiteX1" y="connsiteY1"/>
              </a:cxn>
              <a:cxn ang="0">
                <a:pos x="connsiteX2" y="connsiteY2"/>
              </a:cxn>
              <a:cxn ang="0">
                <a:pos x="connsiteX3" y="connsiteY3"/>
              </a:cxn>
            </a:cxnLst>
            <a:rect l="l" t="t" r="r" b="b"/>
            <a:pathLst>
              <a:path w="694929" h="884600">
                <a:moveTo>
                  <a:pt x="0" y="884600"/>
                </a:moveTo>
                <a:lnTo>
                  <a:pt x="694929" y="194568"/>
                </a:lnTo>
                <a:lnTo>
                  <a:pt x="0" y="0"/>
                </a:lnTo>
                <a:lnTo>
                  <a:pt x="0" y="884600"/>
                </a:lnTo>
                <a:close/>
              </a:path>
            </a:pathLst>
          </a:custGeom>
          <a:solidFill>
            <a:schemeClr val="accent1"/>
          </a:solidFill>
          <a:ln w="22430" cap="flat">
            <a:noFill/>
            <a:prstDash val="solid"/>
            <a:miter/>
          </a:ln>
        </p:spPr>
        <p:txBody>
          <a:bodyPr rtlCol="0" anchor="ctr"/>
          <a:lstStyle/>
          <a:p>
            <a:endParaRPr lang="en-US"/>
          </a:p>
        </p:txBody>
      </p:sp>
    </p:spTree>
    <p:extLst>
      <p:ext uri="{BB962C8B-B14F-4D97-AF65-F5344CB8AC3E}">
        <p14:creationId xmlns:p14="http://schemas.microsoft.com/office/powerpoint/2010/main" val="2119628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C04E1AF-2F03-406F-A7F6-A181D91B872E}"/>
              </a:ext>
            </a:extLst>
          </p:cNvPr>
          <p:cNvSpPr>
            <a:spLocks noGrp="1"/>
          </p:cNvSpPr>
          <p:nvPr>
            <p:ph type="title" hasCustomPrompt="1"/>
          </p:nvPr>
        </p:nvSpPr>
        <p:spPr>
          <a:xfrm>
            <a:off x="409575" y="933041"/>
            <a:ext cx="11306175" cy="498651"/>
          </a:xfrm>
        </p:spPr>
        <p:txBody>
          <a:bodyPr>
            <a:normAutofit/>
          </a:bodyPr>
          <a:lstStyle>
            <a:lvl1pPr>
              <a:defRPr sz="3600" b="1">
                <a:solidFill>
                  <a:schemeClr val="accent2"/>
                </a:solidFill>
                <a:latin typeface="+mn-lt"/>
              </a:defRPr>
            </a:lvl1pPr>
          </a:lstStyle>
          <a:p>
            <a:r>
              <a:rPr lang="fi-FI"/>
              <a:t>KIRJOITA OTSIKKO ISOILLA KIRJAIMILLA</a:t>
            </a:r>
            <a:endParaRPr lang="en-US"/>
          </a:p>
        </p:txBody>
      </p:sp>
      <p:sp>
        <p:nvSpPr>
          <p:cNvPr id="3" name="Sisällön paikkamerkki 2">
            <a:extLst>
              <a:ext uri="{FF2B5EF4-FFF2-40B4-BE49-F238E27FC236}">
                <a16:creationId xmlns:a16="http://schemas.microsoft.com/office/drawing/2014/main" id="{F6AED247-CF17-4D47-9BB8-DF96E68A2C01}"/>
              </a:ext>
            </a:extLst>
          </p:cNvPr>
          <p:cNvSpPr>
            <a:spLocks noGrp="1"/>
          </p:cNvSpPr>
          <p:nvPr>
            <p:ph idx="1"/>
          </p:nvPr>
        </p:nvSpPr>
        <p:spPr>
          <a:xfrm>
            <a:off x="409575" y="1550195"/>
            <a:ext cx="11306175" cy="4452572"/>
          </a:xfrm>
        </p:spPr>
        <p:txBody>
          <a:bodyPr>
            <a:normAutofit/>
          </a:bodyPr>
          <a:lstStyle>
            <a:lvl1pPr marL="0" indent="0">
              <a:lnSpc>
                <a:spcPts val="1600"/>
              </a:lnSpc>
              <a:buNone/>
              <a:defRPr sz="2400">
                <a:solidFill>
                  <a:schemeClr val="tx1"/>
                </a:solidFill>
              </a:defRPr>
            </a:lvl1pPr>
            <a:lvl2pPr marL="457200" indent="0">
              <a:lnSpc>
                <a:spcPts val="1600"/>
              </a:lnSpc>
              <a:buNone/>
              <a:defRPr sz="2000">
                <a:solidFill>
                  <a:schemeClr val="tx1"/>
                </a:solidFill>
              </a:defRPr>
            </a:lvl2pPr>
            <a:lvl3pPr marL="914400" indent="0">
              <a:lnSpc>
                <a:spcPts val="1600"/>
              </a:lnSpc>
              <a:buNone/>
              <a:defRPr sz="1800">
                <a:solidFill>
                  <a:schemeClr val="tx1"/>
                </a:solidFill>
              </a:defRPr>
            </a:lvl3pPr>
            <a:lvl4pPr marL="1371600" indent="0">
              <a:lnSpc>
                <a:spcPts val="1600"/>
              </a:lnSpc>
              <a:buNone/>
              <a:defRPr sz="1600">
                <a:solidFill>
                  <a:schemeClr val="tx1"/>
                </a:solidFill>
              </a:defRPr>
            </a:lvl4pPr>
            <a:lvl5pPr marL="1828800" indent="0">
              <a:lnSpc>
                <a:spcPts val="1600"/>
              </a:lnSpc>
              <a:buNone/>
              <a:defRPr sz="1600">
                <a:solidFill>
                  <a:schemeClr val="tx1"/>
                </a:solidFill>
              </a:defRPr>
            </a:lvl5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a:p>
        </p:txBody>
      </p:sp>
      <p:sp>
        <p:nvSpPr>
          <p:cNvPr id="5" name="Alatunnisteen paikkamerkki 4">
            <a:extLst>
              <a:ext uri="{FF2B5EF4-FFF2-40B4-BE49-F238E27FC236}">
                <a16:creationId xmlns:a16="http://schemas.microsoft.com/office/drawing/2014/main" id="{63D76E1F-7948-441D-8483-040FEECA8C8F}"/>
              </a:ext>
            </a:extLst>
          </p:cNvPr>
          <p:cNvSpPr>
            <a:spLocks noGrp="1"/>
          </p:cNvSpPr>
          <p:nvPr>
            <p:ph type="ftr" sz="quarter" idx="11"/>
          </p:nvPr>
        </p:nvSpPr>
        <p:spPr>
          <a:xfrm>
            <a:off x="2962275" y="6356350"/>
            <a:ext cx="6267450" cy="365125"/>
          </a:xfrm>
          <a:prstGeom prst="rect">
            <a:avLst/>
          </a:prstGeom>
        </p:spPr>
        <p:txBody>
          <a:bodyPr/>
          <a:lstStyle>
            <a:lvl1pPr>
              <a:defRPr sz="1400">
                <a:solidFill>
                  <a:schemeClr val="accent6"/>
                </a:solidFill>
              </a:defRPr>
            </a:lvl1pPr>
          </a:lstStyle>
          <a:p>
            <a:endParaRPr lang="en-US"/>
          </a:p>
        </p:txBody>
      </p:sp>
      <p:sp>
        <p:nvSpPr>
          <p:cNvPr id="6" name="Dian numeron paikkamerkki 5">
            <a:extLst>
              <a:ext uri="{FF2B5EF4-FFF2-40B4-BE49-F238E27FC236}">
                <a16:creationId xmlns:a16="http://schemas.microsoft.com/office/drawing/2014/main" id="{6FDB3561-2A84-4F39-A67F-B3EB829C0555}"/>
              </a:ext>
            </a:extLst>
          </p:cNvPr>
          <p:cNvSpPr>
            <a:spLocks noGrp="1"/>
          </p:cNvSpPr>
          <p:nvPr>
            <p:ph type="sldNum" sz="quarter" idx="12"/>
          </p:nvPr>
        </p:nvSpPr>
        <p:spPr>
          <a:xfrm>
            <a:off x="323850" y="6356350"/>
            <a:ext cx="514350" cy="365125"/>
          </a:xfrm>
          <a:prstGeom prst="rect">
            <a:avLst/>
          </a:prstGeom>
        </p:spPr>
        <p:txBody>
          <a:bodyPr/>
          <a:lstStyle>
            <a:lvl1pPr algn="l">
              <a:defRPr sz="1400">
                <a:solidFill>
                  <a:schemeClr val="accent6"/>
                </a:solidFill>
              </a:defRPr>
            </a:lvl1pPr>
          </a:lstStyle>
          <a:p>
            <a:fld id="{760648E0-E6C6-4E5F-BE79-F3E7B81C7BFA}" type="slidenum">
              <a:rPr lang="en-US" smtClean="0"/>
              <a:pPr/>
              <a:t>‹#›</a:t>
            </a:fld>
            <a:endParaRPr lang="en-US"/>
          </a:p>
        </p:txBody>
      </p:sp>
      <p:sp>
        <p:nvSpPr>
          <p:cNvPr id="12" name="Sisällön paikkamerkki 2">
            <a:extLst>
              <a:ext uri="{FF2B5EF4-FFF2-40B4-BE49-F238E27FC236}">
                <a16:creationId xmlns:a16="http://schemas.microsoft.com/office/drawing/2014/main" id="{CDDCBBED-1582-42B4-9DC3-32855B2EDE54}"/>
              </a:ext>
            </a:extLst>
          </p:cNvPr>
          <p:cNvSpPr>
            <a:spLocks noGrp="1"/>
          </p:cNvSpPr>
          <p:nvPr>
            <p:ph idx="13" hasCustomPrompt="1"/>
          </p:nvPr>
        </p:nvSpPr>
        <p:spPr>
          <a:xfrm>
            <a:off x="409575" y="290613"/>
            <a:ext cx="5029200" cy="261838"/>
          </a:xfrm>
        </p:spPr>
        <p:txBody>
          <a:bodyPr>
            <a:normAutofit/>
          </a:bodyPr>
          <a:lstStyle>
            <a:lvl1pPr marL="0" indent="0">
              <a:buNone/>
              <a:defRPr sz="1400">
                <a:solidFill>
                  <a:schemeClr val="accent6"/>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OSA Nro | OSION NIMI</a:t>
            </a:r>
            <a:endParaRPr lang="en-US"/>
          </a:p>
        </p:txBody>
      </p:sp>
      <p:grpSp>
        <p:nvGrpSpPr>
          <p:cNvPr id="4" name="Ryhmä 3">
            <a:extLst>
              <a:ext uri="{FF2B5EF4-FFF2-40B4-BE49-F238E27FC236}">
                <a16:creationId xmlns:a16="http://schemas.microsoft.com/office/drawing/2014/main" id="{80BC443D-7C25-487D-980F-E4955C48C6FA}"/>
              </a:ext>
            </a:extLst>
          </p:cNvPr>
          <p:cNvGrpSpPr/>
          <p:nvPr userDrawn="1"/>
        </p:nvGrpSpPr>
        <p:grpSpPr>
          <a:xfrm>
            <a:off x="9525836" y="4222604"/>
            <a:ext cx="2666165" cy="2635396"/>
            <a:chOff x="8698229" y="3438837"/>
            <a:chExt cx="3493774" cy="3453453"/>
          </a:xfrm>
        </p:grpSpPr>
        <p:sp>
          <p:nvSpPr>
            <p:cNvPr id="11" name="Suorakulmainen kolmio 2">
              <a:extLst>
                <a:ext uri="{FF2B5EF4-FFF2-40B4-BE49-F238E27FC236}">
                  <a16:creationId xmlns:a16="http://schemas.microsoft.com/office/drawing/2014/main" id="{924AC70A-F395-4C67-A588-E284480B545A}"/>
                </a:ext>
              </a:extLst>
            </p:cNvPr>
            <p:cNvSpPr/>
            <p:nvPr userDrawn="1"/>
          </p:nvSpPr>
          <p:spPr>
            <a:xfrm rot="5400000" flipH="1" flipV="1">
              <a:off x="10447747" y="4431855"/>
              <a:ext cx="2737274" cy="751238"/>
            </a:xfrm>
            <a:custGeom>
              <a:avLst/>
              <a:gdLst>
                <a:gd name="connsiteX0" fmla="*/ 0 w 3658979"/>
                <a:gd name="connsiteY0" fmla="*/ 831237 h 831237"/>
                <a:gd name="connsiteX1" fmla="*/ 0 w 3658979"/>
                <a:gd name="connsiteY1" fmla="*/ 0 h 831237"/>
                <a:gd name="connsiteX2" fmla="*/ 3658979 w 3658979"/>
                <a:gd name="connsiteY2" fmla="*/ 831237 h 831237"/>
                <a:gd name="connsiteX3" fmla="*/ 0 w 3658979"/>
                <a:gd name="connsiteY3" fmla="*/ 831237 h 831237"/>
                <a:gd name="connsiteX0" fmla="*/ 257175 w 3916154"/>
                <a:gd name="connsiteY0" fmla="*/ 1040787 h 1040787"/>
                <a:gd name="connsiteX1" fmla="*/ 0 w 3916154"/>
                <a:gd name="connsiteY1" fmla="*/ 0 h 1040787"/>
                <a:gd name="connsiteX2" fmla="*/ 3916154 w 3916154"/>
                <a:gd name="connsiteY2" fmla="*/ 1040787 h 1040787"/>
                <a:gd name="connsiteX3" fmla="*/ 257175 w 3916154"/>
                <a:gd name="connsiteY3" fmla="*/ 1040787 h 1040787"/>
                <a:gd name="connsiteX0" fmla="*/ 168619 w 3916154"/>
                <a:gd name="connsiteY0" fmla="*/ 1040787 h 1040787"/>
                <a:gd name="connsiteX1" fmla="*/ 0 w 3916154"/>
                <a:gd name="connsiteY1" fmla="*/ 0 h 1040787"/>
                <a:gd name="connsiteX2" fmla="*/ 3916154 w 3916154"/>
                <a:gd name="connsiteY2" fmla="*/ 1040787 h 1040787"/>
                <a:gd name="connsiteX3" fmla="*/ 168619 w 3916154"/>
                <a:gd name="connsiteY3" fmla="*/ 1040787 h 1040787"/>
                <a:gd name="connsiteX0" fmla="*/ 306373 w 4053908"/>
                <a:gd name="connsiteY0" fmla="*/ 1116987 h 1116987"/>
                <a:gd name="connsiteX1" fmla="*/ 0 w 4053908"/>
                <a:gd name="connsiteY1" fmla="*/ 0 h 1116987"/>
                <a:gd name="connsiteX2" fmla="*/ 4053908 w 4053908"/>
                <a:gd name="connsiteY2" fmla="*/ 1116987 h 1116987"/>
                <a:gd name="connsiteX3" fmla="*/ 306373 w 4053908"/>
                <a:gd name="connsiteY3" fmla="*/ 1116987 h 1116987"/>
                <a:gd name="connsiteX0" fmla="*/ 30865 w 3778400"/>
                <a:gd name="connsiteY0" fmla="*/ 1159850 h 1159850"/>
                <a:gd name="connsiteX1" fmla="*/ 0 w 3778400"/>
                <a:gd name="connsiteY1" fmla="*/ 0 h 1159850"/>
                <a:gd name="connsiteX2" fmla="*/ 3778400 w 3778400"/>
                <a:gd name="connsiteY2" fmla="*/ 1159850 h 1159850"/>
                <a:gd name="connsiteX3" fmla="*/ 30865 w 3778400"/>
                <a:gd name="connsiteY3" fmla="*/ 1159850 h 1159850"/>
                <a:gd name="connsiteX0" fmla="*/ 291614 w 4039149"/>
                <a:gd name="connsiteY0" fmla="*/ 1078887 h 1078887"/>
                <a:gd name="connsiteX1" fmla="*/ 0 w 4039149"/>
                <a:gd name="connsiteY1" fmla="*/ 0 h 1078887"/>
                <a:gd name="connsiteX2" fmla="*/ 4039149 w 4039149"/>
                <a:gd name="connsiteY2" fmla="*/ 1078887 h 1078887"/>
                <a:gd name="connsiteX3" fmla="*/ 291614 w 4039149"/>
                <a:gd name="connsiteY3" fmla="*/ 1078887 h 1078887"/>
                <a:gd name="connsiteX0" fmla="*/ 313427 w 4060962"/>
                <a:gd name="connsiteY0" fmla="*/ 1078881 h 1078881"/>
                <a:gd name="connsiteX1" fmla="*/ 1 w 4060962"/>
                <a:gd name="connsiteY1" fmla="*/ -1 h 1078881"/>
                <a:gd name="connsiteX2" fmla="*/ 4060962 w 4060962"/>
                <a:gd name="connsiteY2" fmla="*/ 1078881 h 1078881"/>
                <a:gd name="connsiteX3" fmla="*/ 313427 w 4060962"/>
                <a:gd name="connsiteY3" fmla="*/ 1078881 h 1078881"/>
                <a:gd name="connsiteX0" fmla="*/ 304213 w 4060960"/>
                <a:gd name="connsiteY0" fmla="*/ 1078888 h 1078889"/>
                <a:gd name="connsiteX1" fmla="*/ -1 w 4060960"/>
                <a:gd name="connsiteY1" fmla="*/ 1 h 1078889"/>
                <a:gd name="connsiteX2" fmla="*/ 4060960 w 4060960"/>
                <a:gd name="connsiteY2" fmla="*/ 1078883 h 1078889"/>
                <a:gd name="connsiteX3" fmla="*/ 304213 w 4060960"/>
                <a:gd name="connsiteY3" fmla="*/ 1078888 h 1078889"/>
              </a:gdLst>
              <a:ahLst/>
              <a:cxnLst>
                <a:cxn ang="0">
                  <a:pos x="connsiteX0" y="connsiteY0"/>
                </a:cxn>
                <a:cxn ang="0">
                  <a:pos x="connsiteX1" y="connsiteY1"/>
                </a:cxn>
                <a:cxn ang="0">
                  <a:pos x="connsiteX2" y="connsiteY2"/>
                </a:cxn>
                <a:cxn ang="0">
                  <a:pos x="connsiteX3" y="connsiteY3"/>
                </a:cxn>
              </a:cxnLst>
              <a:rect l="l" t="t" r="r" b="b"/>
              <a:pathLst>
                <a:path w="4060960" h="1078889">
                  <a:moveTo>
                    <a:pt x="304213" y="1078888"/>
                  </a:moveTo>
                  <a:lnTo>
                    <a:pt x="-1" y="1"/>
                  </a:lnTo>
                  <a:lnTo>
                    <a:pt x="4060960" y="1078883"/>
                  </a:lnTo>
                  <a:lnTo>
                    <a:pt x="304213" y="1078888"/>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0" name="Suorakulmainen kolmio 2">
              <a:extLst>
                <a:ext uri="{FF2B5EF4-FFF2-40B4-BE49-F238E27FC236}">
                  <a16:creationId xmlns:a16="http://schemas.microsoft.com/office/drawing/2014/main" id="{3F17120F-E01E-46D9-A883-A2B383BCA674}"/>
                </a:ext>
              </a:extLst>
            </p:cNvPr>
            <p:cNvSpPr/>
            <p:nvPr userDrawn="1"/>
          </p:nvSpPr>
          <p:spPr>
            <a:xfrm rot="10800000" flipV="1">
              <a:off x="8698229" y="6160045"/>
              <a:ext cx="2753749" cy="732244"/>
            </a:xfrm>
            <a:custGeom>
              <a:avLst/>
              <a:gdLst>
                <a:gd name="connsiteX0" fmla="*/ 0 w 3658979"/>
                <a:gd name="connsiteY0" fmla="*/ 831237 h 831237"/>
                <a:gd name="connsiteX1" fmla="*/ 0 w 3658979"/>
                <a:gd name="connsiteY1" fmla="*/ 0 h 831237"/>
                <a:gd name="connsiteX2" fmla="*/ 3658979 w 3658979"/>
                <a:gd name="connsiteY2" fmla="*/ 831237 h 831237"/>
                <a:gd name="connsiteX3" fmla="*/ 0 w 3658979"/>
                <a:gd name="connsiteY3" fmla="*/ 831237 h 831237"/>
                <a:gd name="connsiteX0" fmla="*/ 257175 w 3916154"/>
                <a:gd name="connsiteY0" fmla="*/ 1040787 h 1040787"/>
                <a:gd name="connsiteX1" fmla="*/ 0 w 3916154"/>
                <a:gd name="connsiteY1" fmla="*/ 0 h 1040787"/>
                <a:gd name="connsiteX2" fmla="*/ 3916154 w 3916154"/>
                <a:gd name="connsiteY2" fmla="*/ 1040787 h 1040787"/>
                <a:gd name="connsiteX3" fmla="*/ 257175 w 3916154"/>
                <a:gd name="connsiteY3" fmla="*/ 1040787 h 1040787"/>
                <a:gd name="connsiteX0" fmla="*/ 276225 w 3935204"/>
                <a:gd name="connsiteY0" fmla="*/ 1055074 h 1055074"/>
                <a:gd name="connsiteX1" fmla="*/ 0 w 3935204"/>
                <a:gd name="connsiteY1" fmla="*/ 0 h 1055074"/>
                <a:gd name="connsiteX2" fmla="*/ 3935204 w 3935204"/>
                <a:gd name="connsiteY2" fmla="*/ 1055074 h 1055074"/>
                <a:gd name="connsiteX3" fmla="*/ 276225 w 3935204"/>
                <a:gd name="connsiteY3" fmla="*/ 1055074 h 1055074"/>
                <a:gd name="connsiteX0" fmla="*/ 285750 w 3944729"/>
                <a:gd name="connsiteY0" fmla="*/ 1055074 h 1055074"/>
                <a:gd name="connsiteX1" fmla="*/ 0 w 3944729"/>
                <a:gd name="connsiteY1" fmla="*/ 0 h 1055074"/>
                <a:gd name="connsiteX2" fmla="*/ 3944729 w 3944729"/>
                <a:gd name="connsiteY2" fmla="*/ 1055074 h 1055074"/>
                <a:gd name="connsiteX3" fmla="*/ 285750 w 3944729"/>
                <a:gd name="connsiteY3" fmla="*/ 1055074 h 1055074"/>
                <a:gd name="connsiteX0" fmla="*/ 279400 w 3938379"/>
                <a:gd name="connsiteY0" fmla="*/ 1055074 h 1055074"/>
                <a:gd name="connsiteX1" fmla="*/ 0 w 3938379"/>
                <a:gd name="connsiteY1" fmla="*/ 0 h 1055074"/>
                <a:gd name="connsiteX2" fmla="*/ 3938379 w 3938379"/>
                <a:gd name="connsiteY2" fmla="*/ 1055074 h 1055074"/>
                <a:gd name="connsiteX3" fmla="*/ 279400 w 3938379"/>
                <a:gd name="connsiteY3" fmla="*/ 1055074 h 1055074"/>
                <a:gd name="connsiteX0" fmla="*/ 283991 w 3942970"/>
                <a:gd name="connsiteY0" fmla="*/ 1059665 h 1059665"/>
                <a:gd name="connsiteX1" fmla="*/ 0 w 3942970"/>
                <a:gd name="connsiteY1" fmla="*/ 0 h 1059665"/>
                <a:gd name="connsiteX2" fmla="*/ 3942970 w 3942970"/>
                <a:gd name="connsiteY2" fmla="*/ 1059665 h 1059665"/>
                <a:gd name="connsiteX3" fmla="*/ 283991 w 3942970"/>
                <a:gd name="connsiteY3" fmla="*/ 1059665 h 1059665"/>
                <a:gd name="connsiteX0" fmla="*/ 300122 w 3959101"/>
                <a:gd name="connsiteY0" fmla="*/ 1051610 h 1051610"/>
                <a:gd name="connsiteX1" fmla="*/ 0 w 3959101"/>
                <a:gd name="connsiteY1" fmla="*/ 0 h 1051610"/>
                <a:gd name="connsiteX2" fmla="*/ 3959101 w 3959101"/>
                <a:gd name="connsiteY2" fmla="*/ 1051610 h 1051610"/>
                <a:gd name="connsiteX3" fmla="*/ 300122 w 3959101"/>
                <a:gd name="connsiteY3" fmla="*/ 1051610 h 1051610"/>
              </a:gdLst>
              <a:ahLst/>
              <a:cxnLst>
                <a:cxn ang="0">
                  <a:pos x="connsiteX0" y="connsiteY0"/>
                </a:cxn>
                <a:cxn ang="0">
                  <a:pos x="connsiteX1" y="connsiteY1"/>
                </a:cxn>
                <a:cxn ang="0">
                  <a:pos x="connsiteX2" y="connsiteY2"/>
                </a:cxn>
                <a:cxn ang="0">
                  <a:pos x="connsiteX3" y="connsiteY3"/>
                </a:cxn>
              </a:cxnLst>
              <a:rect l="l" t="t" r="r" b="b"/>
              <a:pathLst>
                <a:path w="3959101" h="1051610">
                  <a:moveTo>
                    <a:pt x="300122" y="1051610"/>
                  </a:moveTo>
                  <a:lnTo>
                    <a:pt x="0" y="0"/>
                  </a:lnTo>
                  <a:lnTo>
                    <a:pt x="3959101" y="1051610"/>
                  </a:lnTo>
                  <a:lnTo>
                    <a:pt x="300122" y="105161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uorakulmainen kolmio 2">
              <a:extLst>
                <a:ext uri="{FF2B5EF4-FFF2-40B4-BE49-F238E27FC236}">
                  <a16:creationId xmlns:a16="http://schemas.microsoft.com/office/drawing/2014/main" id="{1370949F-B55D-4BDE-80CF-A5ED279A3F67}"/>
                </a:ext>
              </a:extLst>
            </p:cNvPr>
            <p:cNvSpPr/>
            <p:nvPr userDrawn="1"/>
          </p:nvSpPr>
          <p:spPr>
            <a:xfrm rot="5400000" flipH="1" flipV="1">
              <a:off x="11348803" y="6049092"/>
              <a:ext cx="935158" cy="751237"/>
            </a:xfrm>
            <a:custGeom>
              <a:avLst/>
              <a:gdLst>
                <a:gd name="connsiteX0" fmla="*/ 0 w 3658979"/>
                <a:gd name="connsiteY0" fmla="*/ 831237 h 831237"/>
                <a:gd name="connsiteX1" fmla="*/ 0 w 3658979"/>
                <a:gd name="connsiteY1" fmla="*/ 0 h 831237"/>
                <a:gd name="connsiteX2" fmla="*/ 3658979 w 3658979"/>
                <a:gd name="connsiteY2" fmla="*/ 831237 h 831237"/>
                <a:gd name="connsiteX3" fmla="*/ 0 w 3658979"/>
                <a:gd name="connsiteY3" fmla="*/ 831237 h 831237"/>
                <a:gd name="connsiteX0" fmla="*/ 257175 w 3916154"/>
                <a:gd name="connsiteY0" fmla="*/ 1040787 h 1040787"/>
                <a:gd name="connsiteX1" fmla="*/ 0 w 3916154"/>
                <a:gd name="connsiteY1" fmla="*/ 0 h 1040787"/>
                <a:gd name="connsiteX2" fmla="*/ 3916154 w 3916154"/>
                <a:gd name="connsiteY2" fmla="*/ 1040787 h 1040787"/>
                <a:gd name="connsiteX3" fmla="*/ 257175 w 3916154"/>
                <a:gd name="connsiteY3" fmla="*/ 1040787 h 1040787"/>
                <a:gd name="connsiteX0" fmla="*/ 168619 w 3916154"/>
                <a:gd name="connsiteY0" fmla="*/ 1040787 h 1040787"/>
                <a:gd name="connsiteX1" fmla="*/ 0 w 3916154"/>
                <a:gd name="connsiteY1" fmla="*/ 0 h 1040787"/>
                <a:gd name="connsiteX2" fmla="*/ 3916154 w 3916154"/>
                <a:gd name="connsiteY2" fmla="*/ 1040787 h 1040787"/>
                <a:gd name="connsiteX3" fmla="*/ 168619 w 3916154"/>
                <a:gd name="connsiteY3" fmla="*/ 1040787 h 1040787"/>
                <a:gd name="connsiteX0" fmla="*/ 306373 w 4053908"/>
                <a:gd name="connsiteY0" fmla="*/ 1116987 h 1116987"/>
                <a:gd name="connsiteX1" fmla="*/ 0 w 4053908"/>
                <a:gd name="connsiteY1" fmla="*/ 0 h 1116987"/>
                <a:gd name="connsiteX2" fmla="*/ 4053908 w 4053908"/>
                <a:gd name="connsiteY2" fmla="*/ 1116987 h 1116987"/>
                <a:gd name="connsiteX3" fmla="*/ 306373 w 4053908"/>
                <a:gd name="connsiteY3" fmla="*/ 1116987 h 1116987"/>
                <a:gd name="connsiteX0" fmla="*/ 30865 w 3778400"/>
                <a:gd name="connsiteY0" fmla="*/ 1159850 h 1159850"/>
                <a:gd name="connsiteX1" fmla="*/ 0 w 3778400"/>
                <a:gd name="connsiteY1" fmla="*/ 0 h 1159850"/>
                <a:gd name="connsiteX2" fmla="*/ 3778400 w 3778400"/>
                <a:gd name="connsiteY2" fmla="*/ 1159850 h 1159850"/>
                <a:gd name="connsiteX3" fmla="*/ 30865 w 3778400"/>
                <a:gd name="connsiteY3" fmla="*/ 1159850 h 1159850"/>
                <a:gd name="connsiteX0" fmla="*/ 291614 w 4039149"/>
                <a:gd name="connsiteY0" fmla="*/ 1078887 h 1078887"/>
                <a:gd name="connsiteX1" fmla="*/ 0 w 4039149"/>
                <a:gd name="connsiteY1" fmla="*/ 0 h 1078887"/>
                <a:gd name="connsiteX2" fmla="*/ 4039149 w 4039149"/>
                <a:gd name="connsiteY2" fmla="*/ 1078887 h 1078887"/>
                <a:gd name="connsiteX3" fmla="*/ 291614 w 4039149"/>
                <a:gd name="connsiteY3" fmla="*/ 1078887 h 1078887"/>
                <a:gd name="connsiteX0" fmla="*/ 1 w 3747536"/>
                <a:gd name="connsiteY0" fmla="*/ 1083649 h 1083649"/>
                <a:gd name="connsiteX1" fmla="*/ 3041891 w 3747536"/>
                <a:gd name="connsiteY1" fmla="*/ 0 h 1083649"/>
                <a:gd name="connsiteX2" fmla="*/ 3747536 w 3747536"/>
                <a:gd name="connsiteY2" fmla="*/ 1083649 h 1083649"/>
                <a:gd name="connsiteX3" fmla="*/ 1 w 3747536"/>
                <a:gd name="connsiteY3" fmla="*/ 1083649 h 1083649"/>
                <a:gd name="connsiteX0" fmla="*/ 1 w 3747536"/>
                <a:gd name="connsiteY0" fmla="*/ 1088412 h 1088412"/>
                <a:gd name="connsiteX1" fmla="*/ 2948865 w 3747536"/>
                <a:gd name="connsiteY1" fmla="*/ 0 h 1088412"/>
                <a:gd name="connsiteX2" fmla="*/ 3747536 w 3747536"/>
                <a:gd name="connsiteY2" fmla="*/ 1088412 h 1088412"/>
                <a:gd name="connsiteX3" fmla="*/ 1 w 3747536"/>
                <a:gd name="connsiteY3" fmla="*/ 1088412 h 1088412"/>
                <a:gd name="connsiteX0" fmla="*/ 1 w 3747536"/>
                <a:gd name="connsiteY0" fmla="*/ 1078887 h 1078887"/>
                <a:gd name="connsiteX1" fmla="*/ 2940013 w 3747536"/>
                <a:gd name="connsiteY1" fmla="*/ 0 h 1078887"/>
                <a:gd name="connsiteX2" fmla="*/ 3747536 w 3747536"/>
                <a:gd name="connsiteY2" fmla="*/ 1078887 h 1078887"/>
                <a:gd name="connsiteX3" fmla="*/ 1 w 3747536"/>
                <a:gd name="connsiteY3" fmla="*/ 1078887 h 1078887"/>
              </a:gdLst>
              <a:ahLst/>
              <a:cxnLst>
                <a:cxn ang="0">
                  <a:pos x="connsiteX0" y="connsiteY0"/>
                </a:cxn>
                <a:cxn ang="0">
                  <a:pos x="connsiteX1" y="connsiteY1"/>
                </a:cxn>
                <a:cxn ang="0">
                  <a:pos x="connsiteX2" y="connsiteY2"/>
                </a:cxn>
                <a:cxn ang="0">
                  <a:pos x="connsiteX3" y="connsiteY3"/>
                </a:cxn>
              </a:cxnLst>
              <a:rect l="l" t="t" r="r" b="b"/>
              <a:pathLst>
                <a:path w="3747536" h="1078887">
                  <a:moveTo>
                    <a:pt x="1" y="1078887"/>
                  </a:moveTo>
                  <a:lnTo>
                    <a:pt x="2940013" y="0"/>
                  </a:lnTo>
                  <a:lnTo>
                    <a:pt x="3747536" y="1078887"/>
                  </a:lnTo>
                  <a:lnTo>
                    <a:pt x="1" y="107888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4" name="Suorakulmainen kolmio 2">
              <a:extLst>
                <a:ext uri="{FF2B5EF4-FFF2-40B4-BE49-F238E27FC236}">
                  <a16:creationId xmlns:a16="http://schemas.microsoft.com/office/drawing/2014/main" id="{4AA2E53D-A65E-4145-8BD8-27F6FAB17EBA}"/>
                </a:ext>
              </a:extLst>
            </p:cNvPr>
            <p:cNvSpPr/>
            <p:nvPr userDrawn="1"/>
          </p:nvSpPr>
          <p:spPr>
            <a:xfrm rot="10800000" flipH="1" flipV="1">
              <a:off x="11241294" y="6157633"/>
              <a:ext cx="950705" cy="734656"/>
            </a:xfrm>
            <a:custGeom>
              <a:avLst/>
              <a:gdLst>
                <a:gd name="connsiteX0" fmla="*/ 0 w 3658979"/>
                <a:gd name="connsiteY0" fmla="*/ 831237 h 831237"/>
                <a:gd name="connsiteX1" fmla="*/ 0 w 3658979"/>
                <a:gd name="connsiteY1" fmla="*/ 0 h 831237"/>
                <a:gd name="connsiteX2" fmla="*/ 3658979 w 3658979"/>
                <a:gd name="connsiteY2" fmla="*/ 831237 h 831237"/>
                <a:gd name="connsiteX3" fmla="*/ 0 w 3658979"/>
                <a:gd name="connsiteY3" fmla="*/ 831237 h 831237"/>
                <a:gd name="connsiteX0" fmla="*/ 257175 w 3916154"/>
                <a:gd name="connsiteY0" fmla="*/ 1040787 h 1040787"/>
                <a:gd name="connsiteX1" fmla="*/ 0 w 3916154"/>
                <a:gd name="connsiteY1" fmla="*/ 0 h 1040787"/>
                <a:gd name="connsiteX2" fmla="*/ 3916154 w 3916154"/>
                <a:gd name="connsiteY2" fmla="*/ 1040787 h 1040787"/>
                <a:gd name="connsiteX3" fmla="*/ 257175 w 3916154"/>
                <a:gd name="connsiteY3" fmla="*/ 1040787 h 1040787"/>
                <a:gd name="connsiteX0" fmla="*/ 168619 w 3916154"/>
                <a:gd name="connsiteY0" fmla="*/ 1040787 h 1040787"/>
                <a:gd name="connsiteX1" fmla="*/ 0 w 3916154"/>
                <a:gd name="connsiteY1" fmla="*/ 0 h 1040787"/>
                <a:gd name="connsiteX2" fmla="*/ 3916154 w 3916154"/>
                <a:gd name="connsiteY2" fmla="*/ 1040787 h 1040787"/>
                <a:gd name="connsiteX3" fmla="*/ 168619 w 3916154"/>
                <a:gd name="connsiteY3" fmla="*/ 1040787 h 1040787"/>
                <a:gd name="connsiteX0" fmla="*/ 306373 w 4053908"/>
                <a:gd name="connsiteY0" fmla="*/ 1116987 h 1116987"/>
                <a:gd name="connsiteX1" fmla="*/ 0 w 4053908"/>
                <a:gd name="connsiteY1" fmla="*/ 0 h 1116987"/>
                <a:gd name="connsiteX2" fmla="*/ 4053908 w 4053908"/>
                <a:gd name="connsiteY2" fmla="*/ 1116987 h 1116987"/>
                <a:gd name="connsiteX3" fmla="*/ 306373 w 4053908"/>
                <a:gd name="connsiteY3" fmla="*/ 1116987 h 1116987"/>
                <a:gd name="connsiteX0" fmla="*/ 30865 w 3778400"/>
                <a:gd name="connsiteY0" fmla="*/ 1159850 h 1159850"/>
                <a:gd name="connsiteX1" fmla="*/ 0 w 3778400"/>
                <a:gd name="connsiteY1" fmla="*/ 0 h 1159850"/>
                <a:gd name="connsiteX2" fmla="*/ 3778400 w 3778400"/>
                <a:gd name="connsiteY2" fmla="*/ 1159850 h 1159850"/>
                <a:gd name="connsiteX3" fmla="*/ 30865 w 3778400"/>
                <a:gd name="connsiteY3" fmla="*/ 1159850 h 1159850"/>
                <a:gd name="connsiteX0" fmla="*/ 291614 w 4039149"/>
                <a:gd name="connsiteY0" fmla="*/ 1078887 h 1078887"/>
                <a:gd name="connsiteX1" fmla="*/ 0 w 4039149"/>
                <a:gd name="connsiteY1" fmla="*/ 0 h 1078887"/>
                <a:gd name="connsiteX2" fmla="*/ 4039149 w 4039149"/>
                <a:gd name="connsiteY2" fmla="*/ 1078887 h 1078887"/>
                <a:gd name="connsiteX3" fmla="*/ 291614 w 4039149"/>
                <a:gd name="connsiteY3" fmla="*/ 1078887 h 1078887"/>
                <a:gd name="connsiteX0" fmla="*/ 1 w 3747536"/>
                <a:gd name="connsiteY0" fmla="*/ 1083649 h 1083649"/>
                <a:gd name="connsiteX1" fmla="*/ 3041891 w 3747536"/>
                <a:gd name="connsiteY1" fmla="*/ 0 h 1083649"/>
                <a:gd name="connsiteX2" fmla="*/ 3747536 w 3747536"/>
                <a:gd name="connsiteY2" fmla="*/ 1083649 h 1083649"/>
                <a:gd name="connsiteX3" fmla="*/ 1 w 3747536"/>
                <a:gd name="connsiteY3" fmla="*/ 1083649 h 1083649"/>
                <a:gd name="connsiteX0" fmla="*/ 1 w 3747536"/>
                <a:gd name="connsiteY0" fmla="*/ 1088412 h 1088412"/>
                <a:gd name="connsiteX1" fmla="*/ 2948865 w 3747536"/>
                <a:gd name="connsiteY1" fmla="*/ 0 h 1088412"/>
                <a:gd name="connsiteX2" fmla="*/ 3747536 w 3747536"/>
                <a:gd name="connsiteY2" fmla="*/ 1088412 h 1088412"/>
                <a:gd name="connsiteX3" fmla="*/ 1 w 3747536"/>
                <a:gd name="connsiteY3" fmla="*/ 1088412 h 1088412"/>
                <a:gd name="connsiteX0" fmla="*/ 1 w 3747536"/>
                <a:gd name="connsiteY0" fmla="*/ 1050312 h 1050312"/>
                <a:gd name="connsiteX1" fmla="*/ 792016 w 3747536"/>
                <a:gd name="connsiteY1" fmla="*/ 0 h 1050312"/>
                <a:gd name="connsiteX2" fmla="*/ 3747536 w 3747536"/>
                <a:gd name="connsiteY2" fmla="*/ 1050312 h 1050312"/>
                <a:gd name="connsiteX3" fmla="*/ 1 w 3747536"/>
                <a:gd name="connsiteY3" fmla="*/ 1050312 h 1050312"/>
                <a:gd name="connsiteX0" fmla="*/ 1 w 3747536"/>
                <a:gd name="connsiteY0" fmla="*/ 1055074 h 1055074"/>
                <a:gd name="connsiteX1" fmla="*/ 792016 w 3747536"/>
                <a:gd name="connsiteY1" fmla="*/ 0 h 1055074"/>
                <a:gd name="connsiteX2" fmla="*/ 3747536 w 3747536"/>
                <a:gd name="connsiteY2" fmla="*/ 1055074 h 1055074"/>
                <a:gd name="connsiteX3" fmla="*/ 1 w 3747536"/>
                <a:gd name="connsiteY3" fmla="*/ 1055074 h 1055074"/>
              </a:gdLst>
              <a:ahLst/>
              <a:cxnLst>
                <a:cxn ang="0">
                  <a:pos x="connsiteX0" y="connsiteY0"/>
                </a:cxn>
                <a:cxn ang="0">
                  <a:pos x="connsiteX1" y="connsiteY1"/>
                </a:cxn>
                <a:cxn ang="0">
                  <a:pos x="connsiteX2" y="connsiteY2"/>
                </a:cxn>
                <a:cxn ang="0">
                  <a:pos x="connsiteX3" y="connsiteY3"/>
                </a:cxn>
              </a:cxnLst>
              <a:rect l="l" t="t" r="r" b="b"/>
              <a:pathLst>
                <a:path w="3747536" h="1055074">
                  <a:moveTo>
                    <a:pt x="1" y="1055074"/>
                  </a:moveTo>
                  <a:lnTo>
                    <a:pt x="792016" y="0"/>
                  </a:lnTo>
                  <a:lnTo>
                    <a:pt x="3747536" y="1055074"/>
                  </a:lnTo>
                  <a:lnTo>
                    <a:pt x="1" y="10550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grpSp>
    </p:spTree>
    <p:extLst>
      <p:ext uri="{BB962C8B-B14F-4D97-AF65-F5344CB8AC3E}">
        <p14:creationId xmlns:p14="http://schemas.microsoft.com/office/powerpoint/2010/main" val="2033811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yhjä">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C04E1AF-2F03-406F-A7F6-A181D91B872E}"/>
              </a:ext>
            </a:extLst>
          </p:cNvPr>
          <p:cNvSpPr>
            <a:spLocks noGrp="1"/>
          </p:cNvSpPr>
          <p:nvPr>
            <p:ph type="title" hasCustomPrompt="1"/>
          </p:nvPr>
        </p:nvSpPr>
        <p:spPr>
          <a:xfrm>
            <a:off x="409575" y="578466"/>
            <a:ext cx="11306175" cy="498651"/>
          </a:xfrm>
        </p:spPr>
        <p:txBody>
          <a:bodyPr>
            <a:noAutofit/>
          </a:bodyPr>
          <a:lstStyle>
            <a:lvl1pPr algn="ctr">
              <a:defRPr sz="2400" b="1">
                <a:solidFill>
                  <a:schemeClr val="accent2"/>
                </a:solidFill>
                <a:latin typeface="+mn-lt"/>
              </a:defRPr>
            </a:lvl1pPr>
          </a:lstStyle>
          <a:p>
            <a:r>
              <a:rPr lang="fi-FI"/>
              <a:t>KIRJOITA OTSIKKO ISOILLA KIRJAIMILLA</a:t>
            </a:r>
            <a:endParaRPr lang="en-US"/>
          </a:p>
        </p:txBody>
      </p:sp>
      <p:sp>
        <p:nvSpPr>
          <p:cNvPr id="6" name="Dian numeron paikkamerkki 5">
            <a:extLst>
              <a:ext uri="{FF2B5EF4-FFF2-40B4-BE49-F238E27FC236}">
                <a16:creationId xmlns:a16="http://schemas.microsoft.com/office/drawing/2014/main" id="{6FDB3561-2A84-4F39-A67F-B3EB829C0555}"/>
              </a:ext>
            </a:extLst>
          </p:cNvPr>
          <p:cNvSpPr>
            <a:spLocks noGrp="1"/>
          </p:cNvSpPr>
          <p:nvPr>
            <p:ph type="sldNum" sz="quarter" idx="12"/>
          </p:nvPr>
        </p:nvSpPr>
        <p:spPr>
          <a:xfrm>
            <a:off x="323850" y="6356350"/>
            <a:ext cx="514350" cy="365125"/>
          </a:xfrm>
          <a:prstGeom prst="rect">
            <a:avLst/>
          </a:prstGeom>
        </p:spPr>
        <p:txBody>
          <a:bodyPr/>
          <a:lstStyle>
            <a:lvl1pPr algn="l">
              <a:defRPr sz="1400">
                <a:solidFill>
                  <a:schemeClr val="accent6"/>
                </a:solidFill>
              </a:defRPr>
            </a:lvl1pPr>
          </a:lstStyle>
          <a:p>
            <a:fld id="{760648E0-E6C6-4E5F-BE79-F3E7B81C7BFA}" type="slidenum">
              <a:rPr lang="en-US" smtClean="0"/>
              <a:pPr/>
              <a:t>‹#›</a:t>
            </a:fld>
            <a:endParaRPr lang="en-US"/>
          </a:p>
        </p:txBody>
      </p:sp>
    </p:spTree>
    <p:extLst>
      <p:ext uri="{BB962C8B-B14F-4D97-AF65-F5344CB8AC3E}">
        <p14:creationId xmlns:p14="http://schemas.microsoft.com/office/powerpoint/2010/main" val="4288093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Graaf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C04E1AF-2F03-406F-A7F6-A181D91B872E}"/>
              </a:ext>
            </a:extLst>
          </p:cNvPr>
          <p:cNvSpPr>
            <a:spLocks noGrp="1"/>
          </p:cNvSpPr>
          <p:nvPr>
            <p:ph type="title" hasCustomPrompt="1"/>
          </p:nvPr>
        </p:nvSpPr>
        <p:spPr>
          <a:xfrm>
            <a:off x="409575" y="770813"/>
            <a:ext cx="11306175" cy="498651"/>
          </a:xfrm>
        </p:spPr>
        <p:txBody>
          <a:bodyPr>
            <a:normAutofit/>
          </a:bodyPr>
          <a:lstStyle>
            <a:lvl1pPr>
              <a:defRPr sz="3600" b="1">
                <a:solidFill>
                  <a:schemeClr val="accent2"/>
                </a:solidFill>
                <a:latin typeface="+mn-lt"/>
              </a:defRPr>
            </a:lvl1pPr>
          </a:lstStyle>
          <a:p>
            <a:r>
              <a:rPr lang="fi-FI"/>
              <a:t>KIRJOITA OTSIKKO ISOILLA KIRJAIMILLA</a:t>
            </a:r>
            <a:endParaRPr lang="en-US"/>
          </a:p>
        </p:txBody>
      </p:sp>
      <p:sp>
        <p:nvSpPr>
          <p:cNvPr id="3" name="Sisällön paikkamerkki 2">
            <a:extLst>
              <a:ext uri="{FF2B5EF4-FFF2-40B4-BE49-F238E27FC236}">
                <a16:creationId xmlns:a16="http://schemas.microsoft.com/office/drawing/2014/main" id="{F6AED247-CF17-4D47-9BB8-DF96E68A2C01}"/>
              </a:ext>
            </a:extLst>
          </p:cNvPr>
          <p:cNvSpPr>
            <a:spLocks noGrp="1"/>
          </p:cNvSpPr>
          <p:nvPr>
            <p:ph idx="1"/>
          </p:nvPr>
        </p:nvSpPr>
        <p:spPr>
          <a:xfrm>
            <a:off x="619979" y="1369610"/>
            <a:ext cx="4630447" cy="628800"/>
          </a:xfrm>
        </p:spPr>
        <p:txBody>
          <a:bodyPr anchor="ctr">
            <a:normAutofit/>
          </a:bodyPr>
          <a:lstStyle>
            <a:lvl1pPr marL="0" indent="0">
              <a:lnSpc>
                <a:spcPts val="1600"/>
              </a:lnSpc>
              <a:buNone/>
              <a:defRPr sz="1400">
                <a:solidFill>
                  <a:schemeClr val="tx1"/>
                </a:solidFill>
              </a:defRPr>
            </a:lvl1pPr>
            <a:lvl2pPr marL="457200" indent="0">
              <a:lnSpc>
                <a:spcPts val="1600"/>
              </a:lnSpc>
              <a:buNone/>
              <a:defRPr sz="1600">
                <a:solidFill>
                  <a:schemeClr val="tx1"/>
                </a:solidFill>
              </a:defRPr>
            </a:lvl2pPr>
            <a:lvl3pPr marL="914400" indent="0">
              <a:lnSpc>
                <a:spcPts val="1600"/>
              </a:lnSpc>
              <a:buNone/>
              <a:defRPr sz="1400">
                <a:solidFill>
                  <a:schemeClr val="tx1"/>
                </a:solidFill>
              </a:defRPr>
            </a:lvl3pPr>
            <a:lvl4pPr marL="1371600" indent="0">
              <a:lnSpc>
                <a:spcPts val="1600"/>
              </a:lnSpc>
              <a:buNone/>
              <a:defRPr sz="1200">
                <a:solidFill>
                  <a:schemeClr val="tx1"/>
                </a:solidFill>
              </a:defRPr>
            </a:lvl4pPr>
            <a:lvl5pPr marL="1828800" indent="0">
              <a:lnSpc>
                <a:spcPts val="1600"/>
              </a:lnSpc>
              <a:buNone/>
              <a:defRPr sz="1200">
                <a:solidFill>
                  <a:schemeClr val="tx1"/>
                </a:solidFill>
              </a:defRPr>
            </a:lvl5pPr>
          </a:lstStyle>
          <a:p>
            <a:pPr lvl="0"/>
            <a:r>
              <a:rPr lang="fi-FI"/>
              <a:t>Muokkaa tekstin perustyylejä</a:t>
            </a:r>
          </a:p>
        </p:txBody>
      </p:sp>
      <p:sp>
        <p:nvSpPr>
          <p:cNvPr id="12" name="Sisällön paikkamerkki 2">
            <a:extLst>
              <a:ext uri="{FF2B5EF4-FFF2-40B4-BE49-F238E27FC236}">
                <a16:creationId xmlns:a16="http://schemas.microsoft.com/office/drawing/2014/main" id="{CDDCBBED-1582-42B4-9DC3-32855B2EDE54}"/>
              </a:ext>
            </a:extLst>
          </p:cNvPr>
          <p:cNvSpPr>
            <a:spLocks noGrp="1"/>
          </p:cNvSpPr>
          <p:nvPr>
            <p:ph idx="13" hasCustomPrompt="1"/>
          </p:nvPr>
        </p:nvSpPr>
        <p:spPr>
          <a:xfrm>
            <a:off x="409575" y="290613"/>
            <a:ext cx="5029200" cy="261838"/>
          </a:xfrm>
        </p:spPr>
        <p:txBody>
          <a:bodyPr>
            <a:normAutofit/>
          </a:bodyPr>
          <a:lstStyle>
            <a:lvl1pPr marL="0" indent="0">
              <a:buNone/>
              <a:defRPr sz="1400">
                <a:solidFill>
                  <a:schemeClr val="accent6"/>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OSA Nro | OSION NIMI</a:t>
            </a:r>
            <a:endParaRPr lang="en-US"/>
          </a:p>
        </p:txBody>
      </p:sp>
      <p:sp>
        <p:nvSpPr>
          <p:cNvPr id="15" name="Vuokaavio: Prosessi 14">
            <a:extLst>
              <a:ext uri="{FF2B5EF4-FFF2-40B4-BE49-F238E27FC236}">
                <a16:creationId xmlns:a16="http://schemas.microsoft.com/office/drawing/2014/main" id="{2991FD64-D99B-4050-85E6-708EDEF945E2}"/>
              </a:ext>
            </a:extLst>
          </p:cNvPr>
          <p:cNvSpPr/>
          <p:nvPr userDrawn="1"/>
        </p:nvSpPr>
        <p:spPr>
          <a:xfrm>
            <a:off x="0" y="2209046"/>
            <a:ext cx="12204290" cy="149211"/>
          </a:xfrm>
          <a:prstGeom prst="flowChartProcess">
            <a:avLst/>
          </a:prstGeom>
          <a:gradFill>
            <a:gsLst>
              <a:gs pos="0">
                <a:schemeClr val="tx1">
                  <a:alpha val="21000"/>
                </a:schemeClr>
              </a:gs>
              <a:gs pos="100000">
                <a:schemeClr val="tx1">
                  <a:lumMod val="100000"/>
                  <a:alpha val="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Vuokaavio: Prosessi 15">
            <a:extLst>
              <a:ext uri="{FF2B5EF4-FFF2-40B4-BE49-F238E27FC236}">
                <a16:creationId xmlns:a16="http://schemas.microsoft.com/office/drawing/2014/main" id="{CE329D73-F510-4262-A717-3F391C4F92B9}"/>
              </a:ext>
            </a:extLst>
          </p:cNvPr>
          <p:cNvSpPr/>
          <p:nvPr userDrawn="1"/>
        </p:nvSpPr>
        <p:spPr>
          <a:xfrm>
            <a:off x="545145" y="1459280"/>
            <a:ext cx="43200" cy="439873"/>
          </a:xfrm>
          <a:prstGeom prst="flowChartProcess">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Sisällön paikkamerkki 2">
            <a:extLst>
              <a:ext uri="{FF2B5EF4-FFF2-40B4-BE49-F238E27FC236}">
                <a16:creationId xmlns:a16="http://schemas.microsoft.com/office/drawing/2014/main" id="{0D14DF58-2E13-41ED-BB2B-36BD7D27E380}"/>
              </a:ext>
            </a:extLst>
          </p:cNvPr>
          <p:cNvSpPr>
            <a:spLocks noGrp="1"/>
          </p:cNvSpPr>
          <p:nvPr>
            <p:ph idx="14"/>
          </p:nvPr>
        </p:nvSpPr>
        <p:spPr>
          <a:xfrm>
            <a:off x="5438775" y="1369610"/>
            <a:ext cx="6276975" cy="628800"/>
          </a:xfrm>
        </p:spPr>
        <p:txBody>
          <a:bodyPr anchor="ctr">
            <a:normAutofit/>
          </a:bodyPr>
          <a:lstStyle>
            <a:lvl1pPr marL="0" indent="0">
              <a:lnSpc>
                <a:spcPts val="1600"/>
              </a:lnSpc>
              <a:buNone/>
              <a:defRPr sz="1400">
                <a:solidFill>
                  <a:schemeClr val="tx1"/>
                </a:solidFill>
              </a:defRPr>
            </a:lvl1pPr>
            <a:lvl2pPr marL="457200" indent="0">
              <a:lnSpc>
                <a:spcPts val="1600"/>
              </a:lnSpc>
              <a:buNone/>
              <a:defRPr sz="1600">
                <a:solidFill>
                  <a:schemeClr val="tx1"/>
                </a:solidFill>
              </a:defRPr>
            </a:lvl2pPr>
            <a:lvl3pPr marL="914400" indent="0">
              <a:lnSpc>
                <a:spcPts val="1600"/>
              </a:lnSpc>
              <a:buNone/>
              <a:defRPr sz="1400">
                <a:solidFill>
                  <a:schemeClr val="tx1"/>
                </a:solidFill>
              </a:defRPr>
            </a:lvl3pPr>
            <a:lvl4pPr marL="1371600" indent="0">
              <a:lnSpc>
                <a:spcPts val="1600"/>
              </a:lnSpc>
              <a:buNone/>
              <a:defRPr sz="1200">
                <a:solidFill>
                  <a:schemeClr val="tx1"/>
                </a:solidFill>
              </a:defRPr>
            </a:lvl4pPr>
            <a:lvl5pPr marL="1828800" indent="0">
              <a:lnSpc>
                <a:spcPts val="1600"/>
              </a:lnSpc>
              <a:buNone/>
              <a:defRPr sz="1200">
                <a:solidFill>
                  <a:schemeClr val="tx1"/>
                </a:solidFill>
              </a:defRPr>
            </a:lvl5pPr>
          </a:lstStyle>
          <a:p>
            <a:pPr lvl="0"/>
            <a:r>
              <a:rPr lang="fi-FI"/>
              <a:t>Muokkaa tekstin perustyylejä</a:t>
            </a:r>
          </a:p>
        </p:txBody>
      </p:sp>
      <p:sp>
        <p:nvSpPr>
          <p:cNvPr id="19" name="Vuokaavio: Prosessi 18">
            <a:extLst>
              <a:ext uri="{FF2B5EF4-FFF2-40B4-BE49-F238E27FC236}">
                <a16:creationId xmlns:a16="http://schemas.microsoft.com/office/drawing/2014/main" id="{6A4637F1-BDEA-4D64-98EE-E1B9A1DC28FF}"/>
              </a:ext>
            </a:extLst>
          </p:cNvPr>
          <p:cNvSpPr/>
          <p:nvPr userDrawn="1"/>
        </p:nvSpPr>
        <p:spPr>
          <a:xfrm>
            <a:off x="5363941" y="1459280"/>
            <a:ext cx="43200" cy="439873"/>
          </a:xfrm>
          <a:prstGeom prst="flowChartProcess">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kstin paikkamerkki 7">
            <a:extLst>
              <a:ext uri="{FF2B5EF4-FFF2-40B4-BE49-F238E27FC236}">
                <a16:creationId xmlns:a16="http://schemas.microsoft.com/office/drawing/2014/main" id="{75EDEEF1-CEB4-49D6-A7EE-EFAF3F916C0B}"/>
              </a:ext>
            </a:extLst>
          </p:cNvPr>
          <p:cNvSpPr>
            <a:spLocks noGrp="1"/>
          </p:cNvSpPr>
          <p:nvPr>
            <p:ph type="body" sz="quarter" idx="15" hasCustomPrompt="1"/>
          </p:nvPr>
        </p:nvSpPr>
        <p:spPr>
          <a:xfrm>
            <a:off x="9866671" y="3082925"/>
            <a:ext cx="2131142" cy="3222625"/>
          </a:xfrm>
        </p:spPr>
        <p:txBody>
          <a:bodyPr>
            <a:normAutofit/>
          </a:bodyPr>
          <a:lstStyle>
            <a:lvl1pPr>
              <a:lnSpc>
                <a:spcPct val="100000"/>
              </a:lnSpc>
              <a:defRPr sz="1050">
                <a:solidFill>
                  <a:schemeClr val="accent6"/>
                </a:solidFill>
              </a:defRPr>
            </a:lvl1pPr>
          </a:lstStyle>
          <a:p>
            <a:pPr lvl="0"/>
            <a:r>
              <a:rPr lang="fi-FI"/>
              <a:t>Sijoita </a:t>
            </a:r>
            <a:r>
              <a:rPr lang="fi-FI" err="1"/>
              <a:t>esim</a:t>
            </a:r>
            <a:r>
              <a:rPr lang="fi-FI"/>
              <a:t> graafi ja täydennä tähän lähdetieto.</a:t>
            </a:r>
          </a:p>
        </p:txBody>
      </p:sp>
      <p:sp>
        <p:nvSpPr>
          <p:cNvPr id="20" name="Tekstiruutu 19">
            <a:extLst>
              <a:ext uri="{FF2B5EF4-FFF2-40B4-BE49-F238E27FC236}">
                <a16:creationId xmlns:a16="http://schemas.microsoft.com/office/drawing/2014/main" id="{2E2F5553-ABC0-49C2-8C0E-D5ACAB91D120}"/>
              </a:ext>
            </a:extLst>
          </p:cNvPr>
          <p:cNvSpPr txBox="1"/>
          <p:nvPr userDrawn="1"/>
        </p:nvSpPr>
        <p:spPr>
          <a:xfrm>
            <a:off x="9866671" y="2904946"/>
            <a:ext cx="567784" cy="246221"/>
          </a:xfrm>
          <a:prstGeom prst="rect">
            <a:avLst/>
          </a:prstGeom>
          <a:noFill/>
        </p:spPr>
        <p:txBody>
          <a:bodyPr wrap="none" rtlCol="0">
            <a:spAutoFit/>
          </a:bodyPr>
          <a:lstStyle/>
          <a:p>
            <a:r>
              <a:rPr lang="fi-FI" sz="1000">
                <a:solidFill>
                  <a:schemeClr val="accent5"/>
                </a:solidFill>
              </a:rPr>
              <a:t>LÄHDE:</a:t>
            </a:r>
            <a:endParaRPr lang="en-US" sz="1000">
              <a:solidFill>
                <a:schemeClr val="accent5"/>
              </a:solidFill>
            </a:endParaRPr>
          </a:p>
        </p:txBody>
      </p:sp>
      <p:grpSp>
        <p:nvGrpSpPr>
          <p:cNvPr id="21" name="Ryhmä 20">
            <a:extLst>
              <a:ext uri="{FF2B5EF4-FFF2-40B4-BE49-F238E27FC236}">
                <a16:creationId xmlns:a16="http://schemas.microsoft.com/office/drawing/2014/main" id="{9CBCE3DB-D795-4BDF-9AE8-835376DA138C}"/>
              </a:ext>
            </a:extLst>
          </p:cNvPr>
          <p:cNvGrpSpPr/>
          <p:nvPr userDrawn="1"/>
        </p:nvGrpSpPr>
        <p:grpSpPr>
          <a:xfrm rot="5400000">
            <a:off x="10859951" y="876999"/>
            <a:ext cx="2086774" cy="577323"/>
            <a:chOff x="4492459" y="1590075"/>
            <a:chExt cx="1443351" cy="399315"/>
          </a:xfrm>
        </p:grpSpPr>
        <p:sp>
          <p:nvSpPr>
            <p:cNvPr id="22" name="Suorakulmainen kolmio 2">
              <a:extLst>
                <a:ext uri="{FF2B5EF4-FFF2-40B4-BE49-F238E27FC236}">
                  <a16:creationId xmlns:a16="http://schemas.microsoft.com/office/drawing/2014/main" id="{895A626F-8071-4C2A-9125-3E13CC6C4B3D}"/>
                </a:ext>
              </a:extLst>
            </p:cNvPr>
            <p:cNvSpPr/>
            <p:nvPr userDrawn="1"/>
          </p:nvSpPr>
          <p:spPr>
            <a:xfrm flipH="1" flipV="1">
              <a:off x="4492459" y="1590075"/>
              <a:ext cx="1137884" cy="315535"/>
            </a:xfrm>
            <a:custGeom>
              <a:avLst/>
              <a:gdLst>
                <a:gd name="connsiteX0" fmla="*/ 0 w 3658979"/>
                <a:gd name="connsiteY0" fmla="*/ 831237 h 831237"/>
                <a:gd name="connsiteX1" fmla="*/ 0 w 3658979"/>
                <a:gd name="connsiteY1" fmla="*/ 0 h 831237"/>
                <a:gd name="connsiteX2" fmla="*/ 3658979 w 3658979"/>
                <a:gd name="connsiteY2" fmla="*/ 831237 h 831237"/>
                <a:gd name="connsiteX3" fmla="*/ 0 w 3658979"/>
                <a:gd name="connsiteY3" fmla="*/ 831237 h 831237"/>
                <a:gd name="connsiteX0" fmla="*/ 257175 w 3916154"/>
                <a:gd name="connsiteY0" fmla="*/ 1040787 h 1040787"/>
                <a:gd name="connsiteX1" fmla="*/ 0 w 3916154"/>
                <a:gd name="connsiteY1" fmla="*/ 0 h 1040787"/>
                <a:gd name="connsiteX2" fmla="*/ 3916154 w 3916154"/>
                <a:gd name="connsiteY2" fmla="*/ 1040787 h 1040787"/>
                <a:gd name="connsiteX3" fmla="*/ 257175 w 3916154"/>
                <a:gd name="connsiteY3" fmla="*/ 1040787 h 1040787"/>
                <a:gd name="connsiteX0" fmla="*/ 168619 w 3916154"/>
                <a:gd name="connsiteY0" fmla="*/ 1040787 h 1040787"/>
                <a:gd name="connsiteX1" fmla="*/ 0 w 3916154"/>
                <a:gd name="connsiteY1" fmla="*/ 0 h 1040787"/>
                <a:gd name="connsiteX2" fmla="*/ 3916154 w 3916154"/>
                <a:gd name="connsiteY2" fmla="*/ 1040787 h 1040787"/>
                <a:gd name="connsiteX3" fmla="*/ 168619 w 3916154"/>
                <a:gd name="connsiteY3" fmla="*/ 1040787 h 1040787"/>
                <a:gd name="connsiteX0" fmla="*/ 306373 w 4053908"/>
                <a:gd name="connsiteY0" fmla="*/ 1116987 h 1116987"/>
                <a:gd name="connsiteX1" fmla="*/ 0 w 4053908"/>
                <a:gd name="connsiteY1" fmla="*/ 0 h 1116987"/>
                <a:gd name="connsiteX2" fmla="*/ 4053908 w 4053908"/>
                <a:gd name="connsiteY2" fmla="*/ 1116987 h 1116987"/>
                <a:gd name="connsiteX3" fmla="*/ 306373 w 4053908"/>
                <a:gd name="connsiteY3" fmla="*/ 1116987 h 1116987"/>
                <a:gd name="connsiteX0" fmla="*/ 30865 w 3778400"/>
                <a:gd name="connsiteY0" fmla="*/ 1159850 h 1159850"/>
                <a:gd name="connsiteX1" fmla="*/ 0 w 3778400"/>
                <a:gd name="connsiteY1" fmla="*/ 0 h 1159850"/>
                <a:gd name="connsiteX2" fmla="*/ 3778400 w 3778400"/>
                <a:gd name="connsiteY2" fmla="*/ 1159850 h 1159850"/>
                <a:gd name="connsiteX3" fmla="*/ 30865 w 3778400"/>
                <a:gd name="connsiteY3" fmla="*/ 1159850 h 1159850"/>
                <a:gd name="connsiteX0" fmla="*/ 291614 w 4039149"/>
                <a:gd name="connsiteY0" fmla="*/ 1078887 h 1078887"/>
                <a:gd name="connsiteX1" fmla="*/ 0 w 4039149"/>
                <a:gd name="connsiteY1" fmla="*/ 0 h 1078887"/>
                <a:gd name="connsiteX2" fmla="*/ 4039149 w 4039149"/>
                <a:gd name="connsiteY2" fmla="*/ 1078887 h 1078887"/>
                <a:gd name="connsiteX3" fmla="*/ 291614 w 4039149"/>
                <a:gd name="connsiteY3" fmla="*/ 1078887 h 1078887"/>
              </a:gdLst>
              <a:ahLst/>
              <a:cxnLst>
                <a:cxn ang="0">
                  <a:pos x="connsiteX0" y="connsiteY0"/>
                </a:cxn>
                <a:cxn ang="0">
                  <a:pos x="connsiteX1" y="connsiteY1"/>
                </a:cxn>
                <a:cxn ang="0">
                  <a:pos x="connsiteX2" y="connsiteY2"/>
                </a:cxn>
                <a:cxn ang="0">
                  <a:pos x="connsiteX3" y="connsiteY3"/>
                </a:cxn>
              </a:cxnLst>
              <a:rect l="l" t="t" r="r" b="b"/>
              <a:pathLst>
                <a:path w="4039149" h="1078887">
                  <a:moveTo>
                    <a:pt x="291614" y="1078887"/>
                  </a:moveTo>
                  <a:lnTo>
                    <a:pt x="0" y="0"/>
                  </a:lnTo>
                  <a:lnTo>
                    <a:pt x="4039149" y="1078887"/>
                  </a:lnTo>
                  <a:lnTo>
                    <a:pt x="291614" y="1078887"/>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23" name="Suorakulmainen kolmio 2">
              <a:extLst>
                <a:ext uri="{FF2B5EF4-FFF2-40B4-BE49-F238E27FC236}">
                  <a16:creationId xmlns:a16="http://schemas.microsoft.com/office/drawing/2014/main" id="{2822A425-522F-4753-AF57-FD4FBA36DA1B}"/>
                </a:ext>
              </a:extLst>
            </p:cNvPr>
            <p:cNvSpPr/>
            <p:nvPr userDrawn="1"/>
          </p:nvSpPr>
          <p:spPr>
            <a:xfrm flipH="1" flipV="1">
              <a:off x="5544966" y="1590075"/>
              <a:ext cx="390844" cy="315535"/>
            </a:xfrm>
            <a:custGeom>
              <a:avLst/>
              <a:gdLst>
                <a:gd name="connsiteX0" fmla="*/ 0 w 3658979"/>
                <a:gd name="connsiteY0" fmla="*/ 831237 h 831237"/>
                <a:gd name="connsiteX1" fmla="*/ 0 w 3658979"/>
                <a:gd name="connsiteY1" fmla="*/ 0 h 831237"/>
                <a:gd name="connsiteX2" fmla="*/ 3658979 w 3658979"/>
                <a:gd name="connsiteY2" fmla="*/ 831237 h 831237"/>
                <a:gd name="connsiteX3" fmla="*/ 0 w 3658979"/>
                <a:gd name="connsiteY3" fmla="*/ 831237 h 831237"/>
                <a:gd name="connsiteX0" fmla="*/ 257175 w 3916154"/>
                <a:gd name="connsiteY0" fmla="*/ 1040787 h 1040787"/>
                <a:gd name="connsiteX1" fmla="*/ 0 w 3916154"/>
                <a:gd name="connsiteY1" fmla="*/ 0 h 1040787"/>
                <a:gd name="connsiteX2" fmla="*/ 3916154 w 3916154"/>
                <a:gd name="connsiteY2" fmla="*/ 1040787 h 1040787"/>
                <a:gd name="connsiteX3" fmla="*/ 257175 w 3916154"/>
                <a:gd name="connsiteY3" fmla="*/ 1040787 h 1040787"/>
                <a:gd name="connsiteX0" fmla="*/ 168619 w 3916154"/>
                <a:gd name="connsiteY0" fmla="*/ 1040787 h 1040787"/>
                <a:gd name="connsiteX1" fmla="*/ 0 w 3916154"/>
                <a:gd name="connsiteY1" fmla="*/ 0 h 1040787"/>
                <a:gd name="connsiteX2" fmla="*/ 3916154 w 3916154"/>
                <a:gd name="connsiteY2" fmla="*/ 1040787 h 1040787"/>
                <a:gd name="connsiteX3" fmla="*/ 168619 w 3916154"/>
                <a:gd name="connsiteY3" fmla="*/ 1040787 h 1040787"/>
                <a:gd name="connsiteX0" fmla="*/ 306373 w 4053908"/>
                <a:gd name="connsiteY0" fmla="*/ 1116987 h 1116987"/>
                <a:gd name="connsiteX1" fmla="*/ 0 w 4053908"/>
                <a:gd name="connsiteY1" fmla="*/ 0 h 1116987"/>
                <a:gd name="connsiteX2" fmla="*/ 4053908 w 4053908"/>
                <a:gd name="connsiteY2" fmla="*/ 1116987 h 1116987"/>
                <a:gd name="connsiteX3" fmla="*/ 306373 w 4053908"/>
                <a:gd name="connsiteY3" fmla="*/ 1116987 h 1116987"/>
                <a:gd name="connsiteX0" fmla="*/ 30865 w 3778400"/>
                <a:gd name="connsiteY0" fmla="*/ 1159850 h 1159850"/>
                <a:gd name="connsiteX1" fmla="*/ 0 w 3778400"/>
                <a:gd name="connsiteY1" fmla="*/ 0 h 1159850"/>
                <a:gd name="connsiteX2" fmla="*/ 3778400 w 3778400"/>
                <a:gd name="connsiteY2" fmla="*/ 1159850 h 1159850"/>
                <a:gd name="connsiteX3" fmla="*/ 30865 w 3778400"/>
                <a:gd name="connsiteY3" fmla="*/ 1159850 h 1159850"/>
                <a:gd name="connsiteX0" fmla="*/ 291614 w 4039149"/>
                <a:gd name="connsiteY0" fmla="*/ 1078887 h 1078887"/>
                <a:gd name="connsiteX1" fmla="*/ 0 w 4039149"/>
                <a:gd name="connsiteY1" fmla="*/ 0 h 1078887"/>
                <a:gd name="connsiteX2" fmla="*/ 4039149 w 4039149"/>
                <a:gd name="connsiteY2" fmla="*/ 1078887 h 1078887"/>
                <a:gd name="connsiteX3" fmla="*/ 291614 w 4039149"/>
                <a:gd name="connsiteY3" fmla="*/ 1078887 h 1078887"/>
                <a:gd name="connsiteX0" fmla="*/ 1 w 3747536"/>
                <a:gd name="connsiteY0" fmla="*/ 1083649 h 1083649"/>
                <a:gd name="connsiteX1" fmla="*/ 3041891 w 3747536"/>
                <a:gd name="connsiteY1" fmla="*/ 0 h 1083649"/>
                <a:gd name="connsiteX2" fmla="*/ 3747536 w 3747536"/>
                <a:gd name="connsiteY2" fmla="*/ 1083649 h 1083649"/>
                <a:gd name="connsiteX3" fmla="*/ 1 w 3747536"/>
                <a:gd name="connsiteY3" fmla="*/ 1083649 h 1083649"/>
                <a:gd name="connsiteX0" fmla="*/ 1 w 3747536"/>
                <a:gd name="connsiteY0" fmla="*/ 1088412 h 1088412"/>
                <a:gd name="connsiteX1" fmla="*/ 2948865 w 3747536"/>
                <a:gd name="connsiteY1" fmla="*/ 0 h 1088412"/>
                <a:gd name="connsiteX2" fmla="*/ 3747536 w 3747536"/>
                <a:gd name="connsiteY2" fmla="*/ 1088412 h 1088412"/>
                <a:gd name="connsiteX3" fmla="*/ 1 w 3747536"/>
                <a:gd name="connsiteY3" fmla="*/ 1088412 h 1088412"/>
                <a:gd name="connsiteX0" fmla="*/ 1 w 3747536"/>
                <a:gd name="connsiteY0" fmla="*/ 1078887 h 1078887"/>
                <a:gd name="connsiteX1" fmla="*/ 2940013 w 3747536"/>
                <a:gd name="connsiteY1" fmla="*/ 0 h 1078887"/>
                <a:gd name="connsiteX2" fmla="*/ 3747536 w 3747536"/>
                <a:gd name="connsiteY2" fmla="*/ 1078887 h 1078887"/>
                <a:gd name="connsiteX3" fmla="*/ 1 w 3747536"/>
                <a:gd name="connsiteY3" fmla="*/ 1078887 h 1078887"/>
              </a:gdLst>
              <a:ahLst/>
              <a:cxnLst>
                <a:cxn ang="0">
                  <a:pos x="connsiteX0" y="connsiteY0"/>
                </a:cxn>
                <a:cxn ang="0">
                  <a:pos x="connsiteX1" y="connsiteY1"/>
                </a:cxn>
                <a:cxn ang="0">
                  <a:pos x="connsiteX2" y="connsiteY2"/>
                </a:cxn>
                <a:cxn ang="0">
                  <a:pos x="connsiteX3" y="connsiteY3"/>
                </a:cxn>
              </a:cxnLst>
              <a:rect l="l" t="t" r="r" b="b"/>
              <a:pathLst>
                <a:path w="3747536" h="1078887">
                  <a:moveTo>
                    <a:pt x="1" y="1078887"/>
                  </a:moveTo>
                  <a:lnTo>
                    <a:pt x="2940013" y="0"/>
                  </a:lnTo>
                  <a:lnTo>
                    <a:pt x="3747536" y="1078887"/>
                  </a:lnTo>
                  <a:lnTo>
                    <a:pt x="1" y="107888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24" name="Suorakulmainen kolmio 2">
              <a:extLst>
                <a:ext uri="{FF2B5EF4-FFF2-40B4-BE49-F238E27FC236}">
                  <a16:creationId xmlns:a16="http://schemas.microsoft.com/office/drawing/2014/main" id="{10178530-2012-4D6A-AB1E-3FEAE70E61BE}"/>
                </a:ext>
              </a:extLst>
            </p:cNvPr>
            <p:cNvSpPr/>
            <p:nvPr userDrawn="1"/>
          </p:nvSpPr>
          <p:spPr>
            <a:xfrm rot="5400000" flipH="1" flipV="1">
              <a:off x="5582629" y="1636210"/>
              <a:ext cx="399315" cy="307045"/>
            </a:xfrm>
            <a:custGeom>
              <a:avLst/>
              <a:gdLst>
                <a:gd name="connsiteX0" fmla="*/ 0 w 3658979"/>
                <a:gd name="connsiteY0" fmla="*/ 831237 h 831237"/>
                <a:gd name="connsiteX1" fmla="*/ 0 w 3658979"/>
                <a:gd name="connsiteY1" fmla="*/ 0 h 831237"/>
                <a:gd name="connsiteX2" fmla="*/ 3658979 w 3658979"/>
                <a:gd name="connsiteY2" fmla="*/ 831237 h 831237"/>
                <a:gd name="connsiteX3" fmla="*/ 0 w 3658979"/>
                <a:gd name="connsiteY3" fmla="*/ 831237 h 831237"/>
                <a:gd name="connsiteX0" fmla="*/ 257175 w 3916154"/>
                <a:gd name="connsiteY0" fmla="*/ 1040787 h 1040787"/>
                <a:gd name="connsiteX1" fmla="*/ 0 w 3916154"/>
                <a:gd name="connsiteY1" fmla="*/ 0 h 1040787"/>
                <a:gd name="connsiteX2" fmla="*/ 3916154 w 3916154"/>
                <a:gd name="connsiteY2" fmla="*/ 1040787 h 1040787"/>
                <a:gd name="connsiteX3" fmla="*/ 257175 w 3916154"/>
                <a:gd name="connsiteY3" fmla="*/ 1040787 h 1040787"/>
                <a:gd name="connsiteX0" fmla="*/ 168619 w 3916154"/>
                <a:gd name="connsiteY0" fmla="*/ 1040787 h 1040787"/>
                <a:gd name="connsiteX1" fmla="*/ 0 w 3916154"/>
                <a:gd name="connsiteY1" fmla="*/ 0 h 1040787"/>
                <a:gd name="connsiteX2" fmla="*/ 3916154 w 3916154"/>
                <a:gd name="connsiteY2" fmla="*/ 1040787 h 1040787"/>
                <a:gd name="connsiteX3" fmla="*/ 168619 w 3916154"/>
                <a:gd name="connsiteY3" fmla="*/ 1040787 h 1040787"/>
                <a:gd name="connsiteX0" fmla="*/ 306373 w 4053908"/>
                <a:gd name="connsiteY0" fmla="*/ 1116987 h 1116987"/>
                <a:gd name="connsiteX1" fmla="*/ 0 w 4053908"/>
                <a:gd name="connsiteY1" fmla="*/ 0 h 1116987"/>
                <a:gd name="connsiteX2" fmla="*/ 4053908 w 4053908"/>
                <a:gd name="connsiteY2" fmla="*/ 1116987 h 1116987"/>
                <a:gd name="connsiteX3" fmla="*/ 306373 w 4053908"/>
                <a:gd name="connsiteY3" fmla="*/ 1116987 h 1116987"/>
                <a:gd name="connsiteX0" fmla="*/ 30865 w 3778400"/>
                <a:gd name="connsiteY0" fmla="*/ 1159850 h 1159850"/>
                <a:gd name="connsiteX1" fmla="*/ 0 w 3778400"/>
                <a:gd name="connsiteY1" fmla="*/ 0 h 1159850"/>
                <a:gd name="connsiteX2" fmla="*/ 3778400 w 3778400"/>
                <a:gd name="connsiteY2" fmla="*/ 1159850 h 1159850"/>
                <a:gd name="connsiteX3" fmla="*/ 30865 w 3778400"/>
                <a:gd name="connsiteY3" fmla="*/ 1159850 h 1159850"/>
                <a:gd name="connsiteX0" fmla="*/ 291614 w 4039149"/>
                <a:gd name="connsiteY0" fmla="*/ 1078887 h 1078887"/>
                <a:gd name="connsiteX1" fmla="*/ 0 w 4039149"/>
                <a:gd name="connsiteY1" fmla="*/ 0 h 1078887"/>
                <a:gd name="connsiteX2" fmla="*/ 4039149 w 4039149"/>
                <a:gd name="connsiteY2" fmla="*/ 1078887 h 1078887"/>
                <a:gd name="connsiteX3" fmla="*/ 291614 w 4039149"/>
                <a:gd name="connsiteY3" fmla="*/ 1078887 h 1078887"/>
                <a:gd name="connsiteX0" fmla="*/ 1 w 3747536"/>
                <a:gd name="connsiteY0" fmla="*/ 1083649 h 1083649"/>
                <a:gd name="connsiteX1" fmla="*/ 3041891 w 3747536"/>
                <a:gd name="connsiteY1" fmla="*/ 0 h 1083649"/>
                <a:gd name="connsiteX2" fmla="*/ 3747536 w 3747536"/>
                <a:gd name="connsiteY2" fmla="*/ 1083649 h 1083649"/>
                <a:gd name="connsiteX3" fmla="*/ 1 w 3747536"/>
                <a:gd name="connsiteY3" fmla="*/ 1083649 h 1083649"/>
                <a:gd name="connsiteX0" fmla="*/ 1 w 3747536"/>
                <a:gd name="connsiteY0" fmla="*/ 1088412 h 1088412"/>
                <a:gd name="connsiteX1" fmla="*/ 2948865 w 3747536"/>
                <a:gd name="connsiteY1" fmla="*/ 0 h 1088412"/>
                <a:gd name="connsiteX2" fmla="*/ 3747536 w 3747536"/>
                <a:gd name="connsiteY2" fmla="*/ 1088412 h 1088412"/>
                <a:gd name="connsiteX3" fmla="*/ 1 w 3747536"/>
                <a:gd name="connsiteY3" fmla="*/ 1088412 h 1088412"/>
                <a:gd name="connsiteX0" fmla="*/ 1 w 3747536"/>
                <a:gd name="connsiteY0" fmla="*/ 1050312 h 1050312"/>
                <a:gd name="connsiteX1" fmla="*/ 792016 w 3747536"/>
                <a:gd name="connsiteY1" fmla="*/ 0 h 1050312"/>
                <a:gd name="connsiteX2" fmla="*/ 3747536 w 3747536"/>
                <a:gd name="connsiteY2" fmla="*/ 1050312 h 1050312"/>
                <a:gd name="connsiteX3" fmla="*/ 1 w 3747536"/>
                <a:gd name="connsiteY3" fmla="*/ 1050312 h 1050312"/>
                <a:gd name="connsiteX0" fmla="*/ 1 w 3747536"/>
                <a:gd name="connsiteY0" fmla="*/ 1055074 h 1055074"/>
                <a:gd name="connsiteX1" fmla="*/ 792016 w 3747536"/>
                <a:gd name="connsiteY1" fmla="*/ 0 h 1055074"/>
                <a:gd name="connsiteX2" fmla="*/ 3747536 w 3747536"/>
                <a:gd name="connsiteY2" fmla="*/ 1055074 h 1055074"/>
                <a:gd name="connsiteX3" fmla="*/ 1 w 3747536"/>
                <a:gd name="connsiteY3" fmla="*/ 1055074 h 1055074"/>
              </a:gdLst>
              <a:ahLst/>
              <a:cxnLst>
                <a:cxn ang="0">
                  <a:pos x="connsiteX0" y="connsiteY0"/>
                </a:cxn>
                <a:cxn ang="0">
                  <a:pos x="connsiteX1" y="connsiteY1"/>
                </a:cxn>
                <a:cxn ang="0">
                  <a:pos x="connsiteX2" y="connsiteY2"/>
                </a:cxn>
                <a:cxn ang="0">
                  <a:pos x="connsiteX3" y="connsiteY3"/>
                </a:cxn>
              </a:cxnLst>
              <a:rect l="l" t="t" r="r" b="b"/>
              <a:pathLst>
                <a:path w="3747536" h="1055074">
                  <a:moveTo>
                    <a:pt x="1" y="1055074"/>
                  </a:moveTo>
                  <a:lnTo>
                    <a:pt x="792016" y="0"/>
                  </a:lnTo>
                  <a:lnTo>
                    <a:pt x="3747536" y="1055074"/>
                  </a:lnTo>
                  <a:lnTo>
                    <a:pt x="1" y="10550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grpSp>
    </p:spTree>
    <p:extLst>
      <p:ext uri="{BB962C8B-B14F-4D97-AF65-F5344CB8AC3E}">
        <p14:creationId xmlns:p14="http://schemas.microsoft.com/office/powerpoint/2010/main" val="4277726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Huoltovarmuusorganisaatio">
    <p:spTree>
      <p:nvGrpSpPr>
        <p:cNvPr id="1" name=""/>
        <p:cNvGrpSpPr/>
        <p:nvPr/>
      </p:nvGrpSpPr>
      <p:grpSpPr>
        <a:xfrm>
          <a:off x="0" y="0"/>
          <a:ext cx="0" cy="0"/>
          <a:chOff x="0" y="0"/>
          <a:chExt cx="0" cy="0"/>
        </a:xfrm>
      </p:grpSpPr>
      <p:sp>
        <p:nvSpPr>
          <p:cNvPr id="6" name="Dian numeron paikkamerkki 5">
            <a:extLst>
              <a:ext uri="{FF2B5EF4-FFF2-40B4-BE49-F238E27FC236}">
                <a16:creationId xmlns:a16="http://schemas.microsoft.com/office/drawing/2014/main" id="{6FDB3561-2A84-4F39-A67F-B3EB829C0555}"/>
              </a:ext>
            </a:extLst>
          </p:cNvPr>
          <p:cNvSpPr>
            <a:spLocks noGrp="1"/>
          </p:cNvSpPr>
          <p:nvPr>
            <p:ph type="sldNum" sz="quarter" idx="12"/>
          </p:nvPr>
        </p:nvSpPr>
        <p:spPr>
          <a:xfrm>
            <a:off x="323850" y="6356350"/>
            <a:ext cx="514350" cy="365125"/>
          </a:xfrm>
          <a:prstGeom prst="rect">
            <a:avLst/>
          </a:prstGeom>
        </p:spPr>
        <p:txBody>
          <a:bodyPr/>
          <a:lstStyle>
            <a:lvl1pPr algn="l">
              <a:defRPr sz="1400">
                <a:solidFill>
                  <a:schemeClr val="accent6"/>
                </a:solidFill>
              </a:defRPr>
            </a:lvl1pPr>
          </a:lstStyle>
          <a:p>
            <a:fld id="{760648E0-E6C6-4E5F-BE79-F3E7B81C7BFA}" type="slidenum">
              <a:rPr lang="en-US" smtClean="0"/>
              <a:pPr/>
              <a:t>‹#›</a:t>
            </a:fld>
            <a:endParaRPr lang="en-US"/>
          </a:p>
        </p:txBody>
      </p:sp>
      <p:grpSp>
        <p:nvGrpSpPr>
          <p:cNvPr id="4" name="Ryhmä 3">
            <a:extLst>
              <a:ext uri="{FF2B5EF4-FFF2-40B4-BE49-F238E27FC236}">
                <a16:creationId xmlns:a16="http://schemas.microsoft.com/office/drawing/2014/main" id="{80BC443D-7C25-487D-980F-E4955C48C6FA}"/>
              </a:ext>
            </a:extLst>
          </p:cNvPr>
          <p:cNvGrpSpPr/>
          <p:nvPr userDrawn="1"/>
        </p:nvGrpSpPr>
        <p:grpSpPr>
          <a:xfrm rot="16200000">
            <a:off x="9938235" y="13080"/>
            <a:ext cx="2266846" cy="2240685"/>
            <a:chOff x="8698229" y="3438837"/>
            <a:chExt cx="3493774" cy="3453453"/>
          </a:xfrm>
        </p:grpSpPr>
        <p:sp>
          <p:nvSpPr>
            <p:cNvPr id="11" name="Suorakulmainen kolmio 2">
              <a:extLst>
                <a:ext uri="{FF2B5EF4-FFF2-40B4-BE49-F238E27FC236}">
                  <a16:creationId xmlns:a16="http://schemas.microsoft.com/office/drawing/2014/main" id="{924AC70A-F395-4C67-A588-E284480B545A}"/>
                </a:ext>
              </a:extLst>
            </p:cNvPr>
            <p:cNvSpPr/>
            <p:nvPr userDrawn="1"/>
          </p:nvSpPr>
          <p:spPr>
            <a:xfrm rot="5400000" flipH="1" flipV="1">
              <a:off x="10447747" y="4431855"/>
              <a:ext cx="2737274" cy="751238"/>
            </a:xfrm>
            <a:custGeom>
              <a:avLst/>
              <a:gdLst>
                <a:gd name="connsiteX0" fmla="*/ 0 w 3658979"/>
                <a:gd name="connsiteY0" fmla="*/ 831237 h 831237"/>
                <a:gd name="connsiteX1" fmla="*/ 0 w 3658979"/>
                <a:gd name="connsiteY1" fmla="*/ 0 h 831237"/>
                <a:gd name="connsiteX2" fmla="*/ 3658979 w 3658979"/>
                <a:gd name="connsiteY2" fmla="*/ 831237 h 831237"/>
                <a:gd name="connsiteX3" fmla="*/ 0 w 3658979"/>
                <a:gd name="connsiteY3" fmla="*/ 831237 h 831237"/>
                <a:gd name="connsiteX0" fmla="*/ 257175 w 3916154"/>
                <a:gd name="connsiteY0" fmla="*/ 1040787 h 1040787"/>
                <a:gd name="connsiteX1" fmla="*/ 0 w 3916154"/>
                <a:gd name="connsiteY1" fmla="*/ 0 h 1040787"/>
                <a:gd name="connsiteX2" fmla="*/ 3916154 w 3916154"/>
                <a:gd name="connsiteY2" fmla="*/ 1040787 h 1040787"/>
                <a:gd name="connsiteX3" fmla="*/ 257175 w 3916154"/>
                <a:gd name="connsiteY3" fmla="*/ 1040787 h 1040787"/>
                <a:gd name="connsiteX0" fmla="*/ 168619 w 3916154"/>
                <a:gd name="connsiteY0" fmla="*/ 1040787 h 1040787"/>
                <a:gd name="connsiteX1" fmla="*/ 0 w 3916154"/>
                <a:gd name="connsiteY1" fmla="*/ 0 h 1040787"/>
                <a:gd name="connsiteX2" fmla="*/ 3916154 w 3916154"/>
                <a:gd name="connsiteY2" fmla="*/ 1040787 h 1040787"/>
                <a:gd name="connsiteX3" fmla="*/ 168619 w 3916154"/>
                <a:gd name="connsiteY3" fmla="*/ 1040787 h 1040787"/>
                <a:gd name="connsiteX0" fmla="*/ 306373 w 4053908"/>
                <a:gd name="connsiteY0" fmla="*/ 1116987 h 1116987"/>
                <a:gd name="connsiteX1" fmla="*/ 0 w 4053908"/>
                <a:gd name="connsiteY1" fmla="*/ 0 h 1116987"/>
                <a:gd name="connsiteX2" fmla="*/ 4053908 w 4053908"/>
                <a:gd name="connsiteY2" fmla="*/ 1116987 h 1116987"/>
                <a:gd name="connsiteX3" fmla="*/ 306373 w 4053908"/>
                <a:gd name="connsiteY3" fmla="*/ 1116987 h 1116987"/>
                <a:gd name="connsiteX0" fmla="*/ 30865 w 3778400"/>
                <a:gd name="connsiteY0" fmla="*/ 1159850 h 1159850"/>
                <a:gd name="connsiteX1" fmla="*/ 0 w 3778400"/>
                <a:gd name="connsiteY1" fmla="*/ 0 h 1159850"/>
                <a:gd name="connsiteX2" fmla="*/ 3778400 w 3778400"/>
                <a:gd name="connsiteY2" fmla="*/ 1159850 h 1159850"/>
                <a:gd name="connsiteX3" fmla="*/ 30865 w 3778400"/>
                <a:gd name="connsiteY3" fmla="*/ 1159850 h 1159850"/>
                <a:gd name="connsiteX0" fmla="*/ 291614 w 4039149"/>
                <a:gd name="connsiteY0" fmla="*/ 1078887 h 1078887"/>
                <a:gd name="connsiteX1" fmla="*/ 0 w 4039149"/>
                <a:gd name="connsiteY1" fmla="*/ 0 h 1078887"/>
                <a:gd name="connsiteX2" fmla="*/ 4039149 w 4039149"/>
                <a:gd name="connsiteY2" fmla="*/ 1078887 h 1078887"/>
                <a:gd name="connsiteX3" fmla="*/ 291614 w 4039149"/>
                <a:gd name="connsiteY3" fmla="*/ 1078887 h 1078887"/>
                <a:gd name="connsiteX0" fmla="*/ 313427 w 4060962"/>
                <a:gd name="connsiteY0" fmla="*/ 1078881 h 1078881"/>
                <a:gd name="connsiteX1" fmla="*/ 1 w 4060962"/>
                <a:gd name="connsiteY1" fmla="*/ -1 h 1078881"/>
                <a:gd name="connsiteX2" fmla="*/ 4060962 w 4060962"/>
                <a:gd name="connsiteY2" fmla="*/ 1078881 h 1078881"/>
                <a:gd name="connsiteX3" fmla="*/ 313427 w 4060962"/>
                <a:gd name="connsiteY3" fmla="*/ 1078881 h 1078881"/>
                <a:gd name="connsiteX0" fmla="*/ 304213 w 4060960"/>
                <a:gd name="connsiteY0" fmla="*/ 1078888 h 1078889"/>
                <a:gd name="connsiteX1" fmla="*/ -1 w 4060960"/>
                <a:gd name="connsiteY1" fmla="*/ 1 h 1078889"/>
                <a:gd name="connsiteX2" fmla="*/ 4060960 w 4060960"/>
                <a:gd name="connsiteY2" fmla="*/ 1078883 h 1078889"/>
                <a:gd name="connsiteX3" fmla="*/ 304213 w 4060960"/>
                <a:gd name="connsiteY3" fmla="*/ 1078888 h 1078889"/>
              </a:gdLst>
              <a:ahLst/>
              <a:cxnLst>
                <a:cxn ang="0">
                  <a:pos x="connsiteX0" y="connsiteY0"/>
                </a:cxn>
                <a:cxn ang="0">
                  <a:pos x="connsiteX1" y="connsiteY1"/>
                </a:cxn>
                <a:cxn ang="0">
                  <a:pos x="connsiteX2" y="connsiteY2"/>
                </a:cxn>
                <a:cxn ang="0">
                  <a:pos x="connsiteX3" y="connsiteY3"/>
                </a:cxn>
              </a:cxnLst>
              <a:rect l="l" t="t" r="r" b="b"/>
              <a:pathLst>
                <a:path w="4060960" h="1078889">
                  <a:moveTo>
                    <a:pt x="304213" y="1078888"/>
                  </a:moveTo>
                  <a:lnTo>
                    <a:pt x="-1" y="1"/>
                  </a:lnTo>
                  <a:lnTo>
                    <a:pt x="4060960" y="1078883"/>
                  </a:lnTo>
                  <a:lnTo>
                    <a:pt x="304213" y="1078888"/>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0" name="Suorakulmainen kolmio 2">
              <a:extLst>
                <a:ext uri="{FF2B5EF4-FFF2-40B4-BE49-F238E27FC236}">
                  <a16:creationId xmlns:a16="http://schemas.microsoft.com/office/drawing/2014/main" id="{3F17120F-E01E-46D9-A883-A2B383BCA674}"/>
                </a:ext>
              </a:extLst>
            </p:cNvPr>
            <p:cNvSpPr/>
            <p:nvPr userDrawn="1"/>
          </p:nvSpPr>
          <p:spPr>
            <a:xfrm rot="10800000" flipV="1">
              <a:off x="8698229" y="6160045"/>
              <a:ext cx="2753749" cy="732244"/>
            </a:xfrm>
            <a:custGeom>
              <a:avLst/>
              <a:gdLst>
                <a:gd name="connsiteX0" fmla="*/ 0 w 3658979"/>
                <a:gd name="connsiteY0" fmla="*/ 831237 h 831237"/>
                <a:gd name="connsiteX1" fmla="*/ 0 w 3658979"/>
                <a:gd name="connsiteY1" fmla="*/ 0 h 831237"/>
                <a:gd name="connsiteX2" fmla="*/ 3658979 w 3658979"/>
                <a:gd name="connsiteY2" fmla="*/ 831237 h 831237"/>
                <a:gd name="connsiteX3" fmla="*/ 0 w 3658979"/>
                <a:gd name="connsiteY3" fmla="*/ 831237 h 831237"/>
                <a:gd name="connsiteX0" fmla="*/ 257175 w 3916154"/>
                <a:gd name="connsiteY0" fmla="*/ 1040787 h 1040787"/>
                <a:gd name="connsiteX1" fmla="*/ 0 w 3916154"/>
                <a:gd name="connsiteY1" fmla="*/ 0 h 1040787"/>
                <a:gd name="connsiteX2" fmla="*/ 3916154 w 3916154"/>
                <a:gd name="connsiteY2" fmla="*/ 1040787 h 1040787"/>
                <a:gd name="connsiteX3" fmla="*/ 257175 w 3916154"/>
                <a:gd name="connsiteY3" fmla="*/ 1040787 h 1040787"/>
                <a:gd name="connsiteX0" fmla="*/ 276225 w 3935204"/>
                <a:gd name="connsiteY0" fmla="*/ 1055074 h 1055074"/>
                <a:gd name="connsiteX1" fmla="*/ 0 w 3935204"/>
                <a:gd name="connsiteY1" fmla="*/ 0 h 1055074"/>
                <a:gd name="connsiteX2" fmla="*/ 3935204 w 3935204"/>
                <a:gd name="connsiteY2" fmla="*/ 1055074 h 1055074"/>
                <a:gd name="connsiteX3" fmla="*/ 276225 w 3935204"/>
                <a:gd name="connsiteY3" fmla="*/ 1055074 h 1055074"/>
                <a:gd name="connsiteX0" fmla="*/ 285750 w 3944729"/>
                <a:gd name="connsiteY0" fmla="*/ 1055074 h 1055074"/>
                <a:gd name="connsiteX1" fmla="*/ 0 w 3944729"/>
                <a:gd name="connsiteY1" fmla="*/ 0 h 1055074"/>
                <a:gd name="connsiteX2" fmla="*/ 3944729 w 3944729"/>
                <a:gd name="connsiteY2" fmla="*/ 1055074 h 1055074"/>
                <a:gd name="connsiteX3" fmla="*/ 285750 w 3944729"/>
                <a:gd name="connsiteY3" fmla="*/ 1055074 h 1055074"/>
                <a:gd name="connsiteX0" fmla="*/ 279400 w 3938379"/>
                <a:gd name="connsiteY0" fmla="*/ 1055074 h 1055074"/>
                <a:gd name="connsiteX1" fmla="*/ 0 w 3938379"/>
                <a:gd name="connsiteY1" fmla="*/ 0 h 1055074"/>
                <a:gd name="connsiteX2" fmla="*/ 3938379 w 3938379"/>
                <a:gd name="connsiteY2" fmla="*/ 1055074 h 1055074"/>
                <a:gd name="connsiteX3" fmla="*/ 279400 w 3938379"/>
                <a:gd name="connsiteY3" fmla="*/ 1055074 h 1055074"/>
                <a:gd name="connsiteX0" fmla="*/ 283991 w 3942970"/>
                <a:gd name="connsiteY0" fmla="*/ 1059665 h 1059665"/>
                <a:gd name="connsiteX1" fmla="*/ 0 w 3942970"/>
                <a:gd name="connsiteY1" fmla="*/ 0 h 1059665"/>
                <a:gd name="connsiteX2" fmla="*/ 3942970 w 3942970"/>
                <a:gd name="connsiteY2" fmla="*/ 1059665 h 1059665"/>
                <a:gd name="connsiteX3" fmla="*/ 283991 w 3942970"/>
                <a:gd name="connsiteY3" fmla="*/ 1059665 h 1059665"/>
                <a:gd name="connsiteX0" fmla="*/ 300122 w 3959101"/>
                <a:gd name="connsiteY0" fmla="*/ 1051610 h 1051610"/>
                <a:gd name="connsiteX1" fmla="*/ 0 w 3959101"/>
                <a:gd name="connsiteY1" fmla="*/ 0 h 1051610"/>
                <a:gd name="connsiteX2" fmla="*/ 3959101 w 3959101"/>
                <a:gd name="connsiteY2" fmla="*/ 1051610 h 1051610"/>
                <a:gd name="connsiteX3" fmla="*/ 300122 w 3959101"/>
                <a:gd name="connsiteY3" fmla="*/ 1051610 h 1051610"/>
              </a:gdLst>
              <a:ahLst/>
              <a:cxnLst>
                <a:cxn ang="0">
                  <a:pos x="connsiteX0" y="connsiteY0"/>
                </a:cxn>
                <a:cxn ang="0">
                  <a:pos x="connsiteX1" y="connsiteY1"/>
                </a:cxn>
                <a:cxn ang="0">
                  <a:pos x="connsiteX2" y="connsiteY2"/>
                </a:cxn>
                <a:cxn ang="0">
                  <a:pos x="connsiteX3" y="connsiteY3"/>
                </a:cxn>
              </a:cxnLst>
              <a:rect l="l" t="t" r="r" b="b"/>
              <a:pathLst>
                <a:path w="3959101" h="1051610">
                  <a:moveTo>
                    <a:pt x="300122" y="1051610"/>
                  </a:moveTo>
                  <a:lnTo>
                    <a:pt x="0" y="0"/>
                  </a:lnTo>
                  <a:lnTo>
                    <a:pt x="3959101" y="1051610"/>
                  </a:lnTo>
                  <a:lnTo>
                    <a:pt x="300122" y="105161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uorakulmainen kolmio 2">
              <a:extLst>
                <a:ext uri="{FF2B5EF4-FFF2-40B4-BE49-F238E27FC236}">
                  <a16:creationId xmlns:a16="http://schemas.microsoft.com/office/drawing/2014/main" id="{1370949F-B55D-4BDE-80CF-A5ED279A3F67}"/>
                </a:ext>
              </a:extLst>
            </p:cNvPr>
            <p:cNvSpPr/>
            <p:nvPr userDrawn="1"/>
          </p:nvSpPr>
          <p:spPr>
            <a:xfrm rot="5400000" flipH="1" flipV="1">
              <a:off x="11348803" y="6049092"/>
              <a:ext cx="935158" cy="751237"/>
            </a:xfrm>
            <a:custGeom>
              <a:avLst/>
              <a:gdLst>
                <a:gd name="connsiteX0" fmla="*/ 0 w 3658979"/>
                <a:gd name="connsiteY0" fmla="*/ 831237 h 831237"/>
                <a:gd name="connsiteX1" fmla="*/ 0 w 3658979"/>
                <a:gd name="connsiteY1" fmla="*/ 0 h 831237"/>
                <a:gd name="connsiteX2" fmla="*/ 3658979 w 3658979"/>
                <a:gd name="connsiteY2" fmla="*/ 831237 h 831237"/>
                <a:gd name="connsiteX3" fmla="*/ 0 w 3658979"/>
                <a:gd name="connsiteY3" fmla="*/ 831237 h 831237"/>
                <a:gd name="connsiteX0" fmla="*/ 257175 w 3916154"/>
                <a:gd name="connsiteY0" fmla="*/ 1040787 h 1040787"/>
                <a:gd name="connsiteX1" fmla="*/ 0 w 3916154"/>
                <a:gd name="connsiteY1" fmla="*/ 0 h 1040787"/>
                <a:gd name="connsiteX2" fmla="*/ 3916154 w 3916154"/>
                <a:gd name="connsiteY2" fmla="*/ 1040787 h 1040787"/>
                <a:gd name="connsiteX3" fmla="*/ 257175 w 3916154"/>
                <a:gd name="connsiteY3" fmla="*/ 1040787 h 1040787"/>
                <a:gd name="connsiteX0" fmla="*/ 168619 w 3916154"/>
                <a:gd name="connsiteY0" fmla="*/ 1040787 h 1040787"/>
                <a:gd name="connsiteX1" fmla="*/ 0 w 3916154"/>
                <a:gd name="connsiteY1" fmla="*/ 0 h 1040787"/>
                <a:gd name="connsiteX2" fmla="*/ 3916154 w 3916154"/>
                <a:gd name="connsiteY2" fmla="*/ 1040787 h 1040787"/>
                <a:gd name="connsiteX3" fmla="*/ 168619 w 3916154"/>
                <a:gd name="connsiteY3" fmla="*/ 1040787 h 1040787"/>
                <a:gd name="connsiteX0" fmla="*/ 306373 w 4053908"/>
                <a:gd name="connsiteY0" fmla="*/ 1116987 h 1116987"/>
                <a:gd name="connsiteX1" fmla="*/ 0 w 4053908"/>
                <a:gd name="connsiteY1" fmla="*/ 0 h 1116987"/>
                <a:gd name="connsiteX2" fmla="*/ 4053908 w 4053908"/>
                <a:gd name="connsiteY2" fmla="*/ 1116987 h 1116987"/>
                <a:gd name="connsiteX3" fmla="*/ 306373 w 4053908"/>
                <a:gd name="connsiteY3" fmla="*/ 1116987 h 1116987"/>
                <a:gd name="connsiteX0" fmla="*/ 30865 w 3778400"/>
                <a:gd name="connsiteY0" fmla="*/ 1159850 h 1159850"/>
                <a:gd name="connsiteX1" fmla="*/ 0 w 3778400"/>
                <a:gd name="connsiteY1" fmla="*/ 0 h 1159850"/>
                <a:gd name="connsiteX2" fmla="*/ 3778400 w 3778400"/>
                <a:gd name="connsiteY2" fmla="*/ 1159850 h 1159850"/>
                <a:gd name="connsiteX3" fmla="*/ 30865 w 3778400"/>
                <a:gd name="connsiteY3" fmla="*/ 1159850 h 1159850"/>
                <a:gd name="connsiteX0" fmla="*/ 291614 w 4039149"/>
                <a:gd name="connsiteY0" fmla="*/ 1078887 h 1078887"/>
                <a:gd name="connsiteX1" fmla="*/ 0 w 4039149"/>
                <a:gd name="connsiteY1" fmla="*/ 0 h 1078887"/>
                <a:gd name="connsiteX2" fmla="*/ 4039149 w 4039149"/>
                <a:gd name="connsiteY2" fmla="*/ 1078887 h 1078887"/>
                <a:gd name="connsiteX3" fmla="*/ 291614 w 4039149"/>
                <a:gd name="connsiteY3" fmla="*/ 1078887 h 1078887"/>
                <a:gd name="connsiteX0" fmla="*/ 1 w 3747536"/>
                <a:gd name="connsiteY0" fmla="*/ 1083649 h 1083649"/>
                <a:gd name="connsiteX1" fmla="*/ 3041891 w 3747536"/>
                <a:gd name="connsiteY1" fmla="*/ 0 h 1083649"/>
                <a:gd name="connsiteX2" fmla="*/ 3747536 w 3747536"/>
                <a:gd name="connsiteY2" fmla="*/ 1083649 h 1083649"/>
                <a:gd name="connsiteX3" fmla="*/ 1 w 3747536"/>
                <a:gd name="connsiteY3" fmla="*/ 1083649 h 1083649"/>
                <a:gd name="connsiteX0" fmla="*/ 1 w 3747536"/>
                <a:gd name="connsiteY0" fmla="*/ 1088412 h 1088412"/>
                <a:gd name="connsiteX1" fmla="*/ 2948865 w 3747536"/>
                <a:gd name="connsiteY1" fmla="*/ 0 h 1088412"/>
                <a:gd name="connsiteX2" fmla="*/ 3747536 w 3747536"/>
                <a:gd name="connsiteY2" fmla="*/ 1088412 h 1088412"/>
                <a:gd name="connsiteX3" fmla="*/ 1 w 3747536"/>
                <a:gd name="connsiteY3" fmla="*/ 1088412 h 1088412"/>
                <a:gd name="connsiteX0" fmla="*/ 1 w 3747536"/>
                <a:gd name="connsiteY0" fmla="*/ 1078887 h 1078887"/>
                <a:gd name="connsiteX1" fmla="*/ 2940013 w 3747536"/>
                <a:gd name="connsiteY1" fmla="*/ 0 h 1078887"/>
                <a:gd name="connsiteX2" fmla="*/ 3747536 w 3747536"/>
                <a:gd name="connsiteY2" fmla="*/ 1078887 h 1078887"/>
                <a:gd name="connsiteX3" fmla="*/ 1 w 3747536"/>
                <a:gd name="connsiteY3" fmla="*/ 1078887 h 1078887"/>
              </a:gdLst>
              <a:ahLst/>
              <a:cxnLst>
                <a:cxn ang="0">
                  <a:pos x="connsiteX0" y="connsiteY0"/>
                </a:cxn>
                <a:cxn ang="0">
                  <a:pos x="connsiteX1" y="connsiteY1"/>
                </a:cxn>
                <a:cxn ang="0">
                  <a:pos x="connsiteX2" y="connsiteY2"/>
                </a:cxn>
                <a:cxn ang="0">
                  <a:pos x="connsiteX3" y="connsiteY3"/>
                </a:cxn>
              </a:cxnLst>
              <a:rect l="l" t="t" r="r" b="b"/>
              <a:pathLst>
                <a:path w="3747536" h="1078887">
                  <a:moveTo>
                    <a:pt x="1" y="1078887"/>
                  </a:moveTo>
                  <a:lnTo>
                    <a:pt x="2940013" y="0"/>
                  </a:lnTo>
                  <a:lnTo>
                    <a:pt x="3747536" y="1078887"/>
                  </a:lnTo>
                  <a:lnTo>
                    <a:pt x="1" y="107888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4" name="Suorakulmainen kolmio 2">
              <a:extLst>
                <a:ext uri="{FF2B5EF4-FFF2-40B4-BE49-F238E27FC236}">
                  <a16:creationId xmlns:a16="http://schemas.microsoft.com/office/drawing/2014/main" id="{4AA2E53D-A65E-4145-8BD8-27F6FAB17EBA}"/>
                </a:ext>
              </a:extLst>
            </p:cNvPr>
            <p:cNvSpPr/>
            <p:nvPr userDrawn="1"/>
          </p:nvSpPr>
          <p:spPr>
            <a:xfrm rot="10800000" flipH="1" flipV="1">
              <a:off x="11241294" y="6157633"/>
              <a:ext cx="950705" cy="734656"/>
            </a:xfrm>
            <a:custGeom>
              <a:avLst/>
              <a:gdLst>
                <a:gd name="connsiteX0" fmla="*/ 0 w 3658979"/>
                <a:gd name="connsiteY0" fmla="*/ 831237 h 831237"/>
                <a:gd name="connsiteX1" fmla="*/ 0 w 3658979"/>
                <a:gd name="connsiteY1" fmla="*/ 0 h 831237"/>
                <a:gd name="connsiteX2" fmla="*/ 3658979 w 3658979"/>
                <a:gd name="connsiteY2" fmla="*/ 831237 h 831237"/>
                <a:gd name="connsiteX3" fmla="*/ 0 w 3658979"/>
                <a:gd name="connsiteY3" fmla="*/ 831237 h 831237"/>
                <a:gd name="connsiteX0" fmla="*/ 257175 w 3916154"/>
                <a:gd name="connsiteY0" fmla="*/ 1040787 h 1040787"/>
                <a:gd name="connsiteX1" fmla="*/ 0 w 3916154"/>
                <a:gd name="connsiteY1" fmla="*/ 0 h 1040787"/>
                <a:gd name="connsiteX2" fmla="*/ 3916154 w 3916154"/>
                <a:gd name="connsiteY2" fmla="*/ 1040787 h 1040787"/>
                <a:gd name="connsiteX3" fmla="*/ 257175 w 3916154"/>
                <a:gd name="connsiteY3" fmla="*/ 1040787 h 1040787"/>
                <a:gd name="connsiteX0" fmla="*/ 168619 w 3916154"/>
                <a:gd name="connsiteY0" fmla="*/ 1040787 h 1040787"/>
                <a:gd name="connsiteX1" fmla="*/ 0 w 3916154"/>
                <a:gd name="connsiteY1" fmla="*/ 0 h 1040787"/>
                <a:gd name="connsiteX2" fmla="*/ 3916154 w 3916154"/>
                <a:gd name="connsiteY2" fmla="*/ 1040787 h 1040787"/>
                <a:gd name="connsiteX3" fmla="*/ 168619 w 3916154"/>
                <a:gd name="connsiteY3" fmla="*/ 1040787 h 1040787"/>
                <a:gd name="connsiteX0" fmla="*/ 306373 w 4053908"/>
                <a:gd name="connsiteY0" fmla="*/ 1116987 h 1116987"/>
                <a:gd name="connsiteX1" fmla="*/ 0 w 4053908"/>
                <a:gd name="connsiteY1" fmla="*/ 0 h 1116987"/>
                <a:gd name="connsiteX2" fmla="*/ 4053908 w 4053908"/>
                <a:gd name="connsiteY2" fmla="*/ 1116987 h 1116987"/>
                <a:gd name="connsiteX3" fmla="*/ 306373 w 4053908"/>
                <a:gd name="connsiteY3" fmla="*/ 1116987 h 1116987"/>
                <a:gd name="connsiteX0" fmla="*/ 30865 w 3778400"/>
                <a:gd name="connsiteY0" fmla="*/ 1159850 h 1159850"/>
                <a:gd name="connsiteX1" fmla="*/ 0 w 3778400"/>
                <a:gd name="connsiteY1" fmla="*/ 0 h 1159850"/>
                <a:gd name="connsiteX2" fmla="*/ 3778400 w 3778400"/>
                <a:gd name="connsiteY2" fmla="*/ 1159850 h 1159850"/>
                <a:gd name="connsiteX3" fmla="*/ 30865 w 3778400"/>
                <a:gd name="connsiteY3" fmla="*/ 1159850 h 1159850"/>
                <a:gd name="connsiteX0" fmla="*/ 291614 w 4039149"/>
                <a:gd name="connsiteY0" fmla="*/ 1078887 h 1078887"/>
                <a:gd name="connsiteX1" fmla="*/ 0 w 4039149"/>
                <a:gd name="connsiteY1" fmla="*/ 0 h 1078887"/>
                <a:gd name="connsiteX2" fmla="*/ 4039149 w 4039149"/>
                <a:gd name="connsiteY2" fmla="*/ 1078887 h 1078887"/>
                <a:gd name="connsiteX3" fmla="*/ 291614 w 4039149"/>
                <a:gd name="connsiteY3" fmla="*/ 1078887 h 1078887"/>
                <a:gd name="connsiteX0" fmla="*/ 1 w 3747536"/>
                <a:gd name="connsiteY0" fmla="*/ 1083649 h 1083649"/>
                <a:gd name="connsiteX1" fmla="*/ 3041891 w 3747536"/>
                <a:gd name="connsiteY1" fmla="*/ 0 h 1083649"/>
                <a:gd name="connsiteX2" fmla="*/ 3747536 w 3747536"/>
                <a:gd name="connsiteY2" fmla="*/ 1083649 h 1083649"/>
                <a:gd name="connsiteX3" fmla="*/ 1 w 3747536"/>
                <a:gd name="connsiteY3" fmla="*/ 1083649 h 1083649"/>
                <a:gd name="connsiteX0" fmla="*/ 1 w 3747536"/>
                <a:gd name="connsiteY0" fmla="*/ 1088412 h 1088412"/>
                <a:gd name="connsiteX1" fmla="*/ 2948865 w 3747536"/>
                <a:gd name="connsiteY1" fmla="*/ 0 h 1088412"/>
                <a:gd name="connsiteX2" fmla="*/ 3747536 w 3747536"/>
                <a:gd name="connsiteY2" fmla="*/ 1088412 h 1088412"/>
                <a:gd name="connsiteX3" fmla="*/ 1 w 3747536"/>
                <a:gd name="connsiteY3" fmla="*/ 1088412 h 1088412"/>
                <a:gd name="connsiteX0" fmla="*/ 1 w 3747536"/>
                <a:gd name="connsiteY0" fmla="*/ 1050312 h 1050312"/>
                <a:gd name="connsiteX1" fmla="*/ 792016 w 3747536"/>
                <a:gd name="connsiteY1" fmla="*/ 0 h 1050312"/>
                <a:gd name="connsiteX2" fmla="*/ 3747536 w 3747536"/>
                <a:gd name="connsiteY2" fmla="*/ 1050312 h 1050312"/>
                <a:gd name="connsiteX3" fmla="*/ 1 w 3747536"/>
                <a:gd name="connsiteY3" fmla="*/ 1050312 h 1050312"/>
                <a:gd name="connsiteX0" fmla="*/ 1 w 3747536"/>
                <a:gd name="connsiteY0" fmla="*/ 1055074 h 1055074"/>
                <a:gd name="connsiteX1" fmla="*/ 792016 w 3747536"/>
                <a:gd name="connsiteY1" fmla="*/ 0 h 1055074"/>
                <a:gd name="connsiteX2" fmla="*/ 3747536 w 3747536"/>
                <a:gd name="connsiteY2" fmla="*/ 1055074 h 1055074"/>
                <a:gd name="connsiteX3" fmla="*/ 1 w 3747536"/>
                <a:gd name="connsiteY3" fmla="*/ 1055074 h 1055074"/>
              </a:gdLst>
              <a:ahLst/>
              <a:cxnLst>
                <a:cxn ang="0">
                  <a:pos x="connsiteX0" y="connsiteY0"/>
                </a:cxn>
                <a:cxn ang="0">
                  <a:pos x="connsiteX1" y="connsiteY1"/>
                </a:cxn>
                <a:cxn ang="0">
                  <a:pos x="connsiteX2" y="connsiteY2"/>
                </a:cxn>
                <a:cxn ang="0">
                  <a:pos x="connsiteX3" y="connsiteY3"/>
                </a:cxn>
              </a:cxnLst>
              <a:rect l="l" t="t" r="r" b="b"/>
              <a:pathLst>
                <a:path w="3747536" h="1055074">
                  <a:moveTo>
                    <a:pt x="1" y="1055074"/>
                  </a:moveTo>
                  <a:lnTo>
                    <a:pt x="792016" y="0"/>
                  </a:lnTo>
                  <a:lnTo>
                    <a:pt x="3747536" y="1055074"/>
                  </a:lnTo>
                  <a:lnTo>
                    <a:pt x="1" y="10550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grpSp>
      <p:sp>
        <p:nvSpPr>
          <p:cNvPr id="15" name="Vuokaavio: Prosessi 14">
            <a:extLst>
              <a:ext uri="{FF2B5EF4-FFF2-40B4-BE49-F238E27FC236}">
                <a16:creationId xmlns:a16="http://schemas.microsoft.com/office/drawing/2014/main" id="{DC9C780E-1EFA-45E4-AFEF-B2AC3B61639C}"/>
              </a:ext>
            </a:extLst>
          </p:cNvPr>
          <p:cNvSpPr/>
          <p:nvPr userDrawn="1"/>
        </p:nvSpPr>
        <p:spPr>
          <a:xfrm>
            <a:off x="2151964" y="2373197"/>
            <a:ext cx="1468047" cy="3099102"/>
          </a:xfrm>
          <a:prstGeom prst="flowChartProcess">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Vuokaavio: Prosessi 15">
            <a:extLst>
              <a:ext uri="{FF2B5EF4-FFF2-40B4-BE49-F238E27FC236}">
                <a16:creationId xmlns:a16="http://schemas.microsoft.com/office/drawing/2014/main" id="{1E761A56-5963-4100-A517-FE3A683E175E}"/>
              </a:ext>
            </a:extLst>
          </p:cNvPr>
          <p:cNvSpPr/>
          <p:nvPr userDrawn="1"/>
        </p:nvSpPr>
        <p:spPr>
          <a:xfrm>
            <a:off x="3764953" y="2373196"/>
            <a:ext cx="1468047" cy="3099103"/>
          </a:xfrm>
          <a:prstGeom prst="flowChartProcess">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Vuokaavio: Prosessi 16">
            <a:extLst>
              <a:ext uri="{FF2B5EF4-FFF2-40B4-BE49-F238E27FC236}">
                <a16:creationId xmlns:a16="http://schemas.microsoft.com/office/drawing/2014/main" id="{4E038F96-5708-4853-9C2F-6F14323ABEA7}"/>
              </a:ext>
            </a:extLst>
          </p:cNvPr>
          <p:cNvSpPr/>
          <p:nvPr userDrawn="1"/>
        </p:nvSpPr>
        <p:spPr>
          <a:xfrm>
            <a:off x="5391547" y="2373197"/>
            <a:ext cx="1443114" cy="3099102"/>
          </a:xfrm>
          <a:prstGeom prst="flowChartProcess">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Vuokaavio: Prosessi 17">
            <a:extLst>
              <a:ext uri="{FF2B5EF4-FFF2-40B4-BE49-F238E27FC236}">
                <a16:creationId xmlns:a16="http://schemas.microsoft.com/office/drawing/2014/main" id="{E83F0C34-369E-434B-BA7D-92AEA524976E}"/>
              </a:ext>
            </a:extLst>
          </p:cNvPr>
          <p:cNvSpPr/>
          <p:nvPr userDrawn="1"/>
        </p:nvSpPr>
        <p:spPr>
          <a:xfrm>
            <a:off x="7002254" y="2373197"/>
            <a:ext cx="1463086" cy="3099102"/>
          </a:xfrm>
          <a:prstGeom prst="flowChartProcess">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Vuokaavio: Prosessi 18">
            <a:extLst>
              <a:ext uri="{FF2B5EF4-FFF2-40B4-BE49-F238E27FC236}">
                <a16:creationId xmlns:a16="http://schemas.microsoft.com/office/drawing/2014/main" id="{E7ECC56F-B1D1-4FFE-8B70-27FE3B09D783}"/>
              </a:ext>
            </a:extLst>
          </p:cNvPr>
          <p:cNvSpPr/>
          <p:nvPr userDrawn="1"/>
        </p:nvSpPr>
        <p:spPr>
          <a:xfrm>
            <a:off x="8631590" y="2373196"/>
            <a:ext cx="1468430" cy="3099103"/>
          </a:xfrm>
          <a:prstGeom prst="flowChartProcess">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Vuokaavio: Prosessi 19">
            <a:extLst>
              <a:ext uri="{FF2B5EF4-FFF2-40B4-BE49-F238E27FC236}">
                <a16:creationId xmlns:a16="http://schemas.microsoft.com/office/drawing/2014/main" id="{A3152723-5B0D-429B-961E-3A1B7B739A03}"/>
              </a:ext>
            </a:extLst>
          </p:cNvPr>
          <p:cNvSpPr/>
          <p:nvPr userDrawn="1"/>
        </p:nvSpPr>
        <p:spPr>
          <a:xfrm>
            <a:off x="10260696" y="2373196"/>
            <a:ext cx="1443114" cy="3099103"/>
          </a:xfrm>
          <a:prstGeom prst="flowChartProcess">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Vuokaavio: Prosessi 20">
            <a:extLst>
              <a:ext uri="{FF2B5EF4-FFF2-40B4-BE49-F238E27FC236}">
                <a16:creationId xmlns:a16="http://schemas.microsoft.com/office/drawing/2014/main" id="{8976701D-4847-4CE5-AE44-B139C4C993C4}"/>
              </a:ext>
            </a:extLst>
          </p:cNvPr>
          <p:cNvSpPr/>
          <p:nvPr userDrawn="1"/>
        </p:nvSpPr>
        <p:spPr>
          <a:xfrm>
            <a:off x="532705" y="2373197"/>
            <a:ext cx="1468047" cy="3099103"/>
          </a:xfrm>
          <a:prstGeom prst="flowChartProcess">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 Box 11">
            <a:extLst>
              <a:ext uri="{FF2B5EF4-FFF2-40B4-BE49-F238E27FC236}">
                <a16:creationId xmlns:a16="http://schemas.microsoft.com/office/drawing/2014/main" id="{EAB2DD0A-1796-4BA1-B173-20FFD5E8DF33}"/>
              </a:ext>
            </a:extLst>
          </p:cNvPr>
          <p:cNvSpPr txBox="1">
            <a:spLocks noChangeAspect="1" noChangeArrowheads="1"/>
          </p:cNvSpPr>
          <p:nvPr userDrawn="1"/>
        </p:nvSpPr>
        <p:spPr bwMode="auto">
          <a:xfrm>
            <a:off x="540028" y="3447650"/>
            <a:ext cx="1460725" cy="2118091"/>
          </a:xfrm>
          <a:prstGeom prst="roundRect">
            <a:avLst>
              <a:gd name="adj" fmla="val 10145"/>
            </a:avLst>
          </a:prstGeom>
          <a:noFill/>
          <a:ln>
            <a:noFill/>
          </a:ln>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marL="0" marR="0" lvl="0" indent="0" algn="l" defTabSz="914400" rtl="0" eaLnBrk="1" fontAlgn="auto" latinLnBrk="0" hangingPunct="1">
              <a:lnSpc>
                <a:spcPts val="1200"/>
              </a:lnSpc>
              <a:spcBef>
                <a:spcPct val="50000"/>
              </a:spcBef>
              <a:spcAft>
                <a:spcPts val="0"/>
              </a:spcAft>
              <a:buClrTx/>
              <a:buSzTx/>
              <a:buFontTx/>
              <a:buNone/>
              <a:tabLst/>
              <a:defRPr/>
            </a:pPr>
            <a:r>
              <a:rPr kumimoji="0" lang="fi-FI" sz="1100" b="1"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t>Alkutuotanto</a:t>
            </a:r>
          </a:p>
          <a:p>
            <a:pPr marL="0" marR="0" lvl="0" indent="0" algn="l" defTabSz="914400" rtl="0" eaLnBrk="1" fontAlgn="auto" latinLnBrk="0" hangingPunct="1">
              <a:lnSpc>
                <a:spcPts val="1200"/>
              </a:lnSpc>
              <a:spcBef>
                <a:spcPct val="50000"/>
              </a:spcBef>
              <a:spcAft>
                <a:spcPts val="0"/>
              </a:spcAft>
              <a:buClrTx/>
              <a:buSzTx/>
              <a:buFontTx/>
              <a:buNone/>
              <a:tabLst/>
              <a:defRPr/>
            </a:pPr>
            <a:r>
              <a:rPr kumimoji="0" lang="fi-FI" sz="1100" b="1"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t>Elintarviketeollisuus</a:t>
            </a:r>
          </a:p>
          <a:p>
            <a:pPr marL="0" marR="0" lvl="0" indent="0" algn="l" defTabSz="914400" rtl="0" eaLnBrk="1" fontAlgn="auto" latinLnBrk="0" hangingPunct="1">
              <a:lnSpc>
                <a:spcPts val="1200"/>
              </a:lnSpc>
              <a:spcBef>
                <a:spcPct val="50000"/>
              </a:spcBef>
              <a:spcAft>
                <a:spcPts val="0"/>
              </a:spcAft>
              <a:buClrTx/>
              <a:buSzTx/>
              <a:buFontTx/>
              <a:buNone/>
              <a:tabLst/>
              <a:defRPr/>
            </a:pPr>
            <a:r>
              <a:rPr kumimoji="0" lang="fi-FI" sz="1100" b="1"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t>Kauppa ja jakelu</a:t>
            </a:r>
          </a:p>
          <a:p>
            <a:pPr marL="0" marR="0" lvl="0" indent="0" algn="l" defTabSz="914400" rtl="0" eaLnBrk="1" fontAlgn="auto" latinLnBrk="0" hangingPunct="1">
              <a:lnSpc>
                <a:spcPts val="1200"/>
              </a:lnSpc>
              <a:spcBef>
                <a:spcPct val="50000"/>
              </a:spcBef>
              <a:spcAft>
                <a:spcPts val="0"/>
              </a:spcAft>
              <a:buClrTx/>
              <a:buSzTx/>
              <a:buFontTx/>
              <a:buNone/>
              <a:tabLst/>
              <a:defRPr/>
            </a:pPr>
            <a:r>
              <a:rPr kumimoji="0" lang="fi-FI" sz="1100" b="0"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t>KOVA -toimikunta</a:t>
            </a:r>
          </a:p>
        </p:txBody>
      </p:sp>
      <p:sp>
        <p:nvSpPr>
          <p:cNvPr id="23" name="Text Box 12">
            <a:extLst>
              <a:ext uri="{FF2B5EF4-FFF2-40B4-BE49-F238E27FC236}">
                <a16:creationId xmlns:a16="http://schemas.microsoft.com/office/drawing/2014/main" id="{22B56C30-7DDA-465F-B406-294CF7BC6788}"/>
              </a:ext>
            </a:extLst>
          </p:cNvPr>
          <p:cNvSpPr txBox="1">
            <a:spLocks noChangeAspect="1" noChangeArrowheads="1"/>
          </p:cNvSpPr>
          <p:nvPr userDrawn="1"/>
        </p:nvSpPr>
        <p:spPr bwMode="auto">
          <a:xfrm>
            <a:off x="5410846" y="3455487"/>
            <a:ext cx="1433799" cy="2110828"/>
          </a:xfrm>
          <a:prstGeom prst="roundRect">
            <a:avLst>
              <a:gd name="adj" fmla="val 6703"/>
            </a:avLst>
          </a:prstGeom>
          <a:noFill/>
          <a:ln>
            <a:noFill/>
          </a:ln>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marL="0" marR="0" lvl="0" indent="0" algn="l" defTabSz="914400" rtl="0" eaLnBrk="1" fontAlgn="auto" latinLnBrk="0" hangingPunct="1">
              <a:lnSpc>
                <a:spcPts val="1200"/>
              </a:lnSpc>
              <a:spcBef>
                <a:spcPct val="50000"/>
              </a:spcBef>
              <a:spcAft>
                <a:spcPts val="0"/>
              </a:spcAft>
              <a:buClrTx/>
              <a:buSzTx/>
              <a:buFontTx/>
              <a:buNone/>
              <a:tabLst/>
              <a:defRPr/>
            </a:pPr>
            <a:r>
              <a:rPr kumimoji="0" lang="fi-FI" sz="1100" b="1"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t>Terveydenhuolto</a:t>
            </a:r>
          </a:p>
          <a:p>
            <a:pPr marL="0" marR="0" lvl="0" indent="0" algn="l" defTabSz="914400" rtl="0" eaLnBrk="1" fontAlgn="auto" latinLnBrk="0" hangingPunct="1">
              <a:lnSpc>
                <a:spcPts val="1200"/>
              </a:lnSpc>
              <a:spcBef>
                <a:spcPts val="0"/>
              </a:spcBef>
              <a:spcAft>
                <a:spcPts val="0"/>
              </a:spcAft>
              <a:buClrTx/>
              <a:buSzTx/>
              <a:buFontTx/>
              <a:buNone/>
              <a:tabLst/>
              <a:defRPr/>
            </a:pPr>
            <a:endParaRPr kumimoji="0" lang="fi-FI" sz="1100" b="1"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fi-FI" sz="1100" b="1"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t>Vesihuolto</a:t>
            </a:r>
          </a:p>
          <a:p>
            <a:pPr marL="0" marR="0" lvl="0" indent="0" algn="l" defTabSz="914400" rtl="0" eaLnBrk="1" fontAlgn="auto" latinLnBrk="0" hangingPunct="1">
              <a:lnSpc>
                <a:spcPts val="1200"/>
              </a:lnSpc>
              <a:spcBef>
                <a:spcPts val="0"/>
              </a:spcBef>
              <a:spcAft>
                <a:spcPts val="0"/>
              </a:spcAft>
              <a:buClrTx/>
              <a:buSzTx/>
              <a:buFontTx/>
              <a:buNone/>
              <a:tabLst/>
              <a:defRPr/>
            </a:pPr>
            <a:r>
              <a:rPr kumimoji="0" lang="fi-FI" sz="1100" b="0"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t>Jätealan huolto-varmuustoimikunta</a:t>
            </a:r>
          </a:p>
          <a:p>
            <a:pPr marL="0" marR="0" lvl="0" indent="0" algn="l" defTabSz="914400" rtl="0" eaLnBrk="1" fontAlgn="auto" latinLnBrk="0" hangingPunct="1">
              <a:lnSpc>
                <a:spcPts val="1200"/>
              </a:lnSpc>
              <a:spcBef>
                <a:spcPts val="0"/>
              </a:spcBef>
              <a:spcAft>
                <a:spcPts val="0"/>
              </a:spcAft>
              <a:buClrTx/>
              <a:buSzTx/>
              <a:buFontTx/>
              <a:buNone/>
              <a:tabLst/>
              <a:defRPr/>
            </a:pPr>
            <a:endParaRPr kumimoji="0" lang="fi-FI" sz="1100" b="0"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endParaRPr>
          </a:p>
          <a:p>
            <a:pPr marL="0" marR="0" lvl="0" indent="0" algn="l" defTabSz="914400" rtl="0" eaLnBrk="1" fontAlgn="auto" latinLnBrk="0" hangingPunct="1">
              <a:lnSpc>
                <a:spcPts val="1200"/>
              </a:lnSpc>
              <a:spcBef>
                <a:spcPct val="50000"/>
              </a:spcBef>
              <a:spcAft>
                <a:spcPts val="0"/>
              </a:spcAft>
              <a:buClrTx/>
              <a:buSzTx/>
              <a:buFontTx/>
              <a:buNone/>
              <a:tabLst/>
              <a:defRPr/>
            </a:pPr>
            <a:endParaRPr kumimoji="0" lang="fi-FI" sz="1100" b="0" i="0" u="none" strike="noStrike" kern="1200" cap="none" spc="0" normalizeH="0" baseline="0" noProof="0">
              <a:ln>
                <a:noFill/>
              </a:ln>
              <a:solidFill>
                <a:schemeClr val="tx1">
                  <a:lumMod val="75000"/>
                  <a:lumOff val="25000"/>
                </a:schemeClr>
              </a:solidFill>
              <a:effectLst/>
              <a:uLnTx/>
              <a:uFillTx/>
              <a:latin typeface="Tahoma" pitchFamily="34" charset="0"/>
              <a:ea typeface="+mn-ea"/>
              <a:cs typeface="Tahoma" pitchFamily="34" charset="0"/>
            </a:endParaRPr>
          </a:p>
        </p:txBody>
      </p:sp>
      <p:sp>
        <p:nvSpPr>
          <p:cNvPr id="24" name="Text Box 13">
            <a:extLst>
              <a:ext uri="{FF2B5EF4-FFF2-40B4-BE49-F238E27FC236}">
                <a16:creationId xmlns:a16="http://schemas.microsoft.com/office/drawing/2014/main" id="{E11A2EBB-556B-45B3-B1C6-868168A65522}"/>
              </a:ext>
            </a:extLst>
          </p:cNvPr>
          <p:cNvSpPr txBox="1">
            <a:spLocks noChangeArrowheads="1"/>
          </p:cNvSpPr>
          <p:nvPr userDrawn="1"/>
        </p:nvSpPr>
        <p:spPr bwMode="auto">
          <a:xfrm>
            <a:off x="3775204" y="3455487"/>
            <a:ext cx="1468048" cy="2110828"/>
          </a:xfrm>
          <a:prstGeom prst="roundRect">
            <a:avLst>
              <a:gd name="adj" fmla="val 8881"/>
            </a:avLst>
          </a:prstGeom>
          <a:noFill/>
          <a:ln w="12700">
            <a:noFill/>
            <a:miter lim="800000"/>
            <a:headEnd/>
            <a:tailEnd/>
          </a:ln>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marL="0" marR="0" lvl="0" indent="0" algn="l" defTabSz="914400" rtl="0" eaLnBrk="1" fontAlgn="auto" latinLnBrk="0" hangingPunct="1">
              <a:lnSpc>
                <a:spcPts val="1200"/>
              </a:lnSpc>
              <a:spcBef>
                <a:spcPct val="50000"/>
              </a:spcBef>
              <a:spcAft>
                <a:spcPts val="0"/>
              </a:spcAft>
              <a:buClrTx/>
              <a:buSzTx/>
              <a:buFontTx/>
              <a:buNone/>
              <a:tabLst/>
              <a:defRPr/>
            </a:pPr>
            <a:r>
              <a:rPr kumimoji="0" lang="fi-FI" sz="1100" b="1"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t>Ilmakuljetus</a:t>
            </a:r>
          </a:p>
          <a:p>
            <a:pPr marL="0" marR="0" lvl="0" indent="0" algn="l" defTabSz="914400" rtl="0" eaLnBrk="1" fontAlgn="auto" latinLnBrk="0" hangingPunct="1">
              <a:lnSpc>
                <a:spcPts val="1200"/>
              </a:lnSpc>
              <a:spcBef>
                <a:spcPct val="50000"/>
              </a:spcBef>
              <a:spcAft>
                <a:spcPts val="0"/>
              </a:spcAft>
              <a:buClrTx/>
              <a:buSzTx/>
              <a:buFontTx/>
              <a:buNone/>
              <a:tabLst/>
              <a:defRPr/>
            </a:pPr>
            <a:r>
              <a:rPr kumimoji="0" lang="fi-FI" sz="1100" b="1"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t>Maakuljetus</a:t>
            </a:r>
          </a:p>
          <a:p>
            <a:pPr marL="0" marR="0" lvl="0" indent="0" algn="l" defTabSz="914400" rtl="0" eaLnBrk="1" fontAlgn="auto" latinLnBrk="0" hangingPunct="1">
              <a:lnSpc>
                <a:spcPts val="1200"/>
              </a:lnSpc>
              <a:spcBef>
                <a:spcPct val="50000"/>
              </a:spcBef>
              <a:spcAft>
                <a:spcPts val="0"/>
              </a:spcAft>
              <a:buClrTx/>
              <a:buSzTx/>
              <a:buFontTx/>
              <a:buNone/>
              <a:tabLst/>
              <a:defRPr/>
            </a:pPr>
            <a:r>
              <a:rPr kumimoji="0" lang="fi-FI" sz="1100" b="1"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t>Vesikuljetus</a:t>
            </a:r>
          </a:p>
          <a:p>
            <a:pPr marL="0" marR="0" lvl="0" indent="0" algn="l" defTabSz="914400" rtl="0" eaLnBrk="1" fontAlgn="auto" latinLnBrk="0" hangingPunct="1">
              <a:lnSpc>
                <a:spcPts val="1200"/>
              </a:lnSpc>
              <a:spcBef>
                <a:spcPct val="50000"/>
              </a:spcBef>
              <a:spcAft>
                <a:spcPts val="0"/>
              </a:spcAft>
              <a:buClrTx/>
              <a:buSzTx/>
              <a:buFontTx/>
              <a:buNone/>
              <a:tabLst/>
              <a:defRPr/>
            </a:pPr>
            <a:endParaRPr kumimoji="0" lang="fi-FI" sz="1100" b="0" i="0" u="none" strike="noStrike" kern="1200" cap="none" spc="0" normalizeH="0" baseline="0" noProof="0">
              <a:ln>
                <a:noFill/>
              </a:ln>
              <a:solidFill>
                <a:schemeClr val="tx1">
                  <a:lumMod val="75000"/>
                  <a:lumOff val="25000"/>
                </a:schemeClr>
              </a:solidFill>
              <a:effectLst/>
              <a:uLnTx/>
              <a:uFillTx/>
              <a:latin typeface="Tahoma" pitchFamily="34" charset="0"/>
              <a:ea typeface="+mn-ea"/>
              <a:cs typeface="Times New Roman" pitchFamily="18" charset="0"/>
            </a:endParaRPr>
          </a:p>
          <a:p>
            <a:pPr marL="0" marR="0" lvl="0" indent="0" algn="l" defTabSz="914400" rtl="0" eaLnBrk="1" fontAlgn="auto" latinLnBrk="0" hangingPunct="1">
              <a:lnSpc>
                <a:spcPts val="1200"/>
              </a:lnSpc>
              <a:spcBef>
                <a:spcPct val="50000"/>
              </a:spcBef>
              <a:spcAft>
                <a:spcPts val="0"/>
              </a:spcAft>
              <a:buClrTx/>
              <a:buSzTx/>
              <a:buFontTx/>
              <a:buNone/>
              <a:tabLst/>
              <a:defRPr/>
            </a:pPr>
            <a:r>
              <a:rPr kumimoji="0" lang="fi-FI" sz="1100" b="0" i="0" u="none" strike="noStrike" kern="1200" cap="none" spc="0" normalizeH="0" baseline="0" noProof="0">
                <a:ln>
                  <a:noFill/>
                </a:ln>
                <a:solidFill>
                  <a:schemeClr val="tx1">
                    <a:lumMod val="75000"/>
                    <a:lumOff val="25000"/>
                  </a:schemeClr>
                </a:solidFill>
                <a:effectLst/>
                <a:uLnTx/>
                <a:uFillTx/>
                <a:latin typeface="Tahoma" pitchFamily="34" charset="0"/>
                <a:ea typeface="+mn-ea"/>
                <a:cs typeface="Times New Roman" pitchFamily="18" charset="0"/>
              </a:rPr>
              <a:t>   </a:t>
            </a:r>
          </a:p>
          <a:p>
            <a:pPr marL="0" marR="0" lvl="0" indent="0" algn="l" defTabSz="914400" rtl="0" eaLnBrk="1" fontAlgn="auto" latinLnBrk="0" hangingPunct="1">
              <a:lnSpc>
                <a:spcPts val="1200"/>
              </a:lnSpc>
              <a:spcBef>
                <a:spcPct val="50000"/>
              </a:spcBef>
              <a:spcAft>
                <a:spcPts val="0"/>
              </a:spcAft>
              <a:buClrTx/>
              <a:buSzTx/>
              <a:buFontTx/>
              <a:buNone/>
              <a:tabLst/>
              <a:defRPr/>
            </a:pPr>
            <a:endParaRPr kumimoji="0" lang="fi-FI" sz="1100" b="0" i="0" u="none" strike="noStrike" kern="1200" cap="none" spc="0" normalizeH="0" baseline="0" noProof="0">
              <a:ln>
                <a:noFill/>
              </a:ln>
              <a:solidFill>
                <a:schemeClr val="tx1">
                  <a:lumMod val="75000"/>
                  <a:lumOff val="25000"/>
                </a:schemeClr>
              </a:solidFill>
              <a:effectLst/>
              <a:uLnTx/>
              <a:uFillTx/>
              <a:latin typeface="Tahoma" pitchFamily="34" charset="0"/>
              <a:ea typeface="+mn-ea"/>
              <a:cs typeface="Times New Roman" pitchFamily="18" charset="0"/>
            </a:endParaRPr>
          </a:p>
        </p:txBody>
      </p:sp>
      <p:sp>
        <p:nvSpPr>
          <p:cNvPr id="25" name="Text Box 14">
            <a:extLst>
              <a:ext uri="{FF2B5EF4-FFF2-40B4-BE49-F238E27FC236}">
                <a16:creationId xmlns:a16="http://schemas.microsoft.com/office/drawing/2014/main" id="{377AFB81-297D-4658-B6B5-F9699583384A}"/>
              </a:ext>
            </a:extLst>
          </p:cNvPr>
          <p:cNvSpPr txBox="1">
            <a:spLocks noChangeAspect="1" noChangeArrowheads="1"/>
          </p:cNvSpPr>
          <p:nvPr userDrawn="1"/>
        </p:nvSpPr>
        <p:spPr bwMode="auto">
          <a:xfrm>
            <a:off x="8632932" y="3455486"/>
            <a:ext cx="1479355" cy="2044839"/>
          </a:xfrm>
          <a:prstGeom prst="roundRect">
            <a:avLst>
              <a:gd name="adj" fmla="val 7131"/>
            </a:avLst>
          </a:prstGeom>
          <a:noFill/>
          <a:ln>
            <a:noFill/>
          </a:ln>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0" lang="fi-FI" sz="1100" b="1"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t>Kemia</a:t>
            </a:r>
          </a:p>
          <a:p>
            <a:pPr marL="0" marR="0" lvl="0" indent="0" algn="l" defTabSz="914400" rtl="0" eaLnBrk="1" fontAlgn="auto" latinLnBrk="0" hangingPunct="1">
              <a:lnSpc>
                <a:spcPts val="1200"/>
              </a:lnSpc>
              <a:spcBef>
                <a:spcPts val="0"/>
              </a:spcBef>
              <a:spcAft>
                <a:spcPts val="0"/>
              </a:spcAft>
              <a:buClrTx/>
              <a:buSzTx/>
              <a:buFontTx/>
              <a:buNone/>
              <a:tabLst/>
              <a:defRPr/>
            </a:pPr>
            <a:endParaRPr kumimoji="0" lang="fi-FI" sz="1100" b="1"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fi-FI" sz="1100" b="1"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t>Metsä</a:t>
            </a:r>
          </a:p>
          <a:p>
            <a:pPr marL="0" marR="0" lvl="0" indent="0" algn="l" defTabSz="914400" rtl="0" eaLnBrk="1" fontAlgn="auto" latinLnBrk="0" hangingPunct="1">
              <a:lnSpc>
                <a:spcPts val="1200"/>
              </a:lnSpc>
              <a:spcBef>
                <a:spcPts val="0"/>
              </a:spcBef>
              <a:spcAft>
                <a:spcPts val="0"/>
              </a:spcAft>
              <a:buClrTx/>
              <a:buSzTx/>
              <a:buFontTx/>
              <a:buNone/>
              <a:tabLst/>
              <a:defRPr/>
            </a:pPr>
            <a:endParaRPr kumimoji="0" lang="fi-FI" sz="1100" b="1"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fi-FI" sz="1100" b="1"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t>MIL</a:t>
            </a:r>
          </a:p>
          <a:p>
            <a:pPr marL="0" marR="0" lvl="0" indent="0" algn="l" defTabSz="914400" rtl="0" eaLnBrk="1" fontAlgn="auto" latinLnBrk="0" hangingPunct="1">
              <a:lnSpc>
                <a:spcPts val="1200"/>
              </a:lnSpc>
              <a:spcBef>
                <a:spcPts val="0"/>
              </a:spcBef>
              <a:spcAft>
                <a:spcPts val="0"/>
              </a:spcAft>
              <a:buClrTx/>
              <a:buSzTx/>
              <a:buFontTx/>
              <a:buNone/>
              <a:tabLst/>
              <a:defRPr/>
            </a:pPr>
            <a:endParaRPr kumimoji="0" lang="fi-FI" sz="1100" b="1"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fi-FI" sz="1100" b="1"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t>Muovi ja kumi</a:t>
            </a:r>
          </a:p>
          <a:p>
            <a:pPr marL="0" marR="0" lvl="0" indent="0" algn="l" defTabSz="914400" rtl="0" eaLnBrk="1" fontAlgn="auto" latinLnBrk="0" hangingPunct="1">
              <a:lnSpc>
                <a:spcPts val="1200"/>
              </a:lnSpc>
              <a:spcBef>
                <a:spcPts val="0"/>
              </a:spcBef>
              <a:spcAft>
                <a:spcPts val="0"/>
              </a:spcAft>
              <a:buClrTx/>
              <a:buSzTx/>
              <a:buFontTx/>
              <a:buNone/>
              <a:tabLst/>
              <a:defRPr/>
            </a:pPr>
            <a:endParaRPr kumimoji="0" lang="fi-FI" sz="1100" b="1"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fi-FI" sz="1100" b="1"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t>Rakennus</a:t>
            </a:r>
          </a:p>
          <a:p>
            <a:pPr marL="0" marR="0" lvl="0" indent="0" algn="l" defTabSz="914400" rtl="0" eaLnBrk="1" fontAlgn="auto" latinLnBrk="0" hangingPunct="1">
              <a:lnSpc>
                <a:spcPts val="1200"/>
              </a:lnSpc>
              <a:spcBef>
                <a:spcPts val="0"/>
              </a:spcBef>
              <a:spcAft>
                <a:spcPts val="0"/>
              </a:spcAft>
              <a:buClrTx/>
              <a:buSzTx/>
              <a:buFontTx/>
              <a:buNone/>
              <a:tabLst/>
              <a:defRPr/>
            </a:pPr>
            <a:r>
              <a:rPr kumimoji="0" lang="fi-FI" sz="1100" b="0"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t>- 6 aluetoimikuntaa</a:t>
            </a:r>
          </a:p>
          <a:p>
            <a:pPr marL="0" marR="0" lvl="0" indent="0" algn="l" defTabSz="914400" rtl="0" eaLnBrk="1" fontAlgn="auto" latinLnBrk="0" hangingPunct="1">
              <a:lnSpc>
                <a:spcPts val="1200"/>
              </a:lnSpc>
              <a:spcBef>
                <a:spcPts val="0"/>
              </a:spcBef>
              <a:spcAft>
                <a:spcPts val="0"/>
              </a:spcAft>
              <a:buClrTx/>
              <a:buSzTx/>
              <a:buFontTx/>
              <a:buNone/>
              <a:tabLst/>
              <a:defRPr/>
            </a:pPr>
            <a:endParaRPr kumimoji="0" lang="fi-FI" sz="1100" b="1"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0" lang="fi-FI" sz="1100" b="1"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t>Teknologia</a:t>
            </a:r>
            <a:endParaRPr kumimoji="0" lang="fi-FI" sz="1100" b="0" i="0" u="none" strike="noStrike" kern="1200" cap="none" spc="0" normalizeH="0" baseline="0" noProof="0">
              <a:ln>
                <a:noFill/>
              </a:ln>
              <a:solidFill>
                <a:schemeClr val="tx1">
                  <a:lumMod val="75000"/>
                  <a:lumOff val="25000"/>
                </a:schemeClr>
              </a:solidFill>
              <a:effectLst/>
              <a:uLnTx/>
              <a:uFillTx/>
              <a:latin typeface="Garamond" pitchFamily="18" charset="0"/>
              <a:ea typeface="+mn-ea"/>
              <a:cs typeface="Tahoma" pitchFamily="34" charset="0"/>
            </a:endParaRPr>
          </a:p>
        </p:txBody>
      </p:sp>
      <p:sp>
        <p:nvSpPr>
          <p:cNvPr id="26" name="Text Box 15">
            <a:extLst>
              <a:ext uri="{FF2B5EF4-FFF2-40B4-BE49-F238E27FC236}">
                <a16:creationId xmlns:a16="http://schemas.microsoft.com/office/drawing/2014/main" id="{C954F7A8-5FF6-4C48-8D1A-EFEA99A02379}"/>
              </a:ext>
            </a:extLst>
          </p:cNvPr>
          <p:cNvSpPr txBox="1">
            <a:spLocks noChangeAspect="1" noChangeArrowheads="1"/>
          </p:cNvSpPr>
          <p:nvPr userDrawn="1"/>
        </p:nvSpPr>
        <p:spPr bwMode="auto">
          <a:xfrm>
            <a:off x="2135582" y="3455488"/>
            <a:ext cx="1460725" cy="2109222"/>
          </a:xfrm>
          <a:prstGeom prst="roundRect">
            <a:avLst>
              <a:gd name="adj" fmla="val 9781"/>
            </a:avLst>
          </a:prstGeom>
          <a:noFill/>
          <a:ln>
            <a:noFill/>
          </a:ln>
        </p:spPr>
        <p:txBody>
          <a:bodyPr/>
          <a:lstStyle>
            <a:lvl1pPr>
              <a:tabLst>
                <a:tab pos="90488" algn="l"/>
              </a:tabLst>
              <a:defRPr sz="2400">
                <a:solidFill>
                  <a:schemeClr val="tx1"/>
                </a:solidFill>
                <a:latin typeface="Times" pitchFamily="18" charset="0"/>
              </a:defRPr>
            </a:lvl1pPr>
            <a:lvl2pPr marL="742950" indent="-285750">
              <a:tabLst>
                <a:tab pos="90488" algn="l"/>
              </a:tabLst>
              <a:defRPr sz="2400">
                <a:solidFill>
                  <a:schemeClr val="tx1"/>
                </a:solidFill>
                <a:latin typeface="Times" pitchFamily="18" charset="0"/>
              </a:defRPr>
            </a:lvl2pPr>
            <a:lvl3pPr marL="1143000" indent="-228600">
              <a:tabLst>
                <a:tab pos="90488" algn="l"/>
              </a:tabLst>
              <a:defRPr sz="2400">
                <a:solidFill>
                  <a:schemeClr val="tx1"/>
                </a:solidFill>
                <a:latin typeface="Times" pitchFamily="18" charset="0"/>
              </a:defRPr>
            </a:lvl3pPr>
            <a:lvl4pPr marL="1600200" indent="-228600">
              <a:tabLst>
                <a:tab pos="90488" algn="l"/>
              </a:tabLst>
              <a:defRPr sz="2400">
                <a:solidFill>
                  <a:schemeClr val="tx1"/>
                </a:solidFill>
                <a:latin typeface="Times" pitchFamily="18" charset="0"/>
              </a:defRPr>
            </a:lvl4pPr>
            <a:lvl5pPr marL="2057400" indent="-228600">
              <a:tabLst>
                <a:tab pos="90488" algn="l"/>
              </a:tabLst>
              <a:defRPr sz="2400">
                <a:solidFill>
                  <a:schemeClr val="tx1"/>
                </a:solidFill>
                <a:latin typeface="Times" pitchFamily="18" charset="0"/>
              </a:defRPr>
            </a:lvl5pPr>
            <a:lvl6pPr marL="2514600" indent="-228600" eaLnBrk="0" fontAlgn="base" hangingPunct="0">
              <a:spcBef>
                <a:spcPct val="0"/>
              </a:spcBef>
              <a:spcAft>
                <a:spcPct val="0"/>
              </a:spcAft>
              <a:tabLst>
                <a:tab pos="90488" algn="l"/>
              </a:tabLst>
              <a:defRPr sz="2400">
                <a:solidFill>
                  <a:schemeClr val="tx1"/>
                </a:solidFill>
                <a:latin typeface="Times" pitchFamily="18" charset="0"/>
              </a:defRPr>
            </a:lvl6pPr>
            <a:lvl7pPr marL="2971800" indent="-228600" eaLnBrk="0" fontAlgn="base" hangingPunct="0">
              <a:spcBef>
                <a:spcPct val="0"/>
              </a:spcBef>
              <a:spcAft>
                <a:spcPct val="0"/>
              </a:spcAft>
              <a:tabLst>
                <a:tab pos="90488" algn="l"/>
              </a:tabLst>
              <a:defRPr sz="2400">
                <a:solidFill>
                  <a:schemeClr val="tx1"/>
                </a:solidFill>
                <a:latin typeface="Times" pitchFamily="18" charset="0"/>
              </a:defRPr>
            </a:lvl7pPr>
            <a:lvl8pPr marL="3429000" indent="-228600" eaLnBrk="0" fontAlgn="base" hangingPunct="0">
              <a:spcBef>
                <a:spcPct val="0"/>
              </a:spcBef>
              <a:spcAft>
                <a:spcPct val="0"/>
              </a:spcAft>
              <a:tabLst>
                <a:tab pos="90488" algn="l"/>
              </a:tabLst>
              <a:defRPr sz="2400">
                <a:solidFill>
                  <a:schemeClr val="tx1"/>
                </a:solidFill>
                <a:latin typeface="Times" pitchFamily="18" charset="0"/>
              </a:defRPr>
            </a:lvl8pPr>
            <a:lvl9pPr marL="3886200" indent="-228600" eaLnBrk="0" fontAlgn="base" hangingPunct="0">
              <a:spcBef>
                <a:spcPct val="0"/>
              </a:spcBef>
              <a:spcAft>
                <a:spcPct val="0"/>
              </a:spcAft>
              <a:tabLst>
                <a:tab pos="90488" algn="l"/>
              </a:tabLst>
              <a:defRPr sz="2400">
                <a:solidFill>
                  <a:schemeClr val="tx1"/>
                </a:solidFill>
                <a:latin typeface="Times" pitchFamily="18" charset="0"/>
              </a:defRPr>
            </a:lvl9pPr>
          </a:lstStyle>
          <a:p>
            <a:pPr marL="0" marR="0" lvl="0" indent="0" algn="l" defTabSz="914400" rtl="0" eaLnBrk="1" fontAlgn="auto" latinLnBrk="0" hangingPunct="1">
              <a:lnSpc>
                <a:spcPts val="1200"/>
              </a:lnSpc>
              <a:spcBef>
                <a:spcPct val="50000"/>
              </a:spcBef>
              <a:spcAft>
                <a:spcPts val="0"/>
              </a:spcAft>
              <a:buClrTx/>
              <a:buSzTx/>
              <a:buFontTx/>
              <a:buNone/>
              <a:tabLst>
                <a:tab pos="90488" algn="l"/>
              </a:tabLst>
              <a:defRPr/>
            </a:pPr>
            <a:r>
              <a:rPr kumimoji="0" lang="fi-FI" sz="1100" b="1"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t>Voimatalous</a:t>
            </a:r>
          </a:p>
          <a:p>
            <a:pPr marL="0" marR="0" lvl="0" indent="0" algn="l" defTabSz="914400" rtl="0" eaLnBrk="1" fontAlgn="auto" latinLnBrk="0" hangingPunct="1">
              <a:lnSpc>
                <a:spcPts val="1200"/>
              </a:lnSpc>
              <a:spcBef>
                <a:spcPts val="0"/>
              </a:spcBef>
              <a:spcAft>
                <a:spcPts val="0"/>
              </a:spcAft>
              <a:buClrTx/>
              <a:buSzTx/>
              <a:buFontTx/>
              <a:buNone/>
              <a:tabLst>
                <a:tab pos="90488" algn="l"/>
              </a:tabLst>
              <a:defRPr/>
            </a:pPr>
            <a:r>
              <a:rPr kumimoji="0" lang="fi-FI" sz="1100" b="0"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t>- 5 aluetoimikuntaa</a:t>
            </a:r>
          </a:p>
          <a:p>
            <a:pPr marL="0" marR="0" lvl="0" indent="0" algn="l" defTabSz="914400" rtl="0" eaLnBrk="1" fontAlgn="auto" latinLnBrk="0" hangingPunct="1">
              <a:lnSpc>
                <a:spcPts val="1200"/>
              </a:lnSpc>
              <a:spcBef>
                <a:spcPts val="0"/>
              </a:spcBef>
              <a:spcAft>
                <a:spcPts val="0"/>
              </a:spcAft>
              <a:buClrTx/>
              <a:buSzTx/>
              <a:buFontTx/>
              <a:buNone/>
              <a:tabLst>
                <a:tab pos="90488" algn="l"/>
              </a:tabLst>
              <a:defRPr/>
            </a:pPr>
            <a:r>
              <a:rPr kumimoji="0" lang="fi-FI" sz="1100" b="0"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t>- Kaukolämpöjaosto</a:t>
            </a:r>
          </a:p>
          <a:p>
            <a:pPr marL="0" marR="0" lvl="0" indent="0" algn="l" defTabSz="914400" rtl="0" eaLnBrk="1" fontAlgn="auto" latinLnBrk="0" hangingPunct="1">
              <a:lnSpc>
                <a:spcPts val="1200"/>
              </a:lnSpc>
              <a:spcBef>
                <a:spcPts val="0"/>
              </a:spcBef>
              <a:spcAft>
                <a:spcPts val="0"/>
              </a:spcAft>
              <a:buClrTx/>
              <a:buSzTx/>
              <a:buFontTx/>
              <a:buNone/>
              <a:tabLst>
                <a:tab pos="90488" algn="l"/>
              </a:tabLst>
              <a:defRPr/>
            </a:pPr>
            <a:r>
              <a:rPr kumimoji="0" lang="fi-FI" sz="1100" b="0"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t>- Kotimaisten poltto-</a:t>
            </a:r>
            <a:br>
              <a:rPr kumimoji="0" lang="fi-FI" sz="1100" b="0"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br>
            <a:r>
              <a:rPr kumimoji="0" lang="fi-FI" sz="1100" b="0"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t>  aineiden jaosto</a:t>
            </a:r>
            <a:endParaRPr kumimoji="0" lang="fi-FI" sz="1100" b="1"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endParaRPr>
          </a:p>
          <a:p>
            <a:pPr marL="0" marR="0" lvl="0" indent="0" algn="l" defTabSz="914400" rtl="0" eaLnBrk="1" fontAlgn="auto" latinLnBrk="0" hangingPunct="1">
              <a:lnSpc>
                <a:spcPts val="1200"/>
              </a:lnSpc>
              <a:spcBef>
                <a:spcPct val="50000"/>
              </a:spcBef>
              <a:spcAft>
                <a:spcPts val="0"/>
              </a:spcAft>
              <a:buClrTx/>
              <a:buSzTx/>
              <a:buFontTx/>
              <a:buNone/>
              <a:tabLst>
                <a:tab pos="90488" algn="l"/>
              </a:tabLst>
              <a:defRPr/>
            </a:pPr>
            <a:r>
              <a:rPr kumimoji="0" lang="fi-FI" sz="1100" b="1"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t>Öljy</a:t>
            </a:r>
            <a:br>
              <a:rPr kumimoji="0" lang="fi-FI" sz="1100" b="1"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br>
            <a:r>
              <a:rPr kumimoji="0" lang="fi-FI" sz="1100" b="0"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t>- Maakaasujaosto</a:t>
            </a:r>
          </a:p>
        </p:txBody>
      </p:sp>
      <p:sp>
        <p:nvSpPr>
          <p:cNvPr id="27" name="Text Box 14">
            <a:extLst>
              <a:ext uri="{FF2B5EF4-FFF2-40B4-BE49-F238E27FC236}">
                <a16:creationId xmlns:a16="http://schemas.microsoft.com/office/drawing/2014/main" id="{FB50D7E0-3E8C-4E8A-92F8-5943F00E40E2}"/>
              </a:ext>
            </a:extLst>
          </p:cNvPr>
          <p:cNvSpPr txBox="1">
            <a:spLocks noChangeAspect="1" noChangeArrowheads="1"/>
          </p:cNvSpPr>
          <p:nvPr userDrawn="1"/>
        </p:nvSpPr>
        <p:spPr bwMode="auto">
          <a:xfrm>
            <a:off x="7012239" y="3455487"/>
            <a:ext cx="1453101" cy="2110828"/>
          </a:xfrm>
          <a:prstGeom prst="roundRect">
            <a:avLst>
              <a:gd name="adj" fmla="val 6835"/>
            </a:avLst>
          </a:prstGeom>
          <a:noFill/>
          <a:ln>
            <a:noFill/>
          </a:ln>
        </p:spPr>
        <p:txBody>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eaLnBrk="0" fontAlgn="base" hangingPunct="0">
              <a:spcBef>
                <a:spcPct val="0"/>
              </a:spcBef>
              <a:spcAft>
                <a:spcPct val="0"/>
              </a:spcAft>
              <a:defRPr sz="2400">
                <a:solidFill>
                  <a:schemeClr val="tx1"/>
                </a:solidFill>
                <a:latin typeface="Times" pitchFamily="18" charset="0"/>
              </a:defRPr>
            </a:lvl6pPr>
            <a:lvl7pPr marL="2971800" indent="-228600" eaLnBrk="0" fontAlgn="base" hangingPunct="0">
              <a:spcBef>
                <a:spcPct val="0"/>
              </a:spcBef>
              <a:spcAft>
                <a:spcPct val="0"/>
              </a:spcAft>
              <a:defRPr sz="2400">
                <a:solidFill>
                  <a:schemeClr val="tx1"/>
                </a:solidFill>
                <a:latin typeface="Times" pitchFamily="18" charset="0"/>
              </a:defRPr>
            </a:lvl7pPr>
            <a:lvl8pPr marL="3429000" indent="-228600" eaLnBrk="0" fontAlgn="base" hangingPunct="0">
              <a:spcBef>
                <a:spcPct val="0"/>
              </a:spcBef>
              <a:spcAft>
                <a:spcPct val="0"/>
              </a:spcAft>
              <a:defRPr sz="2400">
                <a:solidFill>
                  <a:schemeClr val="tx1"/>
                </a:solidFill>
                <a:latin typeface="Times" pitchFamily="18" charset="0"/>
              </a:defRPr>
            </a:lvl8pPr>
            <a:lvl9pPr marL="3886200" indent="-228600" eaLnBrk="0" fontAlgn="base" hangingPunct="0">
              <a:spcBef>
                <a:spcPct val="0"/>
              </a:spcBef>
              <a:spcAft>
                <a:spcPct val="0"/>
              </a:spcAft>
              <a:defRPr sz="2400">
                <a:solidFill>
                  <a:schemeClr val="tx1"/>
                </a:solidFill>
                <a:latin typeface="Times" pitchFamily="18" charset="0"/>
              </a:defRPr>
            </a:lvl9pPr>
          </a:lstStyle>
          <a:p>
            <a:pPr marL="0" marR="0" lvl="0" indent="0" algn="l" defTabSz="914400" rtl="0" eaLnBrk="1" fontAlgn="auto" latinLnBrk="0" hangingPunct="1">
              <a:lnSpc>
                <a:spcPts val="1200"/>
              </a:lnSpc>
              <a:spcBef>
                <a:spcPct val="50000"/>
              </a:spcBef>
              <a:spcAft>
                <a:spcPts val="0"/>
              </a:spcAft>
              <a:buClrTx/>
              <a:buSzTx/>
              <a:buFontTx/>
              <a:buNone/>
              <a:tabLst/>
              <a:defRPr/>
            </a:pPr>
            <a:r>
              <a:rPr kumimoji="0" lang="fi-FI" sz="1100" b="1"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t>Rahoitushuolto</a:t>
            </a:r>
          </a:p>
          <a:p>
            <a:pPr marL="0" marR="0" lvl="0" indent="0" algn="l" defTabSz="914400" rtl="0" eaLnBrk="1" fontAlgn="auto" latinLnBrk="0" hangingPunct="1">
              <a:lnSpc>
                <a:spcPts val="1200"/>
              </a:lnSpc>
              <a:spcBef>
                <a:spcPct val="50000"/>
              </a:spcBef>
              <a:spcAft>
                <a:spcPts val="0"/>
              </a:spcAft>
              <a:buClrTx/>
              <a:buSzTx/>
              <a:buFontTx/>
              <a:buNone/>
              <a:tabLst/>
              <a:defRPr/>
            </a:pPr>
            <a:r>
              <a:rPr kumimoji="0" lang="fi-FI" sz="1100" b="1"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t>Vakuutus</a:t>
            </a:r>
          </a:p>
          <a:p>
            <a:pPr marL="0" marR="0" lvl="0" indent="0" algn="l" defTabSz="914400" rtl="0" eaLnBrk="1" fontAlgn="auto" latinLnBrk="0" hangingPunct="1">
              <a:lnSpc>
                <a:spcPts val="1200"/>
              </a:lnSpc>
              <a:spcBef>
                <a:spcPct val="50000"/>
              </a:spcBef>
              <a:spcAft>
                <a:spcPts val="0"/>
              </a:spcAft>
              <a:buClrTx/>
              <a:buSzTx/>
              <a:buFontTx/>
              <a:buNone/>
              <a:tabLst/>
              <a:defRPr/>
            </a:pPr>
            <a:r>
              <a:rPr kumimoji="0" lang="fi-FI" sz="1100" b="0"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t>  </a:t>
            </a:r>
          </a:p>
          <a:p>
            <a:pPr marL="0" marR="0" lvl="0" indent="0" algn="l" defTabSz="914400" rtl="0" eaLnBrk="1" fontAlgn="auto" latinLnBrk="0" hangingPunct="1">
              <a:lnSpc>
                <a:spcPts val="1200"/>
              </a:lnSpc>
              <a:spcBef>
                <a:spcPct val="50000"/>
              </a:spcBef>
              <a:spcAft>
                <a:spcPts val="0"/>
              </a:spcAft>
              <a:buClrTx/>
              <a:buSzTx/>
              <a:buFontTx/>
              <a:buChar char="•"/>
              <a:tabLst/>
              <a:defRPr/>
            </a:pPr>
            <a:endParaRPr kumimoji="0" lang="fi-FI" sz="1100" b="0" i="0" u="none" strike="noStrike" kern="1200" cap="none" spc="0" normalizeH="0" baseline="0" noProof="0">
              <a:ln>
                <a:noFill/>
              </a:ln>
              <a:solidFill>
                <a:schemeClr val="tx1">
                  <a:lumMod val="75000"/>
                  <a:lumOff val="25000"/>
                </a:schemeClr>
              </a:solidFill>
              <a:effectLst/>
              <a:uLnTx/>
              <a:uFillTx/>
              <a:latin typeface="Times" pitchFamily="18" charset="0"/>
              <a:ea typeface="+mn-ea"/>
              <a:cs typeface="Tahoma" pitchFamily="34" charset="0"/>
            </a:endParaRPr>
          </a:p>
          <a:p>
            <a:pPr marL="0" marR="0" lvl="0" indent="0" algn="l" defTabSz="914400" rtl="0" eaLnBrk="1" fontAlgn="auto" latinLnBrk="0" hangingPunct="1">
              <a:lnSpc>
                <a:spcPts val="1200"/>
              </a:lnSpc>
              <a:spcBef>
                <a:spcPct val="50000"/>
              </a:spcBef>
              <a:spcAft>
                <a:spcPts val="0"/>
              </a:spcAft>
              <a:buClrTx/>
              <a:buSzTx/>
              <a:buFontTx/>
              <a:buNone/>
              <a:tabLst/>
              <a:defRPr/>
            </a:pPr>
            <a:endParaRPr kumimoji="0" lang="fi-FI" sz="1100" b="0" i="0" u="none" strike="noStrike" kern="1200" cap="none" spc="0" normalizeH="0" baseline="0" noProof="0">
              <a:ln>
                <a:noFill/>
              </a:ln>
              <a:solidFill>
                <a:schemeClr val="tx1">
                  <a:lumMod val="75000"/>
                  <a:lumOff val="25000"/>
                </a:schemeClr>
              </a:solidFill>
              <a:effectLst/>
              <a:uLnTx/>
              <a:uFillTx/>
              <a:latin typeface="Times" pitchFamily="18" charset="0"/>
              <a:ea typeface="+mn-ea"/>
              <a:cs typeface="Tahoma" pitchFamily="34" charset="0"/>
            </a:endParaRPr>
          </a:p>
          <a:p>
            <a:pPr marL="0" marR="0" lvl="0" indent="0" algn="l" defTabSz="914400" rtl="0" eaLnBrk="1" fontAlgn="auto" latinLnBrk="0" hangingPunct="1">
              <a:lnSpc>
                <a:spcPts val="1200"/>
              </a:lnSpc>
              <a:spcBef>
                <a:spcPct val="50000"/>
              </a:spcBef>
              <a:spcAft>
                <a:spcPts val="0"/>
              </a:spcAft>
              <a:buClrTx/>
              <a:buSzTx/>
              <a:buFontTx/>
              <a:buNone/>
              <a:tabLst/>
              <a:defRPr/>
            </a:pPr>
            <a:endParaRPr kumimoji="0" lang="fi-FI" sz="1100" b="0" i="0" u="none" strike="noStrike" kern="1200" cap="none" spc="0" normalizeH="0" baseline="0" noProof="0">
              <a:ln>
                <a:noFill/>
              </a:ln>
              <a:solidFill>
                <a:schemeClr val="tx1">
                  <a:lumMod val="75000"/>
                  <a:lumOff val="25000"/>
                </a:schemeClr>
              </a:solidFill>
              <a:effectLst/>
              <a:uLnTx/>
              <a:uFillTx/>
              <a:latin typeface="Garamond" pitchFamily="18" charset="0"/>
              <a:ea typeface="+mn-ea"/>
              <a:cs typeface="Tahoma" pitchFamily="34" charset="0"/>
            </a:endParaRPr>
          </a:p>
        </p:txBody>
      </p:sp>
      <p:sp>
        <p:nvSpPr>
          <p:cNvPr id="28" name="Text Box 14">
            <a:extLst>
              <a:ext uri="{FF2B5EF4-FFF2-40B4-BE49-F238E27FC236}">
                <a16:creationId xmlns:a16="http://schemas.microsoft.com/office/drawing/2014/main" id="{4CA9B045-BA2D-408A-9DFD-200798DA8263}"/>
              </a:ext>
            </a:extLst>
          </p:cNvPr>
          <p:cNvSpPr txBox="1">
            <a:spLocks noChangeAspect="1" noChangeArrowheads="1"/>
          </p:cNvSpPr>
          <p:nvPr userDrawn="1"/>
        </p:nvSpPr>
        <p:spPr bwMode="auto">
          <a:xfrm>
            <a:off x="10279878" y="3455487"/>
            <a:ext cx="1433687" cy="1656185"/>
          </a:xfrm>
          <a:prstGeom prst="roundRect">
            <a:avLst>
              <a:gd name="adj" fmla="val 9359"/>
            </a:avLst>
          </a:prstGeom>
          <a:noFill/>
          <a:ln>
            <a:noFill/>
          </a:ln>
        </p:spPr>
        <p:txBody>
          <a:bodyPr/>
          <a:lstStyle>
            <a:lvl1pPr>
              <a:tabLst>
                <a:tab pos="0" algn="l"/>
              </a:tabLst>
              <a:defRPr sz="2400">
                <a:solidFill>
                  <a:schemeClr val="tx1"/>
                </a:solidFill>
                <a:latin typeface="Times" pitchFamily="18" charset="0"/>
              </a:defRPr>
            </a:lvl1pPr>
            <a:lvl2pPr marL="742950" indent="-285750">
              <a:tabLst>
                <a:tab pos="0" algn="l"/>
              </a:tabLst>
              <a:defRPr sz="2400">
                <a:solidFill>
                  <a:schemeClr val="tx1"/>
                </a:solidFill>
                <a:latin typeface="Times" pitchFamily="18" charset="0"/>
              </a:defRPr>
            </a:lvl2pPr>
            <a:lvl3pPr marL="1143000" indent="-228600">
              <a:tabLst>
                <a:tab pos="0" algn="l"/>
              </a:tabLst>
              <a:defRPr sz="2400">
                <a:solidFill>
                  <a:schemeClr val="tx1"/>
                </a:solidFill>
                <a:latin typeface="Times" pitchFamily="18" charset="0"/>
              </a:defRPr>
            </a:lvl3pPr>
            <a:lvl4pPr marL="1600200" indent="-228600">
              <a:tabLst>
                <a:tab pos="0" algn="l"/>
              </a:tabLst>
              <a:defRPr sz="2400">
                <a:solidFill>
                  <a:schemeClr val="tx1"/>
                </a:solidFill>
                <a:latin typeface="Times" pitchFamily="18" charset="0"/>
              </a:defRPr>
            </a:lvl4pPr>
            <a:lvl5pPr marL="2057400" indent="-228600">
              <a:tabLst>
                <a:tab pos="0" algn="l"/>
              </a:tabLst>
              <a:defRPr sz="2400">
                <a:solidFill>
                  <a:schemeClr val="tx1"/>
                </a:solidFill>
                <a:latin typeface="Times" pitchFamily="18" charset="0"/>
              </a:defRPr>
            </a:lvl5pPr>
            <a:lvl6pPr marL="2514600" indent="-228600" eaLnBrk="0" fontAlgn="base" hangingPunct="0">
              <a:spcBef>
                <a:spcPct val="0"/>
              </a:spcBef>
              <a:spcAft>
                <a:spcPct val="0"/>
              </a:spcAft>
              <a:tabLst>
                <a:tab pos="0" algn="l"/>
              </a:tabLst>
              <a:defRPr sz="2400">
                <a:solidFill>
                  <a:schemeClr val="tx1"/>
                </a:solidFill>
                <a:latin typeface="Times" pitchFamily="18" charset="0"/>
              </a:defRPr>
            </a:lvl6pPr>
            <a:lvl7pPr marL="2971800" indent="-228600" eaLnBrk="0" fontAlgn="base" hangingPunct="0">
              <a:spcBef>
                <a:spcPct val="0"/>
              </a:spcBef>
              <a:spcAft>
                <a:spcPct val="0"/>
              </a:spcAft>
              <a:tabLst>
                <a:tab pos="0" algn="l"/>
              </a:tabLst>
              <a:defRPr sz="2400">
                <a:solidFill>
                  <a:schemeClr val="tx1"/>
                </a:solidFill>
                <a:latin typeface="Times" pitchFamily="18" charset="0"/>
              </a:defRPr>
            </a:lvl7pPr>
            <a:lvl8pPr marL="3429000" indent="-228600" eaLnBrk="0" fontAlgn="base" hangingPunct="0">
              <a:spcBef>
                <a:spcPct val="0"/>
              </a:spcBef>
              <a:spcAft>
                <a:spcPct val="0"/>
              </a:spcAft>
              <a:tabLst>
                <a:tab pos="0" algn="l"/>
              </a:tabLst>
              <a:defRPr sz="2400">
                <a:solidFill>
                  <a:schemeClr val="tx1"/>
                </a:solidFill>
                <a:latin typeface="Times" pitchFamily="18" charset="0"/>
              </a:defRPr>
            </a:lvl8pPr>
            <a:lvl9pPr marL="3886200" indent="-228600" eaLnBrk="0" fontAlgn="base" hangingPunct="0">
              <a:spcBef>
                <a:spcPct val="0"/>
              </a:spcBef>
              <a:spcAft>
                <a:spcPct val="0"/>
              </a:spcAft>
              <a:tabLst>
                <a:tab pos="0" algn="l"/>
              </a:tabLst>
              <a:defRPr sz="2400">
                <a:solidFill>
                  <a:schemeClr val="tx1"/>
                </a:solidFill>
                <a:latin typeface="Times" pitchFamily="18" charset="0"/>
              </a:defRPr>
            </a:lvl9pPr>
          </a:lstStyle>
          <a:p>
            <a:pPr marL="0" marR="0" lvl="0" indent="0" algn="l" defTabSz="914400" rtl="0" eaLnBrk="1" fontAlgn="auto" latinLnBrk="0" hangingPunct="1">
              <a:lnSpc>
                <a:spcPts val="1200"/>
              </a:lnSpc>
              <a:spcBef>
                <a:spcPct val="50000"/>
              </a:spcBef>
              <a:spcAft>
                <a:spcPts val="0"/>
              </a:spcAft>
              <a:buClrTx/>
              <a:buSzTx/>
              <a:buFontTx/>
              <a:buNone/>
              <a:tabLst>
                <a:tab pos="0" algn="l"/>
              </a:tabLst>
              <a:defRPr/>
            </a:pPr>
            <a:r>
              <a:rPr kumimoji="0" lang="fi-FI" sz="1100" b="1"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t>Digi</a:t>
            </a:r>
            <a:endParaRPr lang="fi-FI" sz="1100" b="1">
              <a:solidFill>
                <a:schemeClr val="tx1">
                  <a:lumMod val="75000"/>
                  <a:lumOff val="25000"/>
                </a:schemeClr>
              </a:solidFill>
              <a:latin typeface="Calibri"/>
              <a:cs typeface="Tahoma" pitchFamily="34" charset="0"/>
            </a:endParaRPr>
          </a:p>
          <a:p>
            <a:pPr marL="0" marR="0" lvl="0" indent="0" algn="l" defTabSz="914400" rtl="0" eaLnBrk="1" fontAlgn="auto" latinLnBrk="0" hangingPunct="1">
              <a:lnSpc>
                <a:spcPts val="1200"/>
              </a:lnSpc>
              <a:spcBef>
                <a:spcPct val="50000"/>
              </a:spcBef>
              <a:spcAft>
                <a:spcPts val="0"/>
              </a:spcAft>
              <a:buClrTx/>
              <a:buSzTx/>
              <a:buFontTx/>
              <a:buNone/>
              <a:tabLst>
                <a:tab pos="0" algn="l"/>
              </a:tabLst>
              <a:defRPr/>
            </a:pPr>
            <a:r>
              <a:rPr kumimoji="0" lang="fi-FI" sz="1100" b="1" i="0" u="none" strike="noStrike" kern="1200" cap="none" spc="0" normalizeH="0" baseline="0" noProof="0">
                <a:ln>
                  <a:noFill/>
                </a:ln>
                <a:solidFill>
                  <a:schemeClr val="tx1">
                    <a:lumMod val="75000"/>
                    <a:lumOff val="25000"/>
                  </a:schemeClr>
                </a:solidFill>
                <a:effectLst/>
                <a:uLnTx/>
                <a:uFillTx/>
                <a:latin typeface="Calibri"/>
                <a:ea typeface="+mn-ea"/>
                <a:cs typeface="Tahoma" pitchFamily="34" charset="0"/>
              </a:rPr>
              <a:t>Media</a:t>
            </a:r>
          </a:p>
        </p:txBody>
      </p:sp>
      <p:sp>
        <p:nvSpPr>
          <p:cNvPr id="29" name="Vuokaavio: Prosessi 28">
            <a:extLst>
              <a:ext uri="{FF2B5EF4-FFF2-40B4-BE49-F238E27FC236}">
                <a16:creationId xmlns:a16="http://schemas.microsoft.com/office/drawing/2014/main" id="{E97F1E29-F24C-404F-8F9D-95CD01FBD9D0}"/>
              </a:ext>
            </a:extLst>
          </p:cNvPr>
          <p:cNvSpPr/>
          <p:nvPr userDrawn="1"/>
        </p:nvSpPr>
        <p:spPr>
          <a:xfrm>
            <a:off x="540028" y="1848588"/>
            <a:ext cx="11173538" cy="253217"/>
          </a:xfrm>
          <a:prstGeom prst="flowChartProcess">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b="1">
                <a:solidFill>
                  <a:schemeClr val="tx1">
                    <a:lumMod val="65000"/>
                    <a:lumOff val="35000"/>
                  </a:schemeClr>
                </a:solidFill>
              </a:rPr>
              <a:t>HUOLTOVARMUUSKESKUS</a:t>
            </a:r>
            <a:endParaRPr lang="en-US" sz="1200" b="1">
              <a:solidFill>
                <a:schemeClr val="tx1">
                  <a:lumMod val="65000"/>
                  <a:lumOff val="35000"/>
                </a:schemeClr>
              </a:solidFill>
            </a:endParaRPr>
          </a:p>
        </p:txBody>
      </p:sp>
      <p:sp>
        <p:nvSpPr>
          <p:cNvPr id="30" name="Vuokaavio: Prosessi 29">
            <a:extLst>
              <a:ext uri="{FF2B5EF4-FFF2-40B4-BE49-F238E27FC236}">
                <a16:creationId xmlns:a16="http://schemas.microsoft.com/office/drawing/2014/main" id="{E32864F9-07A6-4068-98E9-D93894B1A9B4}"/>
              </a:ext>
            </a:extLst>
          </p:cNvPr>
          <p:cNvSpPr/>
          <p:nvPr userDrawn="1"/>
        </p:nvSpPr>
        <p:spPr>
          <a:xfrm>
            <a:off x="540028" y="1518271"/>
            <a:ext cx="11166908" cy="253217"/>
          </a:xfrm>
          <a:prstGeom prst="flowChartProcess">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b="1">
                <a:solidFill>
                  <a:schemeClr val="tx1">
                    <a:lumMod val="65000"/>
                    <a:lumOff val="35000"/>
                  </a:schemeClr>
                </a:solidFill>
              </a:rPr>
              <a:t>HUOLTOVARMUUSNEUVOSTO</a:t>
            </a:r>
            <a:endParaRPr lang="en-US" sz="1200" b="1">
              <a:solidFill>
                <a:schemeClr val="tx1">
                  <a:lumMod val="65000"/>
                  <a:lumOff val="35000"/>
                </a:schemeClr>
              </a:solidFill>
            </a:endParaRPr>
          </a:p>
        </p:txBody>
      </p:sp>
      <p:sp>
        <p:nvSpPr>
          <p:cNvPr id="31" name="Vuokaavio: Prosessi 30">
            <a:extLst>
              <a:ext uri="{FF2B5EF4-FFF2-40B4-BE49-F238E27FC236}">
                <a16:creationId xmlns:a16="http://schemas.microsoft.com/office/drawing/2014/main" id="{23405627-5067-4801-B885-63AC6FCE06AD}"/>
              </a:ext>
            </a:extLst>
          </p:cNvPr>
          <p:cNvSpPr/>
          <p:nvPr userDrawn="1"/>
        </p:nvSpPr>
        <p:spPr>
          <a:xfrm>
            <a:off x="533400" y="2373197"/>
            <a:ext cx="1460725" cy="1074451"/>
          </a:xfrm>
          <a:prstGeom prst="flowChartProcess">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lnSpc>
                <a:spcPts val="1200"/>
              </a:lnSpc>
            </a:pPr>
            <a:r>
              <a:rPr lang="fi-FI" sz="1600" b="1">
                <a:solidFill>
                  <a:schemeClr val="tx1">
                    <a:lumMod val="75000"/>
                    <a:lumOff val="25000"/>
                  </a:schemeClr>
                </a:solidFill>
              </a:rPr>
              <a:t>ELINTARVIKE-</a:t>
            </a:r>
            <a:br>
              <a:rPr lang="fi-FI" sz="1600" b="1">
                <a:solidFill>
                  <a:schemeClr val="tx1">
                    <a:lumMod val="75000"/>
                    <a:lumOff val="25000"/>
                  </a:schemeClr>
                </a:solidFill>
              </a:rPr>
            </a:br>
            <a:r>
              <a:rPr lang="fi-FI" sz="1600" b="1">
                <a:solidFill>
                  <a:schemeClr val="tx1">
                    <a:lumMod val="75000"/>
                    <a:lumOff val="25000"/>
                  </a:schemeClr>
                </a:solidFill>
              </a:rPr>
              <a:t>HUOLTO</a:t>
            </a:r>
            <a:endParaRPr lang="en-US" sz="1600" b="1">
              <a:solidFill>
                <a:schemeClr val="tx1">
                  <a:lumMod val="75000"/>
                  <a:lumOff val="25000"/>
                </a:schemeClr>
              </a:solidFill>
            </a:endParaRPr>
          </a:p>
        </p:txBody>
      </p:sp>
      <p:sp>
        <p:nvSpPr>
          <p:cNvPr id="32" name="Vuokaavio: Prosessi 31">
            <a:extLst>
              <a:ext uri="{FF2B5EF4-FFF2-40B4-BE49-F238E27FC236}">
                <a16:creationId xmlns:a16="http://schemas.microsoft.com/office/drawing/2014/main" id="{17D5BA40-4466-44BB-B4CE-070D82962209}"/>
              </a:ext>
            </a:extLst>
          </p:cNvPr>
          <p:cNvSpPr/>
          <p:nvPr userDrawn="1"/>
        </p:nvSpPr>
        <p:spPr>
          <a:xfrm>
            <a:off x="2153307" y="2373197"/>
            <a:ext cx="1460725" cy="1074453"/>
          </a:xfrm>
          <a:prstGeom prst="flowChartProcess">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lnSpc>
                <a:spcPts val="1200"/>
              </a:lnSpc>
            </a:pPr>
            <a:r>
              <a:rPr lang="fi-FI" sz="1600" b="1">
                <a:solidFill>
                  <a:schemeClr val="tx1">
                    <a:lumMod val="75000"/>
                    <a:lumOff val="25000"/>
                  </a:schemeClr>
                </a:solidFill>
              </a:rPr>
              <a:t>ENERGIA-</a:t>
            </a:r>
            <a:br>
              <a:rPr lang="fi-FI" sz="1600" b="1">
                <a:solidFill>
                  <a:schemeClr val="tx1">
                    <a:lumMod val="75000"/>
                    <a:lumOff val="25000"/>
                  </a:schemeClr>
                </a:solidFill>
              </a:rPr>
            </a:br>
            <a:r>
              <a:rPr lang="fi-FI" sz="1600" b="1">
                <a:solidFill>
                  <a:schemeClr val="tx1">
                    <a:lumMod val="75000"/>
                    <a:lumOff val="25000"/>
                  </a:schemeClr>
                </a:solidFill>
              </a:rPr>
              <a:t>HUOLTO</a:t>
            </a:r>
            <a:endParaRPr lang="en-US" sz="1600" b="1">
              <a:solidFill>
                <a:schemeClr val="tx1">
                  <a:lumMod val="75000"/>
                  <a:lumOff val="25000"/>
                </a:schemeClr>
              </a:solidFill>
            </a:endParaRPr>
          </a:p>
        </p:txBody>
      </p:sp>
      <p:sp>
        <p:nvSpPr>
          <p:cNvPr id="33" name="Vuokaavio: Prosessi 32">
            <a:extLst>
              <a:ext uri="{FF2B5EF4-FFF2-40B4-BE49-F238E27FC236}">
                <a16:creationId xmlns:a16="http://schemas.microsoft.com/office/drawing/2014/main" id="{A275DFC5-B9B8-4116-B99C-05362E3F208A}"/>
              </a:ext>
            </a:extLst>
          </p:cNvPr>
          <p:cNvSpPr/>
          <p:nvPr userDrawn="1"/>
        </p:nvSpPr>
        <p:spPr>
          <a:xfrm>
            <a:off x="3773213" y="2373197"/>
            <a:ext cx="1460725" cy="1074453"/>
          </a:xfrm>
          <a:prstGeom prst="flowChartProcess">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en-US" sz="1400" b="1">
              <a:solidFill>
                <a:schemeClr val="tx1">
                  <a:lumMod val="75000"/>
                  <a:lumOff val="25000"/>
                </a:schemeClr>
              </a:solidFill>
            </a:endParaRPr>
          </a:p>
        </p:txBody>
      </p:sp>
      <p:sp>
        <p:nvSpPr>
          <p:cNvPr id="34" name="Vuokaavio: Prosessi 33">
            <a:extLst>
              <a:ext uri="{FF2B5EF4-FFF2-40B4-BE49-F238E27FC236}">
                <a16:creationId xmlns:a16="http://schemas.microsoft.com/office/drawing/2014/main" id="{BF313DF5-72FE-47CA-92A8-87283E2FBCE6}"/>
              </a:ext>
            </a:extLst>
          </p:cNvPr>
          <p:cNvSpPr/>
          <p:nvPr userDrawn="1"/>
        </p:nvSpPr>
        <p:spPr>
          <a:xfrm>
            <a:off x="5393120" y="2373197"/>
            <a:ext cx="1460725" cy="1074453"/>
          </a:xfrm>
          <a:prstGeom prst="flowChartProcess">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lnSpc>
                <a:spcPts val="1200"/>
              </a:lnSpc>
            </a:pPr>
            <a:r>
              <a:rPr lang="fi-FI" sz="1600" b="1">
                <a:solidFill>
                  <a:schemeClr val="tx1">
                    <a:lumMod val="75000"/>
                    <a:lumOff val="25000"/>
                  </a:schemeClr>
                </a:solidFill>
              </a:rPr>
              <a:t>TERVEYDEN-</a:t>
            </a:r>
            <a:br>
              <a:rPr lang="fi-FI" sz="1600" b="1">
                <a:solidFill>
                  <a:schemeClr val="tx1">
                    <a:lumMod val="75000"/>
                    <a:lumOff val="25000"/>
                  </a:schemeClr>
                </a:solidFill>
              </a:rPr>
            </a:br>
            <a:r>
              <a:rPr lang="fi-FI" sz="1600" b="1">
                <a:solidFill>
                  <a:schemeClr val="tx1">
                    <a:lumMod val="75000"/>
                    <a:lumOff val="25000"/>
                  </a:schemeClr>
                </a:solidFill>
              </a:rPr>
              <a:t>HUOLTO</a:t>
            </a:r>
            <a:endParaRPr lang="en-US" sz="1600" b="1">
              <a:solidFill>
                <a:schemeClr val="tx1">
                  <a:lumMod val="75000"/>
                  <a:lumOff val="25000"/>
                </a:schemeClr>
              </a:solidFill>
            </a:endParaRPr>
          </a:p>
        </p:txBody>
      </p:sp>
      <p:sp>
        <p:nvSpPr>
          <p:cNvPr id="35" name="Vuokaavio: Prosessi 34">
            <a:extLst>
              <a:ext uri="{FF2B5EF4-FFF2-40B4-BE49-F238E27FC236}">
                <a16:creationId xmlns:a16="http://schemas.microsoft.com/office/drawing/2014/main" id="{F38190EC-0D86-4FA1-93A4-EB9AB1271654}"/>
              </a:ext>
            </a:extLst>
          </p:cNvPr>
          <p:cNvSpPr/>
          <p:nvPr userDrawn="1"/>
        </p:nvSpPr>
        <p:spPr>
          <a:xfrm>
            <a:off x="7013027" y="2373197"/>
            <a:ext cx="1460725" cy="1074453"/>
          </a:xfrm>
          <a:prstGeom prst="flowChartProcess">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en-US" sz="1400" b="1">
              <a:solidFill>
                <a:schemeClr val="tx1">
                  <a:lumMod val="75000"/>
                  <a:lumOff val="25000"/>
                </a:schemeClr>
              </a:solidFill>
            </a:endParaRPr>
          </a:p>
        </p:txBody>
      </p:sp>
      <p:sp>
        <p:nvSpPr>
          <p:cNvPr id="36" name="Vuokaavio: Prosessi 35">
            <a:extLst>
              <a:ext uri="{FF2B5EF4-FFF2-40B4-BE49-F238E27FC236}">
                <a16:creationId xmlns:a16="http://schemas.microsoft.com/office/drawing/2014/main" id="{3AFC1C09-393C-471F-8953-DD729B4BB144}"/>
              </a:ext>
            </a:extLst>
          </p:cNvPr>
          <p:cNvSpPr/>
          <p:nvPr userDrawn="1"/>
        </p:nvSpPr>
        <p:spPr>
          <a:xfrm>
            <a:off x="8632933" y="2373197"/>
            <a:ext cx="1460725" cy="1074453"/>
          </a:xfrm>
          <a:prstGeom prst="flowChartProcess">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en-US" sz="1400" b="1">
              <a:solidFill>
                <a:schemeClr val="tx1">
                  <a:lumMod val="75000"/>
                  <a:lumOff val="25000"/>
                </a:schemeClr>
              </a:solidFill>
            </a:endParaRPr>
          </a:p>
        </p:txBody>
      </p:sp>
      <p:sp>
        <p:nvSpPr>
          <p:cNvPr id="37" name="Vuokaavio: Prosessi 36">
            <a:extLst>
              <a:ext uri="{FF2B5EF4-FFF2-40B4-BE49-F238E27FC236}">
                <a16:creationId xmlns:a16="http://schemas.microsoft.com/office/drawing/2014/main" id="{1BF523EA-7634-4EFC-AFD7-8263198809FD}"/>
              </a:ext>
            </a:extLst>
          </p:cNvPr>
          <p:cNvSpPr/>
          <p:nvPr userDrawn="1"/>
        </p:nvSpPr>
        <p:spPr>
          <a:xfrm>
            <a:off x="10252840" y="2373197"/>
            <a:ext cx="1460725" cy="1074453"/>
          </a:xfrm>
          <a:prstGeom prst="flowChartProcess">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en-US" sz="1400" b="1">
              <a:solidFill>
                <a:schemeClr val="tx1">
                  <a:lumMod val="75000"/>
                  <a:lumOff val="25000"/>
                </a:schemeClr>
              </a:solidFill>
            </a:endParaRPr>
          </a:p>
        </p:txBody>
      </p:sp>
      <p:sp>
        <p:nvSpPr>
          <p:cNvPr id="38" name="Vuokaavio: Prosessi 37">
            <a:extLst>
              <a:ext uri="{FF2B5EF4-FFF2-40B4-BE49-F238E27FC236}">
                <a16:creationId xmlns:a16="http://schemas.microsoft.com/office/drawing/2014/main" id="{0F755E4B-5568-4335-B350-F6CAA31B000C}"/>
              </a:ext>
            </a:extLst>
          </p:cNvPr>
          <p:cNvSpPr/>
          <p:nvPr userDrawn="1"/>
        </p:nvSpPr>
        <p:spPr>
          <a:xfrm>
            <a:off x="533400" y="2217005"/>
            <a:ext cx="1460725" cy="156193"/>
          </a:xfrm>
          <a:prstGeom prst="flowChartProcess">
            <a:avLst/>
          </a:prstGeom>
          <a:solidFill>
            <a:srgbClr val="30A7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Vuokaavio: Prosessi 38">
            <a:extLst>
              <a:ext uri="{FF2B5EF4-FFF2-40B4-BE49-F238E27FC236}">
                <a16:creationId xmlns:a16="http://schemas.microsoft.com/office/drawing/2014/main" id="{71CC6FB7-EC24-4527-B71F-5A93E89CC32E}"/>
              </a:ext>
            </a:extLst>
          </p:cNvPr>
          <p:cNvSpPr/>
          <p:nvPr userDrawn="1"/>
        </p:nvSpPr>
        <p:spPr>
          <a:xfrm>
            <a:off x="2153307" y="2217005"/>
            <a:ext cx="1460725" cy="156193"/>
          </a:xfrm>
          <a:prstGeom prst="flowChartProcess">
            <a:avLst/>
          </a:prstGeom>
          <a:solidFill>
            <a:srgbClr val="3095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Vuokaavio: Prosessi 39">
            <a:extLst>
              <a:ext uri="{FF2B5EF4-FFF2-40B4-BE49-F238E27FC236}">
                <a16:creationId xmlns:a16="http://schemas.microsoft.com/office/drawing/2014/main" id="{FB4DF38B-A7AE-4139-B219-857DEA856581}"/>
              </a:ext>
            </a:extLst>
          </p:cNvPr>
          <p:cNvSpPr/>
          <p:nvPr userDrawn="1"/>
        </p:nvSpPr>
        <p:spPr>
          <a:xfrm>
            <a:off x="3773213" y="2217005"/>
            <a:ext cx="1460725" cy="156193"/>
          </a:xfrm>
          <a:prstGeom prst="flowChartProcess">
            <a:avLst/>
          </a:prstGeom>
          <a:solidFill>
            <a:srgbClr val="F5A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Vuokaavio: Prosessi 40">
            <a:extLst>
              <a:ext uri="{FF2B5EF4-FFF2-40B4-BE49-F238E27FC236}">
                <a16:creationId xmlns:a16="http://schemas.microsoft.com/office/drawing/2014/main" id="{512DF8B8-0FCA-412D-9416-758EFDFC4AD8}"/>
              </a:ext>
            </a:extLst>
          </p:cNvPr>
          <p:cNvSpPr/>
          <p:nvPr userDrawn="1"/>
        </p:nvSpPr>
        <p:spPr>
          <a:xfrm>
            <a:off x="5393120" y="2217005"/>
            <a:ext cx="1460725" cy="156193"/>
          </a:xfrm>
          <a:prstGeom prst="flowChartProcess">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Vuokaavio: Prosessi 41">
            <a:extLst>
              <a:ext uri="{FF2B5EF4-FFF2-40B4-BE49-F238E27FC236}">
                <a16:creationId xmlns:a16="http://schemas.microsoft.com/office/drawing/2014/main" id="{BD96CEEF-C17E-4E83-8EB8-CBABDDD78015}"/>
              </a:ext>
            </a:extLst>
          </p:cNvPr>
          <p:cNvSpPr/>
          <p:nvPr userDrawn="1"/>
        </p:nvSpPr>
        <p:spPr>
          <a:xfrm>
            <a:off x="7013027" y="2217005"/>
            <a:ext cx="1460725" cy="156193"/>
          </a:xfrm>
          <a:prstGeom prst="flowChartProcess">
            <a:avLst/>
          </a:prstGeom>
          <a:solidFill>
            <a:srgbClr val="BC65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Vuokaavio: Prosessi 42">
            <a:extLst>
              <a:ext uri="{FF2B5EF4-FFF2-40B4-BE49-F238E27FC236}">
                <a16:creationId xmlns:a16="http://schemas.microsoft.com/office/drawing/2014/main" id="{22AAC027-86F0-48A7-9DF8-98C09FADF553}"/>
              </a:ext>
            </a:extLst>
          </p:cNvPr>
          <p:cNvSpPr/>
          <p:nvPr userDrawn="1"/>
        </p:nvSpPr>
        <p:spPr>
          <a:xfrm>
            <a:off x="8632933" y="2217005"/>
            <a:ext cx="1460725" cy="156193"/>
          </a:xfrm>
          <a:prstGeom prst="flowChartProcess">
            <a:avLst/>
          </a:prstGeom>
          <a:solidFill>
            <a:srgbClr val="D493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Vuokaavio: Prosessi 43">
            <a:extLst>
              <a:ext uri="{FF2B5EF4-FFF2-40B4-BE49-F238E27FC236}">
                <a16:creationId xmlns:a16="http://schemas.microsoft.com/office/drawing/2014/main" id="{5A9046AD-C141-4614-A9FD-49BFFAE5A1F0}"/>
              </a:ext>
            </a:extLst>
          </p:cNvPr>
          <p:cNvSpPr/>
          <p:nvPr userDrawn="1"/>
        </p:nvSpPr>
        <p:spPr>
          <a:xfrm>
            <a:off x="10252840" y="2217005"/>
            <a:ext cx="1460725" cy="156193"/>
          </a:xfrm>
          <a:prstGeom prst="flowChartProcess">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Vuokaavio: Prosessi 44">
            <a:extLst>
              <a:ext uri="{FF2B5EF4-FFF2-40B4-BE49-F238E27FC236}">
                <a16:creationId xmlns:a16="http://schemas.microsoft.com/office/drawing/2014/main" id="{B2863870-D8AE-4FE3-BC7D-7CA5522AD37E}"/>
              </a:ext>
            </a:extLst>
          </p:cNvPr>
          <p:cNvSpPr/>
          <p:nvPr userDrawn="1"/>
        </p:nvSpPr>
        <p:spPr>
          <a:xfrm>
            <a:off x="533400" y="5450700"/>
            <a:ext cx="1460725" cy="21600"/>
          </a:xfrm>
          <a:prstGeom prst="flowChartProcess">
            <a:avLst/>
          </a:prstGeom>
          <a:solidFill>
            <a:srgbClr val="30A7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Vuokaavio: Prosessi 45">
            <a:extLst>
              <a:ext uri="{FF2B5EF4-FFF2-40B4-BE49-F238E27FC236}">
                <a16:creationId xmlns:a16="http://schemas.microsoft.com/office/drawing/2014/main" id="{9CB6CBD2-59EA-44F3-95C9-58E104BB43B4}"/>
              </a:ext>
            </a:extLst>
          </p:cNvPr>
          <p:cNvSpPr/>
          <p:nvPr userDrawn="1"/>
        </p:nvSpPr>
        <p:spPr>
          <a:xfrm>
            <a:off x="2153307" y="5450700"/>
            <a:ext cx="1460725" cy="21600"/>
          </a:xfrm>
          <a:prstGeom prst="flowChartProcess">
            <a:avLst/>
          </a:prstGeom>
          <a:solidFill>
            <a:srgbClr val="3095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Vuokaavio: Prosessi 46">
            <a:extLst>
              <a:ext uri="{FF2B5EF4-FFF2-40B4-BE49-F238E27FC236}">
                <a16:creationId xmlns:a16="http://schemas.microsoft.com/office/drawing/2014/main" id="{171513E2-AACA-4B93-9890-2669A2F71717}"/>
              </a:ext>
            </a:extLst>
          </p:cNvPr>
          <p:cNvSpPr/>
          <p:nvPr userDrawn="1"/>
        </p:nvSpPr>
        <p:spPr>
          <a:xfrm>
            <a:off x="3773213" y="5450700"/>
            <a:ext cx="1460725" cy="21600"/>
          </a:xfrm>
          <a:prstGeom prst="flowChartProcess">
            <a:avLst/>
          </a:prstGeom>
          <a:solidFill>
            <a:srgbClr val="F5A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Vuokaavio: Prosessi 47">
            <a:extLst>
              <a:ext uri="{FF2B5EF4-FFF2-40B4-BE49-F238E27FC236}">
                <a16:creationId xmlns:a16="http://schemas.microsoft.com/office/drawing/2014/main" id="{35080535-E9C8-4761-830E-3F84462EC3C0}"/>
              </a:ext>
            </a:extLst>
          </p:cNvPr>
          <p:cNvSpPr/>
          <p:nvPr userDrawn="1"/>
        </p:nvSpPr>
        <p:spPr>
          <a:xfrm>
            <a:off x="5393120" y="5450700"/>
            <a:ext cx="1441541" cy="21600"/>
          </a:xfrm>
          <a:prstGeom prst="flowChartProcess">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Vuokaavio: Prosessi 48">
            <a:extLst>
              <a:ext uri="{FF2B5EF4-FFF2-40B4-BE49-F238E27FC236}">
                <a16:creationId xmlns:a16="http://schemas.microsoft.com/office/drawing/2014/main" id="{94DDF5D8-E3A1-4792-88EC-B7AA7F655FDA}"/>
              </a:ext>
            </a:extLst>
          </p:cNvPr>
          <p:cNvSpPr/>
          <p:nvPr userDrawn="1"/>
        </p:nvSpPr>
        <p:spPr>
          <a:xfrm>
            <a:off x="7013027" y="5450699"/>
            <a:ext cx="1452313" cy="21600"/>
          </a:xfrm>
          <a:prstGeom prst="flowChartProcess">
            <a:avLst/>
          </a:prstGeom>
          <a:solidFill>
            <a:srgbClr val="BC65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Vuokaavio: Prosessi 49">
            <a:extLst>
              <a:ext uri="{FF2B5EF4-FFF2-40B4-BE49-F238E27FC236}">
                <a16:creationId xmlns:a16="http://schemas.microsoft.com/office/drawing/2014/main" id="{E5F4A230-A0F0-4259-A6B6-041A52095A59}"/>
              </a:ext>
            </a:extLst>
          </p:cNvPr>
          <p:cNvSpPr/>
          <p:nvPr userDrawn="1"/>
        </p:nvSpPr>
        <p:spPr>
          <a:xfrm>
            <a:off x="8632933" y="5450700"/>
            <a:ext cx="1460725" cy="21600"/>
          </a:xfrm>
          <a:prstGeom prst="flowChartProcess">
            <a:avLst/>
          </a:prstGeom>
          <a:solidFill>
            <a:srgbClr val="D493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Vuokaavio: Prosessi 50">
            <a:extLst>
              <a:ext uri="{FF2B5EF4-FFF2-40B4-BE49-F238E27FC236}">
                <a16:creationId xmlns:a16="http://schemas.microsoft.com/office/drawing/2014/main" id="{607B3B30-6F9E-461A-AE44-371F49AB9D35}"/>
              </a:ext>
            </a:extLst>
          </p:cNvPr>
          <p:cNvSpPr/>
          <p:nvPr userDrawn="1"/>
        </p:nvSpPr>
        <p:spPr>
          <a:xfrm>
            <a:off x="10252840" y="5450700"/>
            <a:ext cx="1460725" cy="21600"/>
          </a:xfrm>
          <a:prstGeom prst="flowChartProcess">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kstiruutu 51">
            <a:extLst>
              <a:ext uri="{FF2B5EF4-FFF2-40B4-BE49-F238E27FC236}">
                <a16:creationId xmlns:a16="http://schemas.microsoft.com/office/drawing/2014/main" id="{7104877C-973C-4085-A1D1-7DE5813C176C}"/>
              </a:ext>
            </a:extLst>
          </p:cNvPr>
          <p:cNvSpPr txBox="1"/>
          <p:nvPr userDrawn="1"/>
        </p:nvSpPr>
        <p:spPr>
          <a:xfrm>
            <a:off x="5079676" y="634051"/>
            <a:ext cx="6606183" cy="584775"/>
          </a:xfrm>
          <a:prstGeom prst="rect">
            <a:avLst/>
          </a:prstGeom>
          <a:noFill/>
        </p:spPr>
        <p:txBody>
          <a:bodyPr wrap="square" rtlCol="0" anchor="ctr">
            <a:spAutoFit/>
          </a:bodyPr>
          <a:lstStyle/>
          <a:p>
            <a:r>
              <a:rPr lang="fi-FI" sz="1600" b="1">
                <a:solidFill>
                  <a:prstClr val="black"/>
                </a:solidFill>
              </a:rPr>
              <a:t>Huoltovarmuusorganisaatio</a:t>
            </a:r>
            <a:r>
              <a:rPr lang="fi-FI" sz="1600">
                <a:solidFill>
                  <a:prstClr val="black"/>
                </a:solidFill>
              </a:rPr>
              <a:t> muodostuu n. 1000 osallistujan yhteistoiminta-</a:t>
            </a:r>
            <a:br>
              <a:rPr lang="fi-FI" sz="1600">
                <a:solidFill>
                  <a:prstClr val="black"/>
                </a:solidFill>
              </a:rPr>
            </a:br>
            <a:r>
              <a:rPr lang="fi-FI" sz="1600">
                <a:solidFill>
                  <a:prstClr val="black"/>
                </a:solidFill>
              </a:rPr>
              <a:t>ja asiantuntijaverkostosta - sekä julkiselta, että yksityiseltä sektorilta.</a:t>
            </a:r>
          </a:p>
        </p:txBody>
      </p:sp>
      <p:sp>
        <p:nvSpPr>
          <p:cNvPr id="53" name="Vuokaavio: Prosessi 52">
            <a:extLst>
              <a:ext uri="{FF2B5EF4-FFF2-40B4-BE49-F238E27FC236}">
                <a16:creationId xmlns:a16="http://schemas.microsoft.com/office/drawing/2014/main" id="{CBA6EAE0-ADE9-4B73-BBC0-5733CD7F60AC}"/>
              </a:ext>
            </a:extLst>
          </p:cNvPr>
          <p:cNvSpPr/>
          <p:nvPr userDrawn="1"/>
        </p:nvSpPr>
        <p:spPr>
          <a:xfrm flipH="1">
            <a:off x="4668457" y="553637"/>
            <a:ext cx="56718" cy="738048"/>
          </a:xfrm>
          <a:prstGeom prst="flowChartProcess">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Vuokaavio: Prosessi 54">
            <a:extLst>
              <a:ext uri="{FF2B5EF4-FFF2-40B4-BE49-F238E27FC236}">
                <a16:creationId xmlns:a16="http://schemas.microsoft.com/office/drawing/2014/main" id="{965AE2F0-B6C1-4AD9-8582-A01207C955A2}"/>
              </a:ext>
            </a:extLst>
          </p:cNvPr>
          <p:cNvSpPr/>
          <p:nvPr userDrawn="1"/>
        </p:nvSpPr>
        <p:spPr>
          <a:xfrm>
            <a:off x="540028" y="5578825"/>
            <a:ext cx="11173538" cy="253217"/>
          </a:xfrm>
          <a:prstGeom prst="flowChartProcess">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b="0">
                <a:solidFill>
                  <a:schemeClr val="tx1">
                    <a:lumMod val="65000"/>
                    <a:lumOff val="35000"/>
                  </a:schemeClr>
                </a:solidFill>
              </a:rPr>
              <a:t>Huoltovarmuuskriittiset yritykset</a:t>
            </a:r>
            <a:endParaRPr lang="en-US" sz="1200" b="0">
              <a:solidFill>
                <a:schemeClr val="tx1">
                  <a:lumMod val="65000"/>
                  <a:lumOff val="35000"/>
                </a:schemeClr>
              </a:solidFill>
            </a:endParaRPr>
          </a:p>
        </p:txBody>
      </p:sp>
      <p:sp>
        <p:nvSpPr>
          <p:cNvPr id="56" name="Vuokaavio: Prosessi 55">
            <a:extLst>
              <a:ext uri="{FF2B5EF4-FFF2-40B4-BE49-F238E27FC236}">
                <a16:creationId xmlns:a16="http://schemas.microsoft.com/office/drawing/2014/main" id="{8BA643D4-DF27-44D5-A851-1A08E2A12C23}"/>
              </a:ext>
            </a:extLst>
          </p:cNvPr>
          <p:cNvSpPr/>
          <p:nvPr userDrawn="1"/>
        </p:nvSpPr>
        <p:spPr>
          <a:xfrm>
            <a:off x="540028" y="5933587"/>
            <a:ext cx="11166908" cy="253217"/>
          </a:xfrm>
          <a:prstGeom prst="flowChartProcess">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b="0">
                <a:solidFill>
                  <a:schemeClr val="tx1">
                    <a:lumMod val="65000"/>
                    <a:lumOff val="35000"/>
                  </a:schemeClr>
                </a:solidFill>
              </a:rPr>
              <a:t>Alueellisen varautumisen yhteistoiminta</a:t>
            </a:r>
            <a:endParaRPr lang="en-US" sz="1200" b="0">
              <a:solidFill>
                <a:schemeClr val="tx1">
                  <a:lumMod val="65000"/>
                  <a:lumOff val="35000"/>
                </a:schemeClr>
              </a:solidFill>
            </a:endParaRPr>
          </a:p>
        </p:txBody>
      </p:sp>
      <p:grpSp>
        <p:nvGrpSpPr>
          <p:cNvPr id="8" name="Kuva 6">
            <a:extLst>
              <a:ext uri="{FF2B5EF4-FFF2-40B4-BE49-F238E27FC236}">
                <a16:creationId xmlns:a16="http://schemas.microsoft.com/office/drawing/2014/main" id="{BEE60B2A-352E-4BAF-9D36-52566A8CCA55}"/>
              </a:ext>
            </a:extLst>
          </p:cNvPr>
          <p:cNvGrpSpPr/>
          <p:nvPr/>
        </p:nvGrpSpPr>
        <p:grpSpPr>
          <a:xfrm>
            <a:off x="568650" y="553637"/>
            <a:ext cx="3656722" cy="802499"/>
            <a:chOff x="4229100" y="884291"/>
            <a:chExt cx="1329057" cy="291673"/>
          </a:xfrm>
          <a:solidFill>
            <a:schemeClr val="accent1"/>
          </a:solidFill>
        </p:grpSpPr>
        <p:sp>
          <p:nvSpPr>
            <p:cNvPr id="9" name="Vapaamuotoinen: Muoto 8">
              <a:extLst>
                <a:ext uri="{FF2B5EF4-FFF2-40B4-BE49-F238E27FC236}">
                  <a16:creationId xmlns:a16="http://schemas.microsoft.com/office/drawing/2014/main" id="{4754130B-D058-40A3-A74C-0A1C2A9B339A}"/>
                </a:ext>
              </a:extLst>
            </p:cNvPr>
            <p:cNvSpPr/>
            <p:nvPr/>
          </p:nvSpPr>
          <p:spPr>
            <a:xfrm>
              <a:off x="5331248" y="981443"/>
              <a:ext cx="53614" cy="62220"/>
            </a:xfrm>
            <a:custGeom>
              <a:avLst/>
              <a:gdLst>
                <a:gd name="connsiteX0" fmla="*/ 53615 w 53614"/>
                <a:gd name="connsiteY0" fmla="*/ 27825 h 62220"/>
                <a:gd name="connsiteX1" fmla="*/ 28564 w 53614"/>
                <a:gd name="connsiteY1" fmla="*/ 2679 h 62220"/>
                <a:gd name="connsiteX2" fmla="*/ 13800 w 53614"/>
                <a:gd name="connsiteY2" fmla="*/ 3441 h 62220"/>
                <a:gd name="connsiteX3" fmla="*/ 11038 w 53614"/>
                <a:gd name="connsiteY3" fmla="*/ 8108 h 62220"/>
                <a:gd name="connsiteX4" fmla="*/ 5323 w 53614"/>
                <a:gd name="connsiteY4" fmla="*/ 28206 h 62220"/>
                <a:gd name="connsiteX5" fmla="*/ 275 w 53614"/>
                <a:gd name="connsiteY5" fmla="*/ 48494 h 62220"/>
                <a:gd name="connsiteX6" fmla="*/ 370 w 53614"/>
                <a:gd name="connsiteY6" fmla="*/ 53923 h 62220"/>
                <a:gd name="connsiteX7" fmla="*/ 12848 w 53614"/>
                <a:gd name="connsiteY7" fmla="*/ 61924 h 62220"/>
                <a:gd name="connsiteX8" fmla="*/ 47043 w 53614"/>
                <a:gd name="connsiteY8" fmla="*/ 52685 h 62220"/>
                <a:gd name="connsiteX9" fmla="*/ 48281 w 53614"/>
                <a:gd name="connsiteY9" fmla="*/ 39636 h 62220"/>
                <a:gd name="connsiteX10" fmla="*/ 53615 w 53614"/>
                <a:gd name="connsiteY10" fmla="*/ 27825 h 62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3614" h="62220">
                  <a:moveTo>
                    <a:pt x="53615" y="27825"/>
                  </a:moveTo>
                  <a:cubicBezTo>
                    <a:pt x="45233" y="19443"/>
                    <a:pt x="36946" y="11061"/>
                    <a:pt x="28564" y="2679"/>
                  </a:cubicBezTo>
                  <a:cubicBezTo>
                    <a:pt x="24278" y="-1322"/>
                    <a:pt x="17801" y="-655"/>
                    <a:pt x="13800" y="3441"/>
                  </a:cubicBezTo>
                  <a:cubicBezTo>
                    <a:pt x="12467" y="4679"/>
                    <a:pt x="11610" y="6393"/>
                    <a:pt x="11038" y="8108"/>
                  </a:cubicBezTo>
                  <a:cubicBezTo>
                    <a:pt x="9038" y="14775"/>
                    <a:pt x="7133" y="21443"/>
                    <a:pt x="5323" y="28206"/>
                  </a:cubicBezTo>
                  <a:cubicBezTo>
                    <a:pt x="3513" y="34968"/>
                    <a:pt x="1799" y="41731"/>
                    <a:pt x="275" y="48494"/>
                  </a:cubicBezTo>
                  <a:cubicBezTo>
                    <a:pt x="-106" y="50304"/>
                    <a:pt x="-106" y="52209"/>
                    <a:pt x="370" y="53923"/>
                  </a:cubicBezTo>
                  <a:cubicBezTo>
                    <a:pt x="1894" y="59448"/>
                    <a:pt x="7038" y="63353"/>
                    <a:pt x="12848" y="61924"/>
                  </a:cubicBezTo>
                  <a:cubicBezTo>
                    <a:pt x="24278" y="58876"/>
                    <a:pt x="35708" y="55733"/>
                    <a:pt x="47043" y="52685"/>
                  </a:cubicBezTo>
                  <a:cubicBezTo>
                    <a:pt x="46662" y="48208"/>
                    <a:pt x="47138" y="43827"/>
                    <a:pt x="48281" y="39636"/>
                  </a:cubicBezTo>
                  <a:cubicBezTo>
                    <a:pt x="49233" y="35540"/>
                    <a:pt x="51043" y="31444"/>
                    <a:pt x="53615" y="27825"/>
                  </a:cubicBezTo>
                  <a:close/>
                </a:path>
              </a:pathLst>
            </a:custGeom>
            <a:solidFill>
              <a:srgbClr val="02A9E0"/>
            </a:solidFill>
            <a:ln w="9525" cap="flat">
              <a:noFill/>
              <a:prstDash val="solid"/>
              <a:miter/>
            </a:ln>
          </p:spPr>
          <p:txBody>
            <a:bodyPr rtlCol="0" anchor="ctr"/>
            <a:lstStyle/>
            <a:p>
              <a:endParaRPr lang="en-US"/>
            </a:p>
          </p:txBody>
        </p:sp>
        <p:sp>
          <p:nvSpPr>
            <p:cNvPr id="57" name="Vapaamuotoinen: Muoto 56">
              <a:extLst>
                <a:ext uri="{FF2B5EF4-FFF2-40B4-BE49-F238E27FC236}">
                  <a16:creationId xmlns:a16="http://schemas.microsoft.com/office/drawing/2014/main" id="{C71E30A5-69ED-45C7-9DEE-4B16D07ED18A}"/>
                </a:ext>
              </a:extLst>
            </p:cNvPr>
            <p:cNvSpPr/>
            <p:nvPr/>
          </p:nvSpPr>
          <p:spPr>
            <a:xfrm>
              <a:off x="5449062" y="890960"/>
              <a:ext cx="48982" cy="38011"/>
            </a:xfrm>
            <a:custGeom>
              <a:avLst/>
              <a:gdLst>
                <a:gd name="connsiteX0" fmla="*/ 16574 w 48982"/>
                <a:gd name="connsiteY0" fmla="*/ 38011 h 38011"/>
                <a:gd name="connsiteX1" fmla="*/ 44387 w 48982"/>
                <a:gd name="connsiteY1" fmla="*/ 35154 h 38011"/>
                <a:gd name="connsiteX2" fmla="*/ 48196 w 48982"/>
                <a:gd name="connsiteY2" fmla="*/ 27153 h 38011"/>
                <a:gd name="connsiteX3" fmla="*/ 45529 w 48982"/>
                <a:gd name="connsiteY3" fmla="*/ 23724 h 38011"/>
                <a:gd name="connsiteX4" fmla="*/ 18669 w 48982"/>
                <a:gd name="connsiteY4" fmla="*/ 2293 h 38011"/>
                <a:gd name="connsiteX5" fmla="*/ 10573 w 48982"/>
                <a:gd name="connsiteY5" fmla="*/ 7 h 38011"/>
                <a:gd name="connsiteX6" fmla="*/ 5143 w 48982"/>
                <a:gd name="connsiteY6" fmla="*/ 3150 h 38011"/>
                <a:gd name="connsiteX7" fmla="*/ 0 w 48982"/>
                <a:gd name="connsiteY7" fmla="*/ 24105 h 38011"/>
                <a:gd name="connsiteX8" fmla="*/ 16574 w 48982"/>
                <a:gd name="connsiteY8" fmla="*/ 38011 h 38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982" h="38011">
                  <a:moveTo>
                    <a:pt x="16574" y="38011"/>
                  </a:moveTo>
                  <a:cubicBezTo>
                    <a:pt x="25813" y="36773"/>
                    <a:pt x="35147" y="35725"/>
                    <a:pt x="44387" y="35154"/>
                  </a:cubicBezTo>
                  <a:cubicBezTo>
                    <a:pt x="48673" y="34678"/>
                    <a:pt x="50006" y="30772"/>
                    <a:pt x="48196" y="27153"/>
                  </a:cubicBezTo>
                  <a:cubicBezTo>
                    <a:pt x="47530" y="25819"/>
                    <a:pt x="46577" y="24676"/>
                    <a:pt x="45529" y="23724"/>
                  </a:cubicBezTo>
                  <a:cubicBezTo>
                    <a:pt x="36862" y="16199"/>
                    <a:pt x="27908" y="8960"/>
                    <a:pt x="18669" y="2293"/>
                  </a:cubicBezTo>
                  <a:cubicBezTo>
                    <a:pt x="16288" y="864"/>
                    <a:pt x="13430" y="-89"/>
                    <a:pt x="10573" y="7"/>
                  </a:cubicBezTo>
                  <a:cubicBezTo>
                    <a:pt x="8382" y="102"/>
                    <a:pt x="5810" y="864"/>
                    <a:pt x="5143" y="3150"/>
                  </a:cubicBezTo>
                  <a:cubicBezTo>
                    <a:pt x="3429" y="10198"/>
                    <a:pt x="1714" y="17152"/>
                    <a:pt x="0" y="24105"/>
                  </a:cubicBezTo>
                  <a:cubicBezTo>
                    <a:pt x="6763" y="27058"/>
                    <a:pt x="12763" y="31725"/>
                    <a:pt x="16574" y="38011"/>
                  </a:cubicBezTo>
                  <a:close/>
                </a:path>
              </a:pathLst>
            </a:custGeom>
            <a:solidFill>
              <a:srgbClr val="0483BE"/>
            </a:solidFill>
            <a:ln w="9525" cap="flat">
              <a:noFill/>
              <a:prstDash val="solid"/>
              <a:miter/>
            </a:ln>
          </p:spPr>
          <p:txBody>
            <a:bodyPr rtlCol="0" anchor="ctr"/>
            <a:lstStyle/>
            <a:p>
              <a:endParaRPr lang="en-US"/>
            </a:p>
          </p:txBody>
        </p:sp>
        <p:sp>
          <p:nvSpPr>
            <p:cNvPr id="58" name="Vapaamuotoinen: Muoto 57">
              <a:extLst>
                <a:ext uri="{FF2B5EF4-FFF2-40B4-BE49-F238E27FC236}">
                  <a16:creationId xmlns:a16="http://schemas.microsoft.com/office/drawing/2014/main" id="{D0137C6F-A1B9-4D78-B5A6-60A94FDAC389}"/>
                </a:ext>
              </a:extLst>
            </p:cNvPr>
            <p:cNvSpPr/>
            <p:nvPr/>
          </p:nvSpPr>
          <p:spPr>
            <a:xfrm>
              <a:off x="5514403" y="945228"/>
              <a:ext cx="37045" cy="49466"/>
            </a:xfrm>
            <a:custGeom>
              <a:avLst/>
              <a:gdLst>
                <a:gd name="connsiteX0" fmla="*/ 13430 w 37045"/>
                <a:gd name="connsiteY0" fmla="*/ 49466 h 49466"/>
                <a:gd name="connsiteX1" fmla="*/ 33814 w 37045"/>
                <a:gd name="connsiteY1" fmla="*/ 44132 h 49466"/>
                <a:gd name="connsiteX2" fmla="*/ 36385 w 37045"/>
                <a:gd name="connsiteY2" fmla="*/ 34131 h 49466"/>
                <a:gd name="connsiteX3" fmla="*/ 34480 w 37045"/>
                <a:gd name="connsiteY3" fmla="*/ 30130 h 49466"/>
                <a:gd name="connsiteX4" fmla="*/ 13621 w 37045"/>
                <a:gd name="connsiteY4" fmla="*/ 3175 h 49466"/>
                <a:gd name="connsiteX5" fmla="*/ 6953 w 37045"/>
                <a:gd name="connsiteY5" fmla="*/ 31 h 49466"/>
                <a:gd name="connsiteX6" fmla="*/ 2858 w 37045"/>
                <a:gd name="connsiteY6" fmla="*/ 4699 h 49466"/>
                <a:gd name="connsiteX7" fmla="*/ 0 w 37045"/>
                <a:gd name="connsiteY7" fmla="*/ 33083 h 49466"/>
                <a:gd name="connsiteX8" fmla="*/ 13430 w 37045"/>
                <a:gd name="connsiteY8" fmla="*/ 49466 h 49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45" h="49466">
                  <a:moveTo>
                    <a:pt x="13430" y="49466"/>
                  </a:moveTo>
                  <a:cubicBezTo>
                    <a:pt x="20193" y="47656"/>
                    <a:pt x="27051" y="45847"/>
                    <a:pt x="33814" y="44132"/>
                  </a:cubicBezTo>
                  <a:cubicBezTo>
                    <a:pt x="37814" y="42894"/>
                    <a:pt x="37338" y="37274"/>
                    <a:pt x="36385" y="34131"/>
                  </a:cubicBezTo>
                  <a:cubicBezTo>
                    <a:pt x="36004" y="32702"/>
                    <a:pt x="35338" y="31369"/>
                    <a:pt x="34480" y="30130"/>
                  </a:cubicBezTo>
                  <a:cubicBezTo>
                    <a:pt x="28004" y="20796"/>
                    <a:pt x="20955" y="11842"/>
                    <a:pt x="13621" y="3175"/>
                  </a:cubicBezTo>
                  <a:cubicBezTo>
                    <a:pt x="11906" y="1460"/>
                    <a:pt x="9525" y="-254"/>
                    <a:pt x="6953" y="31"/>
                  </a:cubicBezTo>
                  <a:cubicBezTo>
                    <a:pt x="4381" y="222"/>
                    <a:pt x="3048" y="2317"/>
                    <a:pt x="2858" y="4699"/>
                  </a:cubicBezTo>
                  <a:cubicBezTo>
                    <a:pt x="2286" y="14224"/>
                    <a:pt x="1238" y="23653"/>
                    <a:pt x="0" y="33083"/>
                  </a:cubicBezTo>
                  <a:cubicBezTo>
                    <a:pt x="5810" y="36798"/>
                    <a:pt x="10573" y="42799"/>
                    <a:pt x="13430" y="49466"/>
                  </a:cubicBezTo>
                  <a:close/>
                </a:path>
              </a:pathLst>
            </a:custGeom>
            <a:solidFill>
              <a:srgbClr val="1E4CA0"/>
            </a:solidFill>
            <a:ln w="9525" cap="flat">
              <a:noFill/>
              <a:prstDash val="solid"/>
              <a:miter/>
            </a:ln>
          </p:spPr>
          <p:txBody>
            <a:bodyPr rtlCol="0" anchor="ctr"/>
            <a:lstStyle/>
            <a:p>
              <a:endParaRPr lang="en-US"/>
            </a:p>
          </p:txBody>
        </p:sp>
        <p:sp>
          <p:nvSpPr>
            <p:cNvPr id="59" name="Vapaamuotoinen: Muoto 58">
              <a:extLst>
                <a:ext uri="{FF2B5EF4-FFF2-40B4-BE49-F238E27FC236}">
                  <a16:creationId xmlns:a16="http://schemas.microsoft.com/office/drawing/2014/main" id="{5A5A825D-C4C8-49C2-B5D7-39DFFDA19AEC}"/>
                </a:ext>
              </a:extLst>
            </p:cNvPr>
            <p:cNvSpPr/>
            <p:nvPr/>
          </p:nvSpPr>
          <p:spPr>
            <a:xfrm>
              <a:off x="5464873" y="934108"/>
              <a:ext cx="44309" cy="44679"/>
            </a:xfrm>
            <a:custGeom>
              <a:avLst/>
              <a:gdLst>
                <a:gd name="connsiteX0" fmla="*/ 31051 w 44309"/>
                <a:gd name="connsiteY0" fmla="*/ 40584 h 44679"/>
                <a:gd name="connsiteX1" fmla="*/ 40957 w 44309"/>
                <a:gd name="connsiteY1" fmla="*/ 40584 h 44679"/>
                <a:gd name="connsiteX2" fmla="*/ 44291 w 44309"/>
                <a:gd name="connsiteY2" fmla="*/ 12009 h 44679"/>
                <a:gd name="connsiteX3" fmla="*/ 43529 w 44309"/>
                <a:gd name="connsiteY3" fmla="*/ 7818 h 44679"/>
                <a:gd name="connsiteX4" fmla="*/ 32290 w 44309"/>
                <a:gd name="connsiteY4" fmla="*/ 7 h 44679"/>
                <a:gd name="connsiteX5" fmla="*/ 4191 w 44309"/>
                <a:gd name="connsiteY5" fmla="*/ 3436 h 44679"/>
                <a:gd name="connsiteX6" fmla="*/ 0 w 44309"/>
                <a:gd name="connsiteY6" fmla="*/ 22677 h 44679"/>
                <a:gd name="connsiteX7" fmla="*/ 21812 w 44309"/>
                <a:gd name="connsiteY7" fmla="*/ 44679 h 44679"/>
                <a:gd name="connsiteX8" fmla="*/ 31051 w 44309"/>
                <a:gd name="connsiteY8" fmla="*/ 40584 h 44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309" h="44679">
                  <a:moveTo>
                    <a:pt x="31051" y="40584"/>
                  </a:moveTo>
                  <a:cubicBezTo>
                    <a:pt x="34480" y="39917"/>
                    <a:pt x="37814" y="39917"/>
                    <a:pt x="40957" y="40584"/>
                  </a:cubicBezTo>
                  <a:cubicBezTo>
                    <a:pt x="42386" y="31059"/>
                    <a:pt x="43529" y="21534"/>
                    <a:pt x="44291" y="12009"/>
                  </a:cubicBezTo>
                  <a:cubicBezTo>
                    <a:pt x="44386" y="10580"/>
                    <a:pt x="44101" y="9151"/>
                    <a:pt x="43529" y="7818"/>
                  </a:cubicBezTo>
                  <a:cubicBezTo>
                    <a:pt x="41624" y="3436"/>
                    <a:pt x="37243" y="-183"/>
                    <a:pt x="32290" y="7"/>
                  </a:cubicBezTo>
                  <a:cubicBezTo>
                    <a:pt x="22860" y="864"/>
                    <a:pt x="13525" y="2007"/>
                    <a:pt x="4191" y="3436"/>
                  </a:cubicBezTo>
                  <a:cubicBezTo>
                    <a:pt x="5620" y="10389"/>
                    <a:pt x="3810" y="17152"/>
                    <a:pt x="0" y="22677"/>
                  </a:cubicBezTo>
                  <a:cubicBezTo>
                    <a:pt x="7429" y="29820"/>
                    <a:pt x="14764" y="37155"/>
                    <a:pt x="21812" y="44679"/>
                  </a:cubicBezTo>
                  <a:cubicBezTo>
                    <a:pt x="24384" y="42774"/>
                    <a:pt x="27527" y="41346"/>
                    <a:pt x="31051" y="40584"/>
                  </a:cubicBezTo>
                  <a:close/>
                </a:path>
              </a:pathLst>
            </a:custGeom>
            <a:solidFill>
              <a:srgbClr val="0483BE"/>
            </a:solidFill>
            <a:ln w="9525" cap="flat">
              <a:noFill/>
              <a:prstDash val="solid"/>
              <a:miter/>
            </a:ln>
          </p:spPr>
          <p:txBody>
            <a:bodyPr rtlCol="0" anchor="ctr"/>
            <a:lstStyle/>
            <a:p>
              <a:endParaRPr lang="en-US"/>
            </a:p>
          </p:txBody>
        </p:sp>
        <p:sp>
          <p:nvSpPr>
            <p:cNvPr id="60" name="Vapaamuotoinen: Muoto 59">
              <a:extLst>
                <a:ext uri="{FF2B5EF4-FFF2-40B4-BE49-F238E27FC236}">
                  <a16:creationId xmlns:a16="http://schemas.microsoft.com/office/drawing/2014/main" id="{E76E366F-B0AE-4E5B-80D7-CBE98247B480}"/>
                </a:ext>
              </a:extLst>
            </p:cNvPr>
            <p:cNvSpPr/>
            <p:nvPr/>
          </p:nvSpPr>
          <p:spPr>
            <a:xfrm>
              <a:off x="5526690" y="998217"/>
              <a:ext cx="31466" cy="52120"/>
            </a:xfrm>
            <a:custGeom>
              <a:avLst/>
              <a:gdLst>
                <a:gd name="connsiteX0" fmla="*/ 3524 w 31466"/>
                <a:gd name="connsiteY0" fmla="*/ 5621 h 52120"/>
                <a:gd name="connsiteX1" fmla="*/ 23813 w 31466"/>
                <a:gd name="connsiteY1" fmla="*/ 97 h 52120"/>
                <a:gd name="connsiteX2" fmla="*/ 31052 w 31466"/>
                <a:gd name="connsiteY2" fmla="*/ 7526 h 52120"/>
                <a:gd name="connsiteX3" fmla="*/ 31433 w 31466"/>
                <a:gd name="connsiteY3" fmla="*/ 11908 h 52120"/>
                <a:gd name="connsiteX4" fmla="*/ 26765 w 31466"/>
                <a:gd name="connsiteY4" fmla="*/ 45626 h 52120"/>
                <a:gd name="connsiteX5" fmla="*/ 22574 w 31466"/>
                <a:gd name="connsiteY5" fmla="*/ 51722 h 52120"/>
                <a:gd name="connsiteX6" fmla="*/ 16669 w 31466"/>
                <a:gd name="connsiteY6" fmla="*/ 49722 h 52120"/>
                <a:gd name="connsiteX7" fmla="*/ 0 w 31466"/>
                <a:gd name="connsiteY7" fmla="*/ 26576 h 52120"/>
                <a:gd name="connsiteX8" fmla="*/ 3524 w 31466"/>
                <a:gd name="connsiteY8" fmla="*/ 5621 h 52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466" h="52120">
                  <a:moveTo>
                    <a:pt x="3524" y="5621"/>
                  </a:moveTo>
                  <a:cubicBezTo>
                    <a:pt x="10287" y="3811"/>
                    <a:pt x="17050" y="1906"/>
                    <a:pt x="23813" y="97"/>
                  </a:cubicBezTo>
                  <a:cubicBezTo>
                    <a:pt x="27908" y="-761"/>
                    <a:pt x="30290" y="4288"/>
                    <a:pt x="31052" y="7526"/>
                  </a:cubicBezTo>
                  <a:cubicBezTo>
                    <a:pt x="31433" y="8955"/>
                    <a:pt x="31528" y="10479"/>
                    <a:pt x="31433" y="11908"/>
                  </a:cubicBezTo>
                  <a:cubicBezTo>
                    <a:pt x="30480" y="23242"/>
                    <a:pt x="28861" y="34482"/>
                    <a:pt x="26765" y="45626"/>
                  </a:cubicBezTo>
                  <a:cubicBezTo>
                    <a:pt x="26194" y="48007"/>
                    <a:pt x="24860" y="50579"/>
                    <a:pt x="22574" y="51722"/>
                  </a:cubicBezTo>
                  <a:cubicBezTo>
                    <a:pt x="20288" y="52770"/>
                    <a:pt x="18098" y="51627"/>
                    <a:pt x="16669" y="49722"/>
                  </a:cubicBezTo>
                  <a:cubicBezTo>
                    <a:pt x="11430" y="41816"/>
                    <a:pt x="5810" y="34101"/>
                    <a:pt x="0" y="26576"/>
                  </a:cubicBezTo>
                  <a:cubicBezTo>
                    <a:pt x="3334" y="20290"/>
                    <a:pt x="4477" y="12670"/>
                    <a:pt x="3524" y="5621"/>
                  </a:cubicBezTo>
                  <a:close/>
                </a:path>
              </a:pathLst>
            </a:custGeom>
            <a:solidFill>
              <a:srgbClr val="1E4CA0"/>
            </a:solidFill>
            <a:ln w="9525" cap="flat">
              <a:noFill/>
              <a:prstDash val="solid"/>
              <a:miter/>
            </a:ln>
          </p:spPr>
          <p:txBody>
            <a:bodyPr rtlCol="0" anchor="ctr"/>
            <a:lstStyle/>
            <a:p>
              <a:endParaRPr lang="en-US"/>
            </a:p>
          </p:txBody>
        </p:sp>
        <p:sp>
          <p:nvSpPr>
            <p:cNvPr id="61" name="Vapaamuotoinen: Muoto 60">
              <a:extLst>
                <a:ext uri="{FF2B5EF4-FFF2-40B4-BE49-F238E27FC236}">
                  <a16:creationId xmlns:a16="http://schemas.microsoft.com/office/drawing/2014/main" id="{94740F37-B9E2-4E66-A320-6074455AC5B3}"/>
                </a:ext>
              </a:extLst>
            </p:cNvPr>
            <p:cNvSpPr/>
            <p:nvPr/>
          </p:nvSpPr>
          <p:spPr>
            <a:xfrm>
              <a:off x="5393071" y="884291"/>
              <a:ext cx="52356" cy="31917"/>
            </a:xfrm>
            <a:custGeom>
              <a:avLst/>
              <a:gdLst>
                <a:gd name="connsiteX0" fmla="*/ 24939 w 52356"/>
                <a:gd name="connsiteY0" fmla="*/ 31918 h 31917"/>
                <a:gd name="connsiteX1" fmla="*/ 2270 w 52356"/>
                <a:gd name="connsiteY1" fmla="*/ 15535 h 31917"/>
                <a:gd name="connsiteX2" fmla="*/ 2937 w 52356"/>
                <a:gd name="connsiteY2" fmla="*/ 6676 h 31917"/>
                <a:gd name="connsiteX3" fmla="*/ 7032 w 52356"/>
                <a:gd name="connsiteY3" fmla="*/ 5057 h 31917"/>
                <a:gd name="connsiteX4" fmla="*/ 41037 w 52356"/>
                <a:gd name="connsiteY4" fmla="*/ 9 h 31917"/>
                <a:gd name="connsiteX5" fmla="*/ 49133 w 52356"/>
                <a:gd name="connsiteY5" fmla="*/ 2009 h 31917"/>
                <a:gd name="connsiteX6" fmla="*/ 52276 w 52356"/>
                <a:gd name="connsiteY6" fmla="*/ 7438 h 31917"/>
                <a:gd name="connsiteX7" fmla="*/ 46275 w 52356"/>
                <a:gd name="connsiteY7" fmla="*/ 28203 h 31917"/>
                <a:gd name="connsiteX8" fmla="*/ 24939 w 52356"/>
                <a:gd name="connsiteY8" fmla="*/ 31918 h 31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356" h="31917">
                  <a:moveTo>
                    <a:pt x="24939" y="31918"/>
                  </a:moveTo>
                  <a:cubicBezTo>
                    <a:pt x="17510" y="26203"/>
                    <a:pt x="9985" y="20678"/>
                    <a:pt x="2270" y="15535"/>
                  </a:cubicBezTo>
                  <a:cubicBezTo>
                    <a:pt x="-1254" y="12963"/>
                    <a:pt x="-397" y="8962"/>
                    <a:pt x="2937" y="6676"/>
                  </a:cubicBezTo>
                  <a:cubicBezTo>
                    <a:pt x="4175" y="5819"/>
                    <a:pt x="5604" y="5343"/>
                    <a:pt x="7032" y="5057"/>
                  </a:cubicBezTo>
                  <a:cubicBezTo>
                    <a:pt x="18272" y="2771"/>
                    <a:pt x="29607" y="1057"/>
                    <a:pt x="41037" y="9"/>
                  </a:cubicBezTo>
                  <a:cubicBezTo>
                    <a:pt x="43894" y="-86"/>
                    <a:pt x="46752" y="580"/>
                    <a:pt x="49133" y="2009"/>
                  </a:cubicBezTo>
                  <a:cubicBezTo>
                    <a:pt x="51038" y="3152"/>
                    <a:pt x="52752" y="5152"/>
                    <a:pt x="52276" y="7438"/>
                  </a:cubicBezTo>
                  <a:cubicBezTo>
                    <a:pt x="50276" y="14392"/>
                    <a:pt x="48276" y="21250"/>
                    <a:pt x="46275" y="28203"/>
                  </a:cubicBezTo>
                  <a:cubicBezTo>
                    <a:pt x="38941" y="27250"/>
                    <a:pt x="31321" y="28393"/>
                    <a:pt x="24939" y="31918"/>
                  </a:cubicBezTo>
                  <a:close/>
                </a:path>
              </a:pathLst>
            </a:custGeom>
            <a:solidFill>
              <a:srgbClr val="02A9E0"/>
            </a:solidFill>
            <a:ln w="9525" cap="flat">
              <a:noFill/>
              <a:prstDash val="solid"/>
              <a:miter/>
            </a:ln>
          </p:spPr>
          <p:txBody>
            <a:bodyPr rtlCol="0" anchor="ctr"/>
            <a:lstStyle/>
            <a:p>
              <a:endParaRPr lang="en-US"/>
            </a:p>
          </p:txBody>
        </p:sp>
        <p:sp>
          <p:nvSpPr>
            <p:cNvPr id="62" name="Vapaamuotoinen: Muoto 61">
              <a:extLst>
                <a:ext uri="{FF2B5EF4-FFF2-40B4-BE49-F238E27FC236}">
                  <a16:creationId xmlns:a16="http://schemas.microsoft.com/office/drawing/2014/main" id="{1AA7C807-02EF-4079-97B8-AF5A70CDA73D}"/>
                </a:ext>
              </a:extLst>
            </p:cNvPr>
            <p:cNvSpPr/>
            <p:nvPr/>
          </p:nvSpPr>
          <p:spPr>
            <a:xfrm>
              <a:off x="5315316" y="901414"/>
              <a:ext cx="48219" cy="40606"/>
            </a:xfrm>
            <a:custGeom>
              <a:avLst/>
              <a:gdLst>
                <a:gd name="connsiteX0" fmla="*/ 16016 w 48219"/>
                <a:gd name="connsiteY0" fmla="*/ 40607 h 40606"/>
                <a:gd name="connsiteX1" fmla="*/ 1062 w 48219"/>
                <a:gd name="connsiteY1" fmla="*/ 25843 h 40606"/>
                <a:gd name="connsiteX2" fmla="*/ 3824 w 48219"/>
                <a:gd name="connsiteY2" fmla="*/ 15937 h 40606"/>
                <a:gd name="connsiteX3" fmla="*/ 7444 w 48219"/>
                <a:gd name="connsiteY3" fmla="*/ 13365 h 40606"/>
                <a:gd name="connsiteX4" fmla="*/ 39067 w 48219"/>
                <a:gd name="connsiteY4" fmla="*/ 507 h 40606"/>
                <a:gd name="connsiteX5" fmla="*/ 46401 w 48219"/>
                <a:gd name="connsiteY5" fmla="*/ 1078 h 40606"/>
                <a:gd name="connsiteX6" fmla="*/ 47639 w 48219"/>
                <a:gd name="connsiteY6" fmla="*/ 7174 h 40606"/>
                <a:gd name="connsiteX7" fmla="*/ 35924 w 48219"/>
                <a:gd name="connsiteY7" fmla="*/ 33177 h 40606"/>
                <a:gd name="connsiteX8" fmla="*/ 16016 w 48219"/>
                <a:gd name="connsiteY8" fmla="*/ 40607 h 4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219" h="40606">
                  <a:moveTo>
                    <a:pt x="16016" y="40607"/>
                  </a:moveTo>
                  <a:cubicBezTo>
                    <a:pt x="11063" y="35654"/>
                    <a:pt x="6015" y="30701"/>
                    <a:pt x="1062" y="25843"/>
                  </a:cubicBezTo>
                  <a:cubicBezTo>
                    <a:pt x="-1700" y="22795"/>
                    <a:pt x="1538" y="18128"/>
                    <a:pt x="3824" y="15937"/>
                  </a:cubicBezTo>
                  <a:cubicBezTo>
                    <a:pt x="4872" y="14889"/>
                    <a:pt x="6110" y="14032"/>
                    <a:pt x="7444" y="13365"/>
                  </a:cubicBezTo>
                  <a:cubicBezTo>
                    <a:pt x="17731" y="8508"/>
                    <a:pt x="28304" y="4221"/>
                    <a:pt x="39067" y="507"/>
                  </a:cubicBezTo>
                  <a:cubicBezTo>
                    <a:pt x="41448" y="-160"/>
                    <a:pt x="44306" y="-351"/>
                    <a:pt x="46401" y="1078"/>
                  </a:cubicBezTo>
                  <a:cubicBezTo>
                    <a:pt x="48497" y="2507"/>
                    <a:pt x="48592" y="5079"/>
                    <a:pt x="47639" y="7174"/>
                  </a:cubicBezTo>
                  <a:cubicBezTo>
                    <a:pt x="43448" y="15747"/>
                    <a:pt x="39543" y="24414"/>
                    <a:pt x="35924" y="33177"/>
                  </a:cubicBezTo>
                  <a:cubicBezTo>
                    <a:pt x="28875" y="33463"/>
                    <a:pt x="21731" y="36225"/>
                    <a:pt x="16016" y="40607"/>
                  </a:cubicBezTo>
                  <a:close/>
                </a:path>
              </a:pathLst>
            </a:custGeom>
            <a:solidFill>
              <a:srgbClr val="02A9E0"/>
            </a:solidFill>
            <a:ln w="9525" cap="flat">
              <a:noFill/>
              <a:prstDash val="solid"/>
              <a:miter/>
            </a:ln>
          </p:spPr>
          <p:txBody>
            <a:bodyPr rtlCol="0" anchor="ctr"/>
            <a:lstStyle/>
            <a:p>
              <a:endParaRPr lang="en-US"/>
            </a:p>
          </p:txBody>
        </p:sp>
        <p:sp>
          <p:nvSpPr>
            <p:cNvPr id="63" name="Vapaamuotoinen: Muoto 62">
              <a:extLst>
                <a:ext uri="{FF2B5EF4-FFF2-40B4-BE49-F238E27FC236}">
                  <a16:creationId xmlns:a16="http://schemas.microsoft.com/office/drawing/2014/main" id="{E08DD57C-2402-45DE-9B22-53DE55577D81}"/>
                </a:ext>
              </a:extLst>
            </p:cNvPr>
            <p:cNvSpPr/>
            <p:nvPr/>
          </p:nvSpPr>
          <p:spPr>
            <a:xfrm>
              <a:off x="5360384" y="903328"/>
              <a:ext cx="50387" cy="45455"/>
            </a:xfrm>
            <a:custGeom>
              <a:avLst/>
              <a:gdLst>
                <a:gd name="connsiteX0" fmla="*/ 8573 w 50387"/>
                <a:gd name="connsiteY0" fmla="*/ 37359 h 45455"/>
                <a:gd name="connsiteX1" fmla="*/ 0 w 50387"/>
                <a:gd name="connsiteY1" fmla="*/ 32406 h 45455"/>
                <a:gd name="connsiteX2" fmla="*/ 11335 w 50387"/>
                <a:gd name="connsiteY2" fmla="*/ 5927 h 45455"/>
                <a:gd name="connsiteX3" fmla="*/ 14097 w 50387"/>
                <a:gd name="connsiteY3" fmla="*/ 2688 h 45455"/>
                <a:gd name="connsiteX4" fmla="*/ 27718 w 50387"/>
                <a:gd name="connsiteY4" fmla="*/ 1545 h 45455"/>
                <a:gd name="connsiteX5" fmla="*/ 50387 w 50387"/>
                <a:gd name="connsiteY5" fmla="*/ 18595 h 45455"/>
                <a:gd name="connsiteX6" fmla="*/ 44387 w 50387"/>
                <a:gd name="connsiteY6" fmla="*/ 37359 h 45455"/>
                <a:gd name="connsiteX7" fmla="*/ 14478 w 50387"/>
                <a:gd name="connsiteY7" fmla="*/ 45456 h 45455"/>
                <a:gd name="connsiteX8" fmla="*/ 8573 w 50387"/>
                <a:gd name="connsiteY8" fmla="*/ 37359 h 45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0387" h="45455">
                  <a:moveTo>
                    <a:pt x="8573" y="37359"/>
                  </a:moveTo>
                  <a:cubicBezTo>
                    <a:pt x="5906" y="34978"/>
                    <a:pt x="3048" y="33454"/>
                    <a:pt x="0" y="32406"/>
                  </a:cubicBezTo>
                  <a:cubicBezTo>
                    <a:pt x="3524" y="23453"/>
                    <a:pt x="7239" y="14690"/>
                    <a:pt x="11335" y="5927"/>
                  </a:cubicBezTo>
                  <a:cubicBezTo>
                    <a:pt x="12002" y="4689"/>
                    <a:pt x="12954" y="3546"/>
                    <a:pt x="14097" y="2688"/>
                  </a:cubicBezTo>
                  <a:cubicBezTo>
                    <a:pt x="17907" y="-74"/>
                    <a:pt x="23622" y="-1122"/>
                    <a:pt x="27718" y="1545"/>
                  </a:cubicBezTo>
                  <a:cubicBezTo>
                    <a:pt x="35433" y="6975"/>
                    <a:pt x="42958" y="12690"/>
                    <a:pt x="50387" y="18595"/>
                  </a:cubicBezTo>
                  <a:cubicBezTo>
                    <a:pt x="45625" y="23929"/>
                    <a:pt x="43815" y="30692"/>
                    <a:pt x="44387" y="37359"/>
                  </a:cubicBezTo>
                  <a:cubicBezTo>
                    <a:pt x="34385" y="39836"/>
                    <a:pt x="24384" y="42503"/>
                    <a:pt x="14478" y="45456"/>
                  </a:cubicBezTo>
                  <a:cubicBezTo>
                    <a:pt x="13240" y="42503"/>
                    <a:pt x="11240" y="39741"/>
                    <a:pt x="8573" y="37359"/>
                  </a:cubicBezTo>
                  <a:close/>
                </a:path>
              </a:pathLst>
            </a:custGeom>
            <a:solidFill>
              <a:srgbClr val="02A9E0"/>
            </a:solidFill>
            <a:ln w="9525" cap="flat">
              <a:noFill/>
              <a:prstDash val="solid"/>
              <a:miter/>
            </a:ln>
          </p:spPr>
          <p:txBody>
            <a:bodyPr rtlCol="0" anchor="ctr"/>
            <a:lstStyle/>
            <a:p>
              <a:endParaRPr lang="en-US"/>
            </a:p>
          </p:txBody>
        </p:sp>
        <p:sp>
          <p:nvSpPr>
            <p:cNvPr id="64" name="Vapaamuotoinen: Muoto 63">
              <a:extLst>
                <a:ext uri="{FF2B5EF4-FFF2-40B4-BE49-F238E27FC236}">
                  <a16:creationId xmlns:a16="http://schemas.microsoft.com/office/drawing/2014/main" id="{9D55E0C2-7C44-483B-A0CB-08D699F6C031}"/>
                </a:ext>
              </a:extLst>
            </p:cNvPr>
            <p:cNvSpPr/>
            <p:nvPr/>
          </p:nvSpPr>
          <p:spPr>
            <a:xfrm>
              <a:off x="5284058" y="932656"/>
              <a:ext cx="40606" cy="48139"/>
            </a:xfrm>
            <a:custGeom>
              <a:avLst/>
              <a:gdLst>
                <a:gd name="connsiteX0" fmla="*/ 40607 w 40606"/>
                <a:gd name="connsiteY0" fmla="*/ 16032 h 48139"/>
                <a:gd name="connsiteX1" fmla="*/ 25843 w 40606"/>
                <a:gd name="connsiteY1" fmla="*/ 1078 h 48139"/>
                <a:gd name="connsiteX2" fmla="*/ 15937 w 40606"/>
                <a:gd name="connsiteY2" fmla="*/ 3840 h 48139"/>
                <a:gd name="connsiteX3" fmla="*/ 13365 w 40606"/>
                <a:gd name="connsiteY3" fmla="*/ 7460 h 48139"/>
                <a:gd name="connsiteX4" fmla="*/ 507 w 40606"/>
                <a:gd name="connsiteY4" fmla="*/ 38987 h 48139"/>
                <a:gd name="connsiteX5" fmla="*/ 1078 w 40606"/>
                <a:gd name="connsiteY5" fmla="*/ 46322 h 48139"/>
                <a:gd name="connsiteX6" fmla="*/ 7174 w 40606"/>
                <a:gd name="connsiteY6" fmla="*/ 47560 h 48139"/>
                <a:gd name="connsiteX7" fmla="*/ 33177 w 40606"/>
                <a:gd name="connsiteY7" fmla="*/ 35844 h 48139"/>
                <a:gd name="connsiteX8" fmla="*/ 40607 w 40606"/>
                <a:gd name="connsiteY8" fmla="*/ 16032 h 48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606" h="48139">
                  <a:moveTo>
                    <a:pt x="40607" y="16032"/>
                  </a:moveTo>
                  <a:cubicBezTo>
                    <a:pt x="35654" y="11079"/>
                    <a:pt x="30701" y="6031"/>
                    <a:pt x="25843" y="1078"/>
                  </a:cubicBezTo>
                  <a:cubicBezTo>
                    <a:pt x="22795" y="-1684"/>
                    <a:pt x="18128" y="1459"/>
                    <a:pt x="15937" y="3840"/>
                  </a:cubicBezTo>
                  <a:cubicBezTo>
                    <a:pt x="14889" y="4888"/>
                    <a:pt x="14032" y="6126"/>
                    <a:pt x="13365" y="7460"/>
                  </a:cubicBezTo>
                  <a:cubicBezTo>
                    <a:pt x="8508" y="17747"/>
                    <a:pt x="4317" y="28319"/>
                    <a:pt x="507" y="38987"/>
                  </a:cubicBezTo>
                  <a:cubicBezTo>
                    <a:pt x="-160" y="41369"/>
                    <a:pt x="-351" y="44226"/>
                    <a:pt x="1078" y="46322"/>
                  </a:cubicBezTo>
                  <a:cubicBezTo>
                    <a:pt x="2507" y="48417"/>
                    <a:pt x="5079" y="48512"/>
                    <a:pt x="7174" y="47560"/>
                  </a:cubicBezTo>
                  <a:cubicBezTo>
                    <a:pt x="15651" y="43369"/>
                    <a:pt x="24414" y="39464"/>
                    <a:pt x="33177" y="35844"/>
                  </a:cubicBezTo>
                  <a:cubicBezTo>
                    <a:pt x="33463" y="28891"/>
                    <a:pt x="36225" y="21747"/>
                    <a:pt x="40607" y="16032"/>
                  </a:cubicBezTo>
                  <a:close/>
                </a:path>
              </a:pathLst>
            </a:custGeom>
            <a:solidFill>
              <a:srgbClr val="02A9E0"/>
            </a:solidFill>
            <a:ln w="9525" cap="flat">
              <a:noFill/>
              <a:prstDash val="solid"/>
              <a:miter/>
            </a:ln>
          </p:spPr>
          <p:txBody>
            <a:bodyPr rtlCol="0" anchor="ctr"/>
            <a:lstStyle/>
            <a:p>
              <a:endParaRPr lang="en-US"/>
            </a:p>
          </p:txBody>
        </p:sp>
        <p:sp>
          <p:nvSpPr>
            <p:cNvPr id="65" name="Vapaamuotoinen: Muoto 64">
              <a:extLst>
                <a:ext uri="{FF2B5EF4-FFF2-40B4-BE49-F238E27FC236}">
                  <a16:creationId xmlns:a16="http://schemas.microsoft.com/office/drawing/2014/main" id="{4C5FA861-E9E3-40D6-9B1D-E78BCC534B18}"/>
                </a:ext>
              </a:extLst>
            </p:cNvPr>
            <p:cNvSpPr/>
            <p:nvPr/>
          </p:nvSpPr>
          <p:spPr>
            <a:xfrm>
              <a:off x="5380595" y="1144046"/>
              <a:ext cx="52353" cy="31917"/>
            </a:xfrm>
            <a:custGeom>
              <a:avLst/>
              <a:gdLst>
                <a:gd name="connsiteX0" fmla="*/ 27414 w 52353"/>
                <a:gd name="connsiteY0" fmla="*/ 0 h 31917"/>
                <a:gd name="connsiteX1" fmla="*/ 50083 w 52353"/>
                <a:gd name="connsiteY1" fmla="*/ 16383 h 31917"/>
                <a:gd name="connsiteX2" fmla="*/ 49417 w 52353"/>
                <a:gd name="connsiteY2" fmla="*/ 25241 h 31917"/>
                <a:gd name="connsiteX3" fmla="*/ 45321 w 52353"/>
                <a:gd name="connsiteY3" fmla="*/ 26860 h 31917"/>
                <a:gd name="connsiteX4" fmla="*/ 11317 w 52353"/>
                <a:gd name="connsiteY4" fmla="*/ 31909 h 31917"/>
                <a:gd name="connsiteX5" fmla="*/ 3220 w 52353"/>
                <a:gd name="connsiteY5" fmla="*/ 29908 h 31917"/>
                <a:gd name="connsiteX6" fmla="*/ 77 w 52353"/>
                <a:gd name="connsiteY6" fmla="*/ 24479 h 31917"/>
                <a:gd name="connsiteX7" fmla="*/ 6078 w 52353"/>
                <a:gd name="connsiteY7" fmla="*/ 3715 h 31917"/>
                <a:gd name="connsiteX8" fmla="*/ 27414 w 52353"/>
                <a:gd name="connsiteY8" fmla="*/ 0 h 319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353" h="31917">
                  <a:moveTo>
                    <a:pt x="27414" y="0"/>
                  </a:moveTo>
                  <a:cubicBezTo>
                    <a:pt x="34843" y="5715"/>
                    <a:pt x="42368" y="11240"/>
                    <a:pt x="50083" y="16383"/>
                  </a:cubicBezTo>
                  <a:cubicBezTo>
                    <a:pt x="53608" y="18955"/>
                    <a:pt x="52750" y="22955"/>
                    <a:pt x="49417" y="25241"/>
                  </a:cubicBezTo>
                  <a:cubicBezTo>
                    <a:pt x="48178" y="26098"/>
                    <a:pt x="46750" y="26575"/>
                    <a:pt x="45321" y="26860"/>
                  </a:cubicBezTo>
                  <a:cubicBezTo>
                    <a:pt x="34081" y="29146"/>
                    <a:pt x="22747" y="30861"/>
                    <a:pt x="11317" y="31909"/>
                  </a:cubicBezTo>
                  <a:cubicBezTo>
                    <a:pt x="8554" y="32004"/>
                    <a:pt x="5602" y="31337"/>
                    <a:pt x="3220" y="29908"/>
                  </a:cubicBezTo>
                  <a:cubicBezTo>
                    <a:pt x="1411" y="28766"/>
                    <a:pt x="-399" y="26765"/>
                    <a:pt x="77" y="24479"/>
                  </a:cubicBezTo>
                  <a:cubicBezTo>
                    <a:pt x="2077" y="17526"/>
                    <a:pt x="4078" y="10668"/>
                    <a:pt x="6078" y="3715"/>
                  </a:cubicBezTo>
                  <a:cubicBezTo>
                    <a:pt x="13412" y="4763"/>
                    <a:pt x="21032" y="3619"/>
                    <a:pt x="27414" y="0"/>
                  </a:cubicBezTo>
                  <a:close/>
                </a:path>
              </a:pathLst>
            </a:custGeom>
            <a:solidFill>
              <a:srgbClr val="1E4CA0"/>
            </a:solidFill>
            <a:ln w="9525" cap="flat">
              <a:noFill/>
              <a:prstDash val="solid"/>
              <a:miter/>
            </a:ln>
          </p:spPr>
          <p:txBody>
            <a:bodyPr rtlCol="0" anchor="ctr"/>
            <a:lstStyle/>
            <a:p>
              <a:endParaRPr lang="en-US"/>
            </a:p>
          </p:txBody>
        </p:sp>
        <p:sp>
          <p:nvSpPr>
            <p:cNvPr id="66" name="Vapaamuotoinen: Muoto 65">
              <a:extLst>
                <a:ext uri="{FF2B5EF4-FFF2-40B4-BE49-F238E27FC236}">
                  <a16:creationId xmlns:a16="http://schemas.microsoft.com/office/drawing/2014/main" id="{EB86BB7A-30CE-4717-8427-CE1813DFEC2E}"/>
                </a:ext>
              </a:extLst>
            </p:cNvPr>
            <p:cNvSpPr/>
            <p:nvPr/>
          </p:nvSpPr>
          <p:spPr>
            <a:xfrm>
              <a:off x="5462579" y="1118329"/>
              <a:ext cx="48123" cy="40606"/>
            </a:xfrm>
            <a:custGeom>
              <a:avLst/>
              <a:gdLst>
                <a:gd name="connsiteX0" fmla="*/ 32108 w 48123"/>
                <a:gd name="connsiteY0" fmla="*/ 0 h 40606"/>
                <a:gd name="connsiteX1" fmla="*/ 47062 w 48123"/>
                <a:gd name="connsiteY1" fmla="*/ 14764 h 40606"/>
                <a:gd name="connsiteX2" fmla="*/ 44300 w 48123"/>
                <a:gd name="connsiteY2" fmla="*/ 24670 h 40606"/>
                <a:gd name="connsiteX3" fmla="*/ 40680 w 48123"/>
                <a:gd name="connsiteY3" fmla="*/ 27242 h 40606"/>
                <a:gd name="connsiteX4" fmla="*/ 9152 w 48123"/>
                <a:gd name="connsiteY4" fmla="*/ 40100 h 40606"/>
                <a:gd name="connsiteX5" fmla="*/ 1818 w 48123"/>
                <a:gd name="connsiteY5" fmla="*/ 39529 h 40606"/>
                <a:gd name="connsiteX6" fmla="*/ 580 w 48123"/>
                <a:gd name="connsiteY6" fmla="*/ 33433 h 40606"/>
                <a:gd name="connsiteX7" fmla="*/ 12200 w 48123"/>
                <a:gd name="connsiteY7" fmla="*/ 7430 h 40606"/>
                <a:gd name="connsiteX8" fmla="*/ 32108 w 48123"/>
                <a:gd name="connsiteY8" fmla="*/ 0 h 4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123" h="40606">
                  <a:moveTo>
                    <a:pt x="32108" y="0"/>
                  </a:moveTo>
                  <a:cubicBezTo>
                    <a:pt x="37061" y="4953"/>
                    <a:pt x="42109" y="9906"/>
                    <a:pt x="47062" y="14764"/>
                  </a:cubicBezTo>
                  <a:cubicBezTo>
                    <a:pt x="49824" y="17812"/>
                    <a:pt x="46586" y="22479"/>
                    <a:pt x="44300" y="24670"/>
                  </a:cubicBezTo>
                  <a:cubicBezTo>
                    <a:pt x="43252" y="25718"/>
                    <a:pt x="42014" y="26575"/>
                    <a:pt x="40680" y="27242"/>
                  </a:cubicBezTo>
                  <a:cubicBezTo>
                    <a:pt x="30393" y="32099"/>
                    <a:pt x="19916" y="36290"/>
                    <a:pt x="9152" y="40100"/>
                  </a:cubicBezTo>
                  <a:cubicBezTo>
                    <a:pt x="6771" y="40767"/>
                    <a:pt x="3914" y="40958"/>
                    <a:pt x="1818" y="39529"/>
                  </a:cubicBezTo>
                  <a:cubicBezTo>
                    <a:pt x="-277" y="38100"/>
                    <a:pt x="-373" y="35528"/>
                    <a:pt x="580" y="33433"/>
                  </a:cubicBezTo>
                  <a:cubicBezTo>
                    <a:pt x="4771" y="24956"/>
                    <a:pt x="8676" y="16193"/>
                    <a:pt x="12200" y="7430"/>
                  </a:cubicBezTo>
                  <a:cubicBezTo>
                    <a:pt x="19249" y="7144"/>
                    <a:pt x="26393" y="4286"/>
                    <a:pt x="32108" y="0"/>
                  </a:cubicBezTo>
                  <a:close/>
                </a:path>
              </a:pathLst>
            </a:custGeom>
            <a:solidFill>
              <a:srgbClr val="1E4CA0"/>
            </a:solidFill>
            <a:ln w="9525" cap="flat">
              <a:noFill/>
              <a:prstDash val="solid"/>
              <a:miter/>
            </a:ln>
          </p:spPr>
          <p:txBody>
            <a:bodyPr rtlCol="0" anchor="ctr"/>
            <a:lstStyle/>
            <a:p>
              <a:endParaRPr lang="en-US"/>
            </a:p>
          </p:txBody>
        </p:sp>
        <p:sp>
          <p:nvSpPr>
            <p:cNvPr id="67" name="Vapaamuotoinen: Muoto 66">
              <a:extLst>
                <a:ext uri="{FF2B5EF4-FFF2-40B4-BE49-F238E27FC236}">
                  <a16:creationId xmlns:a16="http://schemas.microsoft.com/office/drawing/2014/main" id="{C0920509-A059-4214-91AF-4FAEED88CDA9}"/>
                </a:ext>
              </a:extLst>
            </p:cNvPr>
            <p:cNvSpPr/>
            <p:nvPr/>
          </p:nvSpPr>
          <p:spPr>
            <a:xfrm>
              <a:off x="5415152" y="1111566"/>
              <a:ext cx="50482" cy="45360"/>
            </a:xfrm>
            <a:custGeom>
              <a:avLst/>
              <a:gdLst>
                <a:gd name="connsiteX0" fmla="*/ 41910 w 50482"/>
                <a:gd name="connsiteY0" fmla="*/ 8096 h 45360"/>
                <a:gd name="connsiteX1" fmla="*/ 50483 w 50482"/>
                <a:gd name="connsiteY1" fmla="*/ 13049 h 45360"/>
                <a:gd name="connsiteX2" fmla="*/ 39148 w 50482"/>
                <a:gd name="connsiteY2" fmla="*/ 39433 h 45360"/>
                <a:gd name="connsiteX3" fmla="*/ 36290 w 50482"/>
                <a:gd name="connsiteY3" fmla="*/ 42672 h 45360"/>
                <a:gd name="connsiteX4" fmla="*/ 22670 w 50482"/>
                <a:gd name="connsiteY4" fmla="*/ 43815 h 45360"/>
                <a:gd name="connsiteX5" fmla="*/ 0 w 50482"/>
                <a:gd name="connsiteY5" fmla="*/ 26860 h 45360"/>
                <a:gd name="connsiteX6" fmla="*/ 5906 w 50482"/>
                <a:gd name="connsiteY6" fmla="*/ 8096 h 45360"/>
                <a:gd name="connsiteX7" fmla="*/ 35814 w 50482"/>
                <a:gd name="connsiteY7" fmla="*/ 0 h 45360"/>
                <a:gd name="connsiteX8" fmla="*/ 41910 w 50482"/>
                <a:gd name="connsiteY8" fmla="*/ 8096 h 45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0482" h="45360">
                  <a:moveTo>
                    <a:pt x="41910" y="8096"/>
                  </a:moveTo>
                  <a:cubicBezTo>
                    <a:pt x="44577" y="10477"/>
                    <a:pt x="47435" y="12002"/>
                    <a:pt x="50483" y="13049"/>
                  </a:cubicBezTo>
                  <a:cubicBezTo>
                    <a:pt x="46958" y="22003"/>
                    <a:pt x="43244" y="30766"/>
                    <a:pt x="39148" y="39433"/>
                  </a:cubicBezTo>
                  <a:cubicBezTo>
                    <a:pt x="38481" y="40672"/>
                    <a:pt x="37433" y="41815"/>
                    <a:pt x="36290" y="42672"/>
                  </a:cubicBezTo>
                  <a:cubicBezTo>
                    <a:pt x="32480" y="45434"/>
                    <a:pt x="26765" y="46482"/>
                    <a:pt x="22670" y="43815"/>
                  </a:cubicBezTo>
                  <a:cubicBezTo>
                    <a:pt x="14954" y="38386"/>
                    <a:pt x="7430" y="32671"/>
                    <a:pt x="0" y="26860"/>
                  </a:cubicBezTo>
                  <a:cubicBezTo>
                    <a:pt x="4667" y="21527"/>
                    <a:pt x="6572" y="14764"/>
                    <a:pt x="5906" y="8096"/>
                  </a:cubicBezTo>
                  <a:cubicBezTo>
                    <a:pt x="15907" y="5620"/>
                    <a:pt x="25908" y="2857"/>
                    <a:pt x="35814" y="0"/>
                  </a:cubicBezTo>
                  <a:cubicBezTo>
                    <a:pt x="37243" y="2953"/>
                    <a:pt x="39243" y="5715"/>
                    <a:pt x="41910" y="8096"/>
                  </a:cubicBezTo>
                  <a:close/>
                </a:path>
              </a:pathLst>
            </a:custGeom>
            <a:solidFill>
              <a:srgbClr val="1E4CA0"/>
            </a:solidFill>
            <a:ln w="9525" cap="flat">
              <a:noFill/>
              <a:prstDash val="solid"/>
              <a:miter/>
            </a:ln>
          </p:spPr>
          <p:txBody>
            <a:bodyPr rtlCol="0" anchor="ctr"/>
            <a:lstStyle/>
            <a:p>
              <a:endParaRPr lang="en-US"/>
            </a:p>
          </p:txBody>
        </p:sp>
        <p:sp>
          <p:nvSpPr>
            <p:cNvPr id="68" name="Vapaamuotoinen: Muoto 67">
              <a:extLst>
                <a:ext uri="{FF2B5EF4-FFF2-40B4-BE49-F238E27FC236}">
                  <a16:creationId xmlns:a16="http://schemas.microsoft.com/office/drawing/2014/main" id="{49A7DAFC-439B-4389-8601-9D1B1A92F362}"/>
                </a:ext>
              </a:extLst>
            </p:cNvPr>
            <p:cNvSpPr/>
            <p:nvPr/>
          </p:nvSpPr>
          <p:spPr>
            <a:xfrm>
              <a:off x="5501354" y="1079554"/>
              <a:ext cx="40702" cy="48123"/>
            </a:xfrm>
            <a:custGeom>
              <a:avLst/>
              <a:gdLst>
                <a:gd name="connsiteX0" fmla="*/ 0 w 40702"/>
                <a:gd name="connsiteY0" fmla="*/ 32108 h 48123"/>
                <a:gd name="connsiteX1" fmla="*/ 14764 w 40702"/>
                <a:gd name="connsiteY1" fmla="*/ 47062 h 48123"/>
                <a:gd name="connsiteX2" fmla="*/ 24765 w 40702"/>
                <a:gd name="connsiteY2" fmla="*/ 44300 h 48123"/>
                <a:gd name="connsiteX3" fmla="*/ 27337 w 40702"/>
                <a:gd name="connsiteY3" fmla="*/ 40680 h 48123"/>
                <a:gd name="connsiteX4" fmla="*/ 40195 w 40702"/>
                <a:gd name="connsiteY4" fmla="*/ 9152 h 48123"/>
                <a:gd name="connsiteX5" fmla="*/ 39624 w 40702"/>
                <a:gd name="connsiteY5" fmla="*/ 1818 h 48123"/>
                <a:gd name="connsiteX6" fmla="*/ 33528 w 40702"/>
                <a:gd name="connsiteY6" fmla="*/ 580 h 48123"/>
                <a:gd name="connsiteX7" fmla="*/ 7525 w 40702"/>
                <a:gd name="connsiteY7" fmla="*/ 12296 h 48123"/>
                <a:gd name="connsiteX8" fmla="*/ 0 w 40702"/>
                <a:gd name="connsiteY8" fmla="*/ 32108 h 48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702" h="48123">
                  <a:moveTo>
                    <a:pt x="0" y="32108"/>
                  </a:moveTo>
                  <a:cubicBezTo>
                    <a:pt x="4953" y="37061"/>
                    <a:pt x="9906" y="42109"/>
                    <a:pt x="14764" y="47062"/>
                  </a:cubicBezTo>
                  <a:cubicBezTo>
                    <a:pt x="17812" y="49824"/>
                    <a:pt x="22479" y="46586"/>
                    <a:pt x="24765" y="44300"/>
                  </a:cubicBezTo>
                  <a:cubicBezTo>
                    <a:pt x="25813" y="43252"/>
                    <a:pt x="26670" y="42014"/>
                    <a:pt x="27337" y="40680"/>
                  </a:cubicBezTo>
                  <a:cubicBezTo>
                    <a:pt x="32194" y="30393"/>
                    <a:pt x="36481" y="19820"/>
                    <a:pt x="40195" y="9152"/>
                  </a:cubicBezTo>
                  <a:cubicBezTo>
                    <a:pt x="40862" y="6771"/>
                    <a:pt x="41053" y="3914"/>
                    <a:pt x="39624" y="1818"/>
                  </a:cubicBezTo>
                  <a:cubicBezTo>
                    <a:pt x="38195" y="-277"/>
                    <a:pt x="35623" y="-373"/>
                    <a:pt x="33528" y="580"/>
                  </a:cubicBezTo>
                  <a:cubicBezTo>
                    <a:pt x="24955" y="4771"/>
                    <a:pt x="16288" y="8676"/>
                    <a:pt x="7525" y="12296"/>
                  </a:cubicBezTo>
                  <a:cubicBezTo>
                    <a:pt x="7144" y="19249"/>
                    <a:pt x="4381" y="26393"/>
                    <a:pt x="0" y="32108"/>
                  </a:cubicBezTo>
                  <a:close/>
                </a:path>
              </a:pathLst>
            </a:custGeom>
            <a:solidFill>
              <a:srgbClr val="1E4CA0"/>
            </a:solidFill>
            <a:ln w="9525" cap="flat">
              <a:noFill/>
              <a:prstDash val="solid"/>
              <a:miter/>
            </a:ln>
          </p:spPr>
          <p:txBody>
            <a:bodyPr rtlCol="0" anchor="ctr"/>
            <a:lstStyle/>
            <a:p>
              <a:endParaRPr lang="en-US"/>
            </a:p>
          </p:txBody>
        </p:sp>
        <p:sp>
          <p:nvSpPr>
            <p:cNvPr id="69" name="Vapaamuotoinen: Muoto 68">
              <a:extLst>
                <a:ext uri="{FF2B5EF4-FFF2-40B4-BE49-F238E27FC236}">
                  <a16:creationId xmlns:a16="http://schemas.microsoft.com/office/drawing/2014/main" id="{CFC4E0A0-FF30-44D9-B188-5476580709D3}"/>
                </a:ext>
              </a:extLst>
            </p:cNvPr>
            <p:cNvSpPr/>
            <p:nvPr/>
          </p:nvSpPr>
          <p:spPr>
            <a:xfrm>
              <a:off x="5327975" y="1131283"/>
              <a:ext cx="49077" cy="37916"/>
            </a:xfrm>
            <a:custGeom>
              <a:avLst/>
              <a:gdLst>
                <a:gd name="connsiteX0" fmla="*/ 32409 w 49077"/>
                <a:gd name="connsiteY0" fmla="*/ 0 h 37916"/>
                <a:gd name="connsiteX1" fmla="*/ 4596 w 49077"/>
                <a:gd name="connsiteY1" fmla="*/ 2857 h 37916"/>
                <a:gd name="connsiteX2" fmla="*/ 786 w 49077"/>
                <a:gd name="connsiteY2" fmla="*/ 10858 h 37916"/>
                <a:gd name="connsiteX3" fmla="*/ 3548 w 49077"/>
                <a:gd name="connsiteY3" fmla="*/ 14288 h 37916"/>
                <a:gd name="connsiteX4" fmla="*/ 30409 w 49077"/>
                <a:gd name="connsiteY4" fmla="*/ 35623 h 37916"/>
                <a:gd name="connsiteX5" fmla="*/ 38505 w 49077"/>
                <a:gd name="connsiteY5" fmla="*/ 37909 h 37916"/>
                <a:gd name="connsiteX6" fmla="*/ 43934 w 49077"/>
                <a:gd name="connsiteY6" fmla="*/ 34766 h 37916"/>
                <a:gd name="connsiteX7" fmla="*/ 49078 w 49077"/>
                <a:gd name="connsiteY7" fmla="*/ 13811 h 37916"/>
                <a:gd name="connsiteX8" fmla="*/ 32409 w 49077"/>
                <a:gd name="connsiteY8" fmla="*/ 0 h 37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9077" h="37916">
                  <a:moveTo>
                    <a:pt x="32409" y="0"/>
                  </a:moveTo>
                  <a:cubicBezTo>
                    <a:pt x="23170" y="1238"/>
                    <a:pt x="13931" y="2286"/>
                    <a:pt x="4596" y="2857"/>
                  </a:cubicBezTo>
                  <a:cubicBezTo>
                    <a:pt x="310" y="3334"/>
                    <a:pt x="-1024" y="7239"/>
                    <a:pt x="786" y="10858"/>
                  </a:cubicBezTo>
                  <a:cubicBezTo>
                    <a:pt x="1453" y="12192"/>
                    <a:pt x="2405" y="13335"/>
                    <a:pt x="3548" y="14288"/>
                  </a:cubicBezTo>
                  <a:cubicBezTo>
                    <a:pt x="12121" y="21812"/>
                    <a:pt x="21074" y="29051"/>
                    <a:pt x="30409" y="35623"/>
                  </a:cubicBezTo>
                  <a:cubicBezTo>
                    <a:pt x="32790" y="37052"/>
                    <a:pt x="35648" y="38005"/>
                    <a:pt x="38505" y="37909"/>
                  </a:cubicBezTo>
                  <a:cubicBezTo>
                    <a:pt x="40696" y="37814"/>
                    <a:pt x="43172" y="37052"/>
                    <a:pt x="43934" y="34766"/>
                  </a:cubicBezTo>
                  <a:cubicBezTo>
                    <a:pt x="45649" y="27813"/>
                    <a:pt x="47363" y="20765"/>
                    <a:pt x="49078" y="13811"/>
                  </a:cubicBezTo>
                  <a:cubicBezTo>
                    <a:pt x="42220" y="11049"/>
                    <a:pt x="36219" y="6382"/>
                    <a:pt x="32409" y="0"/>
                  </a:cubicBezTo>
                  <a:close/>
                </a:path>
              </a:pathLst>
            </a:custGeom>
            <a:solidFill>
              <a:srgbClr val="1E4CA0"/>
            </a:solidFill>
            <a:ln w="9525" cap="flat">
              <a:noFill/>
              <a:prstDash val="solid"/>
              <a:miter/>
            </a:ln>
          </p:spPr>
          <p:txBody>
            <a:bodyPr rtlCol="0" anchor="ctr"/>
            <a:lstStyle/>
            <a:p>
              <a:endParaRPr lang="en-US"/>
            </a:p>
          </p:txBody>
        </p:sp>
        <p:sp>
          <p:nvSpPr>
            <p:cNvPr id="70" name="Vapaamuotoinen: Muoto 69">
              <a:extLst>
                <a:ext uri="{FF2B5EF4-FFF2-40B4-BE49-F238E27FC236}">
                  <a16:creationId xmlns:a16="http://schemas.microsoft.com/office/drawing/2014/main" id="{D67A0611-FC45-4C8F-A61E-9B54AEA09BDA}"/>
                </a:ext>
              </a:extLst>
            </p:cNvPr>
            <p:cNvSpPr/>
            <p:nvPr/>
          </p:nvSpPr>
          <p:spPr>
            <a:xfrm>
              <a:off x="5274612" y="1065656"/>
              <a:ext cx="37099" cy="49450"/>
            </a:xfrm>
            <a:custGeom>
              <a:avLst/>
              <a:gdLst>
                <a:gd name="connsiteX0" fmla="*/ 23574 w 37099"/>
                <a:gd name="connsiteY0" fmla="*/ 0 h 49450"/>
                <a:gd name="connsiteX1" fmla="*/ 3190 w 37099"/>
                <a:gd name="connsiteY1" fmla="*/ 5334 h 49450"/>
                <a:gd name="connsiteX2" fmla="*/ 618 w 37099"/>
                <a:gd name="connsiteY2" fmla="*/ 15335 h 49450"/>
                <a:gd name="connsiteX3" fmla="*/ 2523 w 37099"/>
                <a:gd name="connsiteY3" fmla="*/ 19336 h 49450"/>
                <a:gd name="connsiteX4" fmla="*/ 23478 w 37099"/>
                <a:gd name="connsiteY4" fmla="*/ 46291 h 49450"/>
                <a:gd name="connsiteX5" fmla="*/ 30146 w 37099"/>
                <a:gd name="connsiteY5" fmla="*/ 49435 h 49450"/>
                <a:gd name="connsiteX6" fmla="*/ 34242 w 37099"/>
                <a:gd name="connsiteY6" fmla="*/ 44767 h 49450"/>
                <a:gd name="connsiteX7" fmla="*/ 37099 w 37099"/>
                <a:gd name="connsiteY7" fmla="*/ 16383 h 49450"/>
                <a:gd name="connsiteX8" fmla="*/ 23574 w 37099"/>
                <a:gd name="connsiteY8" fmla="*/ 0 h 49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99" h="49450">
                  <a:moveTo>
                    <a:pt x="23574" y="0"/>
                  </a:moveTo>
                  <a:cubicBezTo>
                    <a:pt x="16811" y="1810"/>
                    <a:pt x="10048" y="3524"/>
                    <a:pt x="3190" y="5334"/>
                  </a:cubicBezTo>
                  <a:cubicBezTo>
                    <a:pt x="-810" y="6572"/>
                    <a:pt x="-239" y="12192"/>
                    <a:pt x="618" y="15335"/>
                  </a:cubicBezTo>
                  <a:cubicBezTo>
                    <a:pt x="999" y="16764"/>
                    <a:pt x="1666" y="18097"/>
                    <a:pt x="2523" y="19336"/>
                  </a:cubicBezTo>
                  <a:cubicBezTo>
                    <a:pt x="9000" y="28670"/>
                    <a:pt x="16049" y="37624"/>
                    <a:pt x="23478" y="46291"/>
                  </a:cubicBezTo>
                  <a:cubicBezTo>
                    <a:pt x="25193" y="48006"/>
                    <a:pt x="27574" y="49625"/>
                    <a:pt x="30146" y="49435"/>
                  </a:cubicBezTo>
                  <a:cubicBezTo>
                    <a:pt x="32718" y="49244"/>
                    <a:pt x="34051" y="47149"/>
                    <a:pt x="34242" y="44767"/>
                  </a:cubicBezTo>
                  <a:cubicBezTo>
                    <a:pt x="34813" y="35242"/>
                    <a:pt x="35861" y="25813"/>
                    <a:pt x="37099" y="16383"/>
                  </a:cubicBezTo>
                  <a:cubicBezTo>
                    <a:pt x="31194" y="12668"/>
                    <a:pt x="26336" y="6667"/>
                    <a:pt x="23574" y="0"/>
                  </a:cubicBezTo>
                  <a:close/>
                </a:path>
              </a:pathLst>
            </a:custGeom>
            <a:solidFill>
              <a:srgbClr val="0483BE"/>
            </a:solidFill>
            <a:ln w="9525" cap="flat">
              <a:noFill/>
              <a:prstDash val="solid"/>
              <a:miter/>
            </a:ln>
          </p:spPr>
          <p:txBody>
            <a:bodyPr rtlCol="0" anchor="ctr"/>
            <a:lstStyle/>
            <a:p>
              <a:endParaRPr lang="en-US"/>
            </a:p>
          </p:txBody>
        </p:sp>
        <p:sp>
          <p:nvSpPr>
            <p:cNvPr id="71" name="Vapaamuotoinen: Muoto 70">
              <a:extLst>
                <a:ext uri="{FF2B5EF4-FFF2-40B4-BE49-F238E27FC236}">
                  <a16:creationId xmlns:a16="http://schemas.microsoft.com/office/drawing/2014/main" id="{C02B8264-C5F1-454F-BD03-DC8A5D0F336E}"/>
                </a:ext>
              </a:extLst>
            </p:cNvPr>
            <p:cNvSpPr/>
            <p:nvPr/>
          </p:nvSpPr>
          <p:spPr>
            <a:xfrm>
              <a:off x="5316840" y="1081467"/>
              <a:ext cx="44305" cy="44679"/>
            </a:xfrm>
            <a:custGeom>
              <a:avLst/>
              <a:gdLst>
                <a:gd name="connsiteX0" fmla="*/ 13254 w 44305"/>
                <a:gd name="connsiteY0" fmla="*/ 4191 h 44679"/>
                <a:gd name="connsiteX1" fmla="*/ 3348 w 44305"/>
                <a:gd name="connsiteY1" fmla="*/ 4096 h 44679"/>
                <a:gd name="connsiteX2" fmla="*/ 15 w 44305"/>
                <a:gd name="connsiteY2" fmla="*/ 32671 h 44679"/>
                <a:gd name="connsiteX3" fmla="*/ 777 w 44305"/>
                <a:gd name="connsiteY3" fmla="*/ 36862 h 44679"/>
                <a:gd name="connsiteX4" fmla="*/ 12016 w 44305"/>
                <a:gd name="connsiteY4" fmla="*/ 44672 h 44679"/>
                <a:gd name="connsiteX5" fmla="*/ 40115 w 44305"/>
                <a:gd name="connsiteY5" fmla="*/ 41243 h 44679"/>
                <a:gd name="connsiteX6" fmla="*/ 44306 w 44305"/>
                <a:gd name="connsiteY6" fmla="*/ 22003 h 44679"/>
                <a:gd name="connsiteX7" fmla="*/ 22494 w 44305"/>
                <a:gd name="connsiteY7" fmla="*/ 0 h 44679"/>
                <a:gd name="connsiteX8" fmla="*/ 13254 w 44305"/>
                <a:gd name="connsiteY8" fmla="*/ 4191 h 44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305" h="44679">
                  <a:moveTo>
                    <a:pt x="13254" y="4191"/>
                  </a:moveTo>
                  <a:cubicBezTo>
                    <a:pt x="9825" y="4858"/>
                    <a:pt x="6492" y="4858"/>
                    <a:pt x="3348" y="4096"/>
                  </a:cubicBezTo>
                  <a:cubicBezTo>
                    <a:pt x="1920" y="13621"/>
                    <a:pt x="777" y="23146"/>
                    <a:pt x="15" y="32671"/>
                  </a:cubicBezTo>
                  <a:cubicBezTo>
                    <a:pt x="-81" y="34100"/>
                    <a:pt x="300" y="35528"/>
                    <a:pt x="777" y="36862"/>
                  </a:cubicBezTo>
                  <a:cubicBezTo>
                    <a:pt x="2682" y="41243"/>
                    <a:pt x="7063" y="44863"/>
                    <a:pt x="12016" y="44672"/>
                  </a:cubicBezTo>
                  <a:cubicBezTo>
                    <a:pt x="21446" y="43815"/>
                    <a:pt x="30780" y="42672"/>
                    <a:pt x="40115" y="41243"/>
                  </a:cubicBezTo>
                  <a:cubicBezTo>
                    <a:pt x="38686" y="34290"/>
                    <a:pt x="40496" y="27527"/>
                    <a:pt x="44306" y="22003"/>
                  </a:cubicBezTo>
                  <a:cubicBezTo>
                    <a:pt x="36876" y="14859"/>
                    <a:pt x="29637" y="7525"/>
                    <a:pt x="22494" y="0"/>
                  </a:cubicBezTo>
                  <a:cubicBezTo>
                    <a:pt x="19827" y="2000"/>
                    <a:pt x="16779" y="3429"/>
                    <a:pt x="13254" y="4191"/>
                  </a:cubicBezTo>
                  <a:close/>
                </a:path>
              </a:pathLst>
            </a:custGeom>
            <a:solidFill>
              <a:srgbClr val="0483BE"/>
            </a:solidFill>
            <a:ln w="9525" cap="flat">
              <a:noFill/>
              <a:prstDash val="solid"/>
              <a:miter/>
            </a:ln>
          </p:spPr>
          <p:txBody>
            <a:bodyPr rtlCol="0" anchor="ctr"/>
            <a:lstStyle/>
            <a:p>
              <a:endParaRPr lang="en-US"/>
            </a:p>
          </p:txBody>
        </p:sp>
        <p:sp>
          <p:nvSpPr>
            <p:cNvPr id="72" name="Vapaamuotoinen: Muoto 71">
              <a:extLst>
                <a:ext uri="{FF2B5EF4-FFF2-40B4-BE49-F238E27FC236}">
                  <a16:creationId xmlns:a16="http://schemas.microsoft.com/office/drawing/2014/main" id="{0C9E4AD8-12B8-4332-9B23-576EE3C3DF09}"/>
                </a:ext>
              </a:extLst>
            </p:cNvPr>
            <p:cNvSpPr/>
            <p:nvPr/>
          </p:nvSpPr>
          <p:spPr>
            <a:xfrm>
              <a:off x="5267862" y="1010012"/>
              <a:ext cx="31466" cy="52120"/>
            </a:xfrm>
            <a:custGeom>
              <a:avLst/>
              <a:gdLst>
                <a:gd name="connsiteX0" fmla="*/ 27943 w 31466"/>
                <a:gd name="connsiteY0" fmla="*/ 46499 h 52120"/>
                <a:gd name="connsiteX1" fmla="*/ 7654 w 31466"/>
                <a:gd name="connsiteY1" fmla="*/ 52024 h 52120"/>
                <a:gd name="connsiteX2" fmla="*/ 415 w 31466"/>
                <a:gd name="connsiteY2" fmla="*/ 44594 h 52120"/>
                <a:gd name="connsiteX3" fmla="*/ 34 w 31466"/>
                <a:gd name="connsiteY3" fmla="*/ 40213 h 52120"/>
                <a:gd name="connsiteX4" fmla="*/ 4702 w 31466"/>
                <a:gd name="connsiteY4" fmla="*/ 6494 h 52120"/>
                <a:gd name="connsiteX5" fmla="*/ 8893 w 31466"/>
                <a:gd name="connsiteY5" fmla="*/ 398 h 52120"/>
                <a:gd name="connsiteX6" fmla="*/ 14798 w 31466"/>
                <a:gd name="connsiteY6" fmla="*/ 2398 h 52120"/>
                <a:gd name="connsiteX7" fmla="*/ 31467 w 31466"/>
                <a:gd name="connsiteY7" fmla="*/ 25544 h 52120"/>
                <a:gd name="connsiteX8" fmla="*/ 27943 w 31466"/>
                <a:gd name="connsiteY8" fmla="*/ 46499 h 52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466" h="52120">
                  <a:moveTo>
                    <a:pt x="27943" y="46499"/>
                  </a:moveTo>
                  <a:cubicBezTo>
                    <a:pt x="21180" y="48309"/>
                    <a:pt x="14417" y="50214"/>
                    <a:pt x="7654" y="52024"/>
                  </a:cubicBezTo>
                  <a:cubicBezTo>
                    <a:pt x="3559" y="52881"/>
                    <a:pt x="1177" y="47833"/>
                    <a:pt x="415" y="44594"/>
                  </a:cubicBezTo>
                  <a:cubicBezTo>
                    <a:pt x="34" y="43165"/>
                    <a:pt x="-61" y="41641"/>
                    <a:pt x="34" y="40213"/>
                  </a:cubicBezTo>
                  <a:cubicBezTo>
                    <a:pt x="987" y="28878"/>
                    <a:pt x="2606" y="17638"/>
                    <a:pt x="4702" y="6494"/>
                  </a:cubicBezTo>
                  <a:cubicBezTo>
                    <a:pt x="5273" y="4113"/>
                    <a:pt x="6607" y="1541"/>
                    <a:pt x="8893" y="398"/>
                  </a:cubicBezTo>
                  <a:cubicBezTo>
                    <a:pt x="11179" y="-650"/>
                    <a:pt x="13369" y="493"/>
                    <a:pt x="14798" y="2398"/>
                  </a:cubicBezTo>
                  <a:cubicBezTo>
                    <a:pt x="20037" y="10304"/>
                    <a:pt x="25657" y="18019"/>
                    <a:pt x="31467" y="25544"/>
                  </a:cubicBezTo>
                  <a:cubicBezTo>
                    <a:pt x="28133" y="31831"/>
                    <a:pt x="26990" y="39355"/>
                    <a:pt x="27943" y="46499"/>
                  </a:cubicBezTo>
                  <a:close/>
                </a:path>
              </a:pathLst>
            </a:custGeom>
            <a:solidFill>
              <a:srgbClr val="02A9E0"/>
            </a:solidFill>
            <a:ln w="9525" cap="flat">
              <a:noFill/>
              <a:prstDash val="solid"/>
              <a:miter/>
            </a:ln>
          </p:spPr>
          <p:txBody>
            <a:bodyPr rtlCol="0" anchor="ctr"/>
            <a:lstStyle/>
            <a:p>
              <a:endParaRPr lang="en-US"/>
            </a:p>
          </p:txBody>
        </p:sp>
        <p:sp>
          <p:nvSpPr>
            <p:cNvPr id="73" name="Vapaamuotoinen: Muoto 72">
              <a:extLst>
                <a:ext uri="{FF2B5EF4-FFF2-40B4-BE49-F238E27FC236}">
                  <a16:creationId xmlns:a16="http://schemas.microsoft.com/office/drawing/2014/main" id="{F5B66CA8-E6B6-4CC2-84B1-EFA74642EF19}"/>
                </a:ext>
              </a:extLst>
            </p:cNvPr>
            <p:cNvSpPr/>
            <p:nvPr/>
          </p:nvSpPr>
          <p:spPr>
            <a:xfrm>
              <a:off x="5286014" y="977740"/>
              <a:ext cx="45508" cy="50482"/>
            </a:xfrm>
            <a:custGeom>
              <a:avLst/>
              <a:gdLst>
                <a:gd name="connsiteX0" fmla="*/ 45509 w 45508"/>
                <a:gd name="connsiteY0" fmla="*/ 14573 h 50482"/>
                <a:gd name="connsiteX1" fmla="*/ 37317 w 45508"/>
                <a:gd name="connsiteY1" fmla="*/ 8572 h 50482"/>
                <a:gd name="connsiteX2" fmla="*/ 32364 w 45508"/>
                <a:gd name="connsiteY2" fmla="*/ 0 h 50482"/>
                <a:gd name="connsiteX3" fmla="*/ 5885 w 45508"/>
                <a:gd name="connsiteY3" fmla="*/ 11335 h 50482"/>
                <a:gd name="connsiteX4" fmla="*/ 2646 w 45508"/>
                <a:gd name="connsiteY4" fmla="*/ 14097 h 50482"/>
                <a:gd name="connsiteX5" fmla="*/ 456 w 45508"/>
                <a:gd name="connsiteY5" fmla="*/ 18478 h 50482"/>
                <a:gd name="connsiteX6" fmla="*/ 75 w 45508"/>
                <a:gd name="connsiteY6" fmla="*/ 23432 h 50482"/>
                <a:gd name="connsiteX7" fmla="*/ 1504 w 45508"/>
                <a:gd name="connsiteY7" fmla="*/ 27432 h 50482"/>
                <a:gd name="connsiteX8" fmla="*/ 18744 w 45508"/>
                <a:gd name="connsiteY8" fmla="*/ 50482 h 50482"/>
                <a:gd name="connsiteX9" fmla="*/ 27316 w 45508"/>
                <a:gd name="connsiteY9" fmla="*/ 45434 h 50482"/>
                <a:gd name="connsiteX10" fmla="*/ 37413 w 45508"/>
                <a:gd name="connsiteY10" fmla="*/ 44387 h 50482"/>
                <a:gd name="connsiteX11" fmla="*/ 41223 w 45508"/>
                <a:gd name="connsiteY11" fmla="*/ 29337 h 50482"/>
                <a:gd name="connsiteX12" fmla="*/ 45509 w 45508"/>
                <a:gd name="connsiteY12" fmla="*/ 14573 h 50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5508" h="50482">
                  <a:moveTo>
                    <a:pt x="45509" y="14573"/>
                  </a:moveTo>
                  <a:cubicBezTo>
                    <a:pt x="42461" y="13240"/>
                    <a:pt x="39699" y="11335"/>
                    <a:pt x="37317" y="8572"/>
                  </a:cubicBezTo>
                  <a:cubicBezTo>
                    <a:pt x="34936" y="6001"/>
                    <a:pt x="33317" y="3048"/>
                    <a:pt x="32364" y="0"/>
                  </a:cubicBezTo>
                  <a:cubicBezTo>
                    <a:pt x="23411" y="3524"/>
                    <a:pt x="14648" y="7239"/>
                    <a:pt x="5885" y="11335"/>
                  </a:cubicBezTo>
                  <a:cubicBezTo>
                    <a:pt x="4647" y="12001"/>
                    <a:pt x="3504" y="12954"/>
                    <a:pt x="2646" y="14097"/>
                  </a:cubicBezTo>
                  <a:cubicBezTo>
                    <a:pt x="1694" y="15430"/>
                    <a:pt x="932" y="16954"/>
                    <a:pt x="456" y="18478"/>
                  </a:cubicBezTo>
                  <a:cubicBezTo>
                    <a:pt x="75" y="20098"/>
                    <a:pt x="-116" y="21812"/>
                    <a:pt x="75" y="23432"/>
                  </a:cubicBezTo>
                  <a:cubicBezTo>
                    <a:pt x="265" y="24860"/>
                    <a:pt x="741" y="26289"/>
                    <a:pt x="1504" y="27432"/>
                  </a:cubicBezTo>
                  <a:cubicBezTo>
                    <a:pt x="7028" y="35338"/>
                    <a:pt x="12743" y="42958"/>
                    <a:pt x="18744" y="50482"/>
                  </a:cubicBezTo>
                  <a:cubicBezTo>
                    <a:pt x="21125" y="48292"/>
                    <a:pt x="23983" y="46577"/>
                    <a:pt x="27316" y="45434"/>
                  </a:cubicBezTo>
                  <a:cubicBezTo>
                    <a:pt x="30745" y="44291"/>
                    <a:pt x="34079" y="44006"/>
                    <a:pt x="37413" y="44387"/>
                  </a:cubicBezTo>
                  <a:cubicBezTo>
                    <a:pt x="38651" y="39338"/>
                    <a:pt x="39889" y="34385"/>
                    <a:pt x="41223" y="29337"/>
                  </a:cubicBezTo>
                  <a:cubicBezTo>
                    <a:pt x="42556" y="24479"/>
                    <a:pt x="43985" y="19526"/>
                    <a:pt x="45509" y="14573"/>
                  </a:cubicBezTo>
                  <a:close/>
                </a:path>
              </a:pathLst>
            </a:custGeom>
            <a:solidFill>
              <a:srgbClr val="02A9E0"/>
            </a:solidFill>
            <a:ln w="9525" cap="flat">
              <a:noFill/>
              <a:prstDash val="solid"/>
              <a:miter/>
            </a:ln>
          </p:spPr>
          <p:txBody>
            <a:bodyPr rtlCol="0" anchor="ctr"/>
            <a:lstStyle/>
            <a:p>
              <a:endParaRPr lang="en-US"/>
            </a:p>
          </p:txBody>
        </p:sp>
        <p:sp>
          <p:nvSpPr>
            <p:cNvPr id="74" name="Vapaamuotoinen: Muoto 73">
              <a:extLst>
                <a:ext uri="{FF2B5EF4-FFF2-40B4-BE49-F238E27FC236}">
                  <a16:creationId xmlns:a16="http://schemas.microsoft.com/office/drawing/2014/main" id="{3D3D957A-DC1D-4259-B1C3-E7D5A8C4BB5C}"/>
                </a:ext>
              </a:extLst>
            </p:cNvPr>
            <p:cNvSpPr/>
            <p:nvPr/>
          </p:nvSpPr>
          <p:spPr>
            <a:xfrm>
              <a:off x="5494400" y="1032128"/>
              <a:ext cx="45507" cy="50672"/>
            </a:xfrm>
            <a:custGeom>
              <a:avLst/>
              <a:gdLst>
                <a:gd name="connsiteX0" fmla="*/ 45434 w 45507"/>
                <a:gd name="connsiteY0" fmla="*/ 27051 h 50672"/>
                <a:gd name="connsiteX1" fmla="*/ 44006 w 45507"/>
                <a:gd name="connsiteY1" fmla="*/ 23051 h 50672"/>
                <a:gd name="connsiteX2" fmla="*/ 26765 w 45507"/>
                <a:gd name="connsiteY2" fmla="*/ 0 h 50672"/>
                <a:gd name="connsiteX3" fmla="*/ 18193 w 45507"/>
                <a:gd name="connsiteY3" fmla="*/ 5048 h 50672"/>
                <a:gd name="connsiteX4" fmla="*/ 8096 w 45507"/>
                <a:gd name="connsiteY4" fmla="*/ 6096 h 50672"/>
                <a:gd name="connsiteX5" fmla="*/ 4286 w 45507"/>
                <a:gd name="connsiteY5" fmla="*/ 21145 h 50672"/>
                <a:gd name="connsiteX6" fmla="*/ 0 w 45507"/>
                <a:gd name="connsiteY6" fmla="*/ 36004 h 50672"/>
                <a:gd name="connsiteX7" fmla="*/ 8192 w 45507"/>
                <a:gd name="connsiteY7" fmla="*/ 42005 h 50672"/>
                <a:gd name="connsiteX8" fmla="*/ 13145 w 45507"/>
                <a:gd name="connsiteY8" fmla="*/ 50673 h 50672"/>
                <a:gd name="connsiteX9" fmla="*/ 39529 w 45507"/>
                <a:gd name="connsiteY9" fmla="*/ 39338 h 50672"/>
                <a:gd name="connsiteX10" fmla="*/ 42767 w 45507"/>
                <a:gd name="connsiteY10" fmla="*/ 36576 h 50672"/>
                <a:gd name="connsiteX11" fmla="*/ 44958 w 45507"/>
                <a:gd name="connsiteY11" fmla="*/ 32194 h 50672"/>
                <a:gd name="connsiteX12" fmla="*/ 45434 w 45507"/>
                <a:gd name="connsiteY12" fmla="*/ 27051 h 50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5507" h="50672">
                  <a:moveTo>
                    <a:pt x="45434" y="27051"/>
                  </a:moveTo>
                  <a:cubicBezTo>
                    <a:pt x="45244" y="25622"/>
                    <a:pt x="44767" y="24193"/>
                    <a:pt x="44006" y="23051"/>
                  </a:cubicBezTo>
                  <a:cubicBezTo>
                    <a:pt x="38576" y="15145"/>
                    <a:pt x="32766" y="7525"/>
                    <a:pt x="26765" y="0"/>
                  </a:cubicBezTo>
                  <a:cubicBezTo>
                    <a:pt x="24384" y="2191"/>
                    <a:pt x="21527" y="3905"/>
                    <a:pt x="18193" y="5048"/>
                  </a:cubicBezTo>
                  <a:cubicBezTo>
                    <a:pt x="14764" y="6191"/>
                    <a:pt x="11335" y="6477"/>
                    <a:pt x="8096" y="6096"/>
                  </a:cubicBezTo>
                  <a:cubicBezTo>
                    <a:pt x="6858" y="11144"/>
                    <a:pt x="5620" y="16097"/>
                    <a:pt x="4286" y="21145"/>
                  </a:cubicBezTo>
                  <a:cubicBezTo>
                    <a:pt x="2953" y="26098"/>
                    <a:pt x="1524" y="31052"/>
                    <a:pt x="0" y="36004"/>
                  </a:cubicBezTo>
                  <a:cubicBezTo>
                    <a:pt x="3048" y="37338"/>
                    <a:pt x="5810" y="39243"/>
                    <a:pt x="8192" y="42005"/>
                  </a:cubicBezTo>
                  <a:cubicBezTo>
                    <a:pt x="10478" y="44672"/>
                    <a:pt x="12097" y="47530"/>
                    <a:pt x="13145" y="50673"/>
                  </a:cubicBezTo>
                  <a:cubicBezTo>
                    <a:pt x="22098" y="47149"/>
                    <a:pt x="30861" y="43434"/>
                    <a:pt x="39529" y="39338"/>
                  </a:cubicBezTo>
                  <a:cubicBezTo>
                    <a:pt x="40767" y="38671"/>
                    <a:pt x="41910" y="37719"/>
                    <a:pt x="42767" y="36576"/>
                  </a:cubicBezTo>
                  <a:cubicBezTo>
                    <a:pt x="43720" y="35242"/>
                    <a:pt x="44482" y="33718"/>
                    <a:pt x="44958" y="32194"/>
                  </a:cubicBezTo>
                  <a:cubicBezTo>
                    <a:pt x="45434" y="30290"/>
                    <a:pt x="45625" y="28670"/>
                    <a:pt x="45434" y="27051"/>
                  </a:cubicBezTo>
                  <a:close/>
                </a:path>
              </a:pathLst>
            </a:custGeom>
            <a:solidFill>
              <a:srgbClr val="1E4CA0"/>
            </a:solidFill>
            <a:ln w="9525" cap="flat">
              <a:noFill/>
              <a:prstDash val="solid"/>
              <a:miter/>
            </a:ln>
          </p:spPr>
          <p:txBody>
            <a:bodyPr rtlCol="0" anchor="ctr"/>
            <a:lstStyle/>
            <a:p>
              <a:endParaRPr lang="en-US"/>
            </a:p>
          </p:txBody>
        </p:sp>
        <p:sp>
          <p:nvSpPr>
            <p:cNvPr id="75" name="Vapaamuotoinen: Muoto 74">
              <a:extLst>
                <a:ext uri="{FF2B5EF4-FFF2-40B4-BE49-F238E27FC236}">
                  <a16:creationId xmlns:a16="http://schemas.microsoft.com/office/drawing/2014/main" id="{F2E041B0-FC30-4B0D-B54A-A275BB0FA3B9}"/>
                </a:ext>
              </a:extLst>
            </p:cNvPr>
            <p:cNvSpPr/>
            <p:nvPr/>
          </p:nvSpPr>
          <p:spPr>
            <a:xfrm>
              <a:off x="5364119" y="948527"/>
              <a:ext cx="61779" cy="53596"/>
            </a:xfrm>
            <a:custGeom>
              <a:avLst/>
              <a:gdLst>
                <a:gd name="connsiteX0" fmla="*/ 52176 w 61779"/>
                <a:gd name="connsiteY0" fmla="*/ 46643 h 53596"/>
                <a:gd name="connsiteX1" fmla="*/ 61511 w 61779"/>
                <a:gd name="connsiteY1" fmla="*/ 12639 h 53596"/>
                <a:gd name="connsiteX2" fmla="*/ 58463 w 61779"/>
                <a:gd name="connsiteY2" fmla="*/ 2924 h 53596"/>
                <a:gd name="connsiteX3" fmla="*/ 48747 w 61779"/>
                <a:gd name="connsiteY3" fmla="*/ 161 h 53596"/>
                <a:gd name="connsiteX4" fmla="*/ 8076 w 61779"/>
                <a:gd name="connsiteY4" fmla="*/ 11210 h 53596"/>
                <a:gd name="connsiteX5" fmla="*/ 3408 w 61779"/>
                <a:gd name="connsiteY5" fmla="*/ 13973 h 53596"/>
                <a:gd name="connsiteX6" fmla="*/ 2646 w 61779"/>
                <a:gd name="connsiteY6" fmla="*/ 28736 h 53596"/>
                <a:gd name="connsiteX7" fmla="*/ 27602 w 61779"/>
                <a:gd name="connsiteY7" fmla="*/ 53597 h 53596"/>
                <a:gd name="connsiteX8" fmla="*/ 52176 w 61779"/>
                <a:gd name="connsiteY8" fmla="*/ 46643 h 535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779" h="53596">
                  <a:moveTo>
                    <a:pt x="52176" y="46643"/>
                  </a:moveTo>
                  <a:cubicBezTo>
                    <a:pt x="55224" y="35309"/>
                    <a:pt x="58368" y="23974"/>
                    <a:pt x="61511" y="12639"/>
                  </a:cubicBezTo>
                  <a:cubicBezTo>
                    <a:pt x="62368" y="9115"/>
                    <a:pt x="61130" y="5400"/>
                    <a:pt x="58463" y="2924"/>
                  </a:cubicBezTo>
                  <a:cubicBezTo>
                    <a:pt x="55796" y="542"/>
                    <a:pt x="52176" y="-410"/>
                    <a:pt x="48747" y="161"/>
                  </a:cubicBezTo>
                  <a:cubicBezTo>
                    <a:pt x="35127" y="3495"/>
                    <a:pt x="21506" y="7115"/>
                    <a:pt x="8076" y="11210"/>
                  </a:cubicBezTo>
                  <a:cubicBezTo>
                    <a:pt x="6361" y="11782"/>
                    <a:pt x="4647" y="12734"/>
                    <a:pt x="3408" y="13973"/>
                  </a:cubicBezTo>
                  <a:cubicBezTo>
                    <a:pt x="-592" y="18068"/>
                    <a:pt x="-1354" y="24450"/>
                    <a:pt x="2646" y="28736"/>
                  </a:cubicBezTo>
                  <a:cubicBezTo>
                    <a:pt x="10933" y="37023"/>
                    <a:pt x="19315" y="45310"/>
                    <a:pt x="27602" y="53597"/>
                  </a:cubicBezTo>
                  <a:cubicBezTo>
                    <a:pt x="34555" y="48453"/>
                    <a:pt x="43223" y="45786"/>
                    <a:pt x="52176" y="46643"/>
                  </a:cubicBezTo>
                  <a:close/>
                </a:path>
              </a:pathLst>
            </a:custGeom>
            <a:solidFill>
              <a:srgbClr val="02A9E0"/>
            </a:solidFill>
            <a:ln w="9525" cap="flat">
              <a:noFill/>
              <a:prstDash val="solid"/>
              <a:miter/>
            </a:ln>
          </p:spPr>
          <p:txBody>
            <a:bodyPr rtlCol="0" anchor="ctr"/>
            <a:lstStyle/>
            <a:p>
              <a:endParaRPr lang="en-US"/>
            </a:p>
          </p:txBody>
        </p:sp>
        <p:sp>
          <p:nvSpPr>
            <p:cNvPr id="76" name="Vapaamuotoinen: Muoto 75">
              <a:extLst>
                <a:ext uri="{FF2B5EF4-FFF2-40B4-BE49-F238E27FC236}">
                  <a16:creationId xmlns:a16="http://schemas.microsoft.com/office/drawing/2014/main" id="{3C81F73C-165A-45A0-841A-D587DB7E4237}"/>
                </a:ext>
              </a:extLst>
            </p:cNvPr>
            <p:cNvSpPr/>
            <p:nvPr/>
          </p:nvSpPr>
          <p:spPr>
            <a:xfrm>
              <a:off x="5427630" y="956919"/>
              <a:ext cx="59011" cy="59492"/>
            </a:xfrm>
            <a:custGeom>
              <a:avLst/>
              <a:gdLst>
                <a:gd name="connsiteX0" fmla="*/ 58579 w 59011"/>
                <a:gd name="connsiteY0" fmla="*/ 37395 h 59492"/>
                <a:gd name="connsiteX1" fmla="*/ 55912 w 59011"/>
                <a:gd name="connsiteY1" fmla="*/ 32632 h 59492"/>
                <a:gd name="connsiteX2" fmla="*/ 26194 w 59011"/>
                <a:gd name="connsiteY2" fmla="*/ 2724 h 59492"/>
                <a:gd name="connsiteX3" fmla="*/ 16383 w 59011"/>
                <a:gd name="connsiteY3" fmla="*/ 247 h 59492"/>
                <a:gd name="connsiteX4" fmla="*/ 8953 w 59011"/>
                <a:gd name="connsiteY4" fmla="*/ 7105 h 59492"/>
                <a:gd name="connsiteX5" fmla="*/ 0 w 59011"/>
                <a:gd name="connsiteY5" fmla="*/ 41205 h 59492"/>
                <a:gd name="connsiteX6" fmla="*/ 17812 w 59011"/>
                <a:gd name="connsiteY6" fmla="*/ 59493 h 59492"/>
                <a:gd name="connsiteX7" fmla="*/ 51911 w 59011"/>
                <a:gd name="connsiteY7" fmla="*/ 50444 h 59492"/>
                <a:gd name="connsiteX8" fmla="*/ 58579 w 59011"/>
                <a:gd name="connsiteY8" fmla="*/ 37395 h 59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011" h="59492">
                  <a:moveTo>
                    <a:pt x="58579" y="37395"/>
                  </a:moveTo>
                  <a:cubicBezTo>
                    <a:pt x="58102" y="35585"/>
                    <a:pt x="57150" y="33966"/>
                    <a:pt x="55912" y="32632"/>
                  </a:cubicBezTo>
                  <a:cubicBezTo>
                    <a:pt x="46292" y="22440"/>
                    <a:pt x="36385" y="12439"/>
                    <a:pt x="26194" y="2724"/>
                  </a:cubicBezTo>
                  <a:cubicBezTo>
                    <a:pt x="23431" y="533"/>
                    <a:pt x="19812" y="-515"/>
                    <a:pt x="16383" y="247"/>
                  </a:cubicBezTo>
                  <a:cubicBezTo>
                    <a:pt x="12859" y="1009"/>
                    <a:pt x="10001" y="3581"/>
                    <a:pt x="8953" y="7105"/>
                  </a:cubicBezTo>
                  <a:cubicBezTo>
                    <a:pt x="6001" y="18535"/>
                    <a:pt x="2953" y="29870"/>
                    <a:pt x="0" y="41205"/>
                  </a:cubicBezTo>
                  <a:cubicBezTo>
                    <a:pt x="8192" y="44919"/>
                    <a:pt x="14478" y="51587"/>
                    <a:pt x="17812" y="59493"/>
                  </a:cubicBezTo>
                  <a:cubicBezTo>
                    <a:pt x="29146" y="56445"/>
                    <a:pt x="40481" y="53397"/>
                    <a:pt x="51911" y="50444"/>
                  </a:cubicBezTo>
                  <a:cubicBezTo>
                    <a:pt x="57531" y="48825"/>
                    <a:pt x="60103" y="42919"/>
                    <a:pt x="58579" y="37395"/>
                  </a:cubicBezTo>
                  <a:close/>
                </a:path>
              </a:pathLst>
            </a:custGeom>
            <a:solidFill>
              <a:srgbClr val="0483BE"/>
            </a:solidFill>
            <a:ln w="9525" cap="flat">
              <a:noFill/>
              <a:prstDash val="solid"/>
              <a:miter/>
            </a:ln>
          </p:spPr>
          <p:txBody>
            <a:bodyPr rtlCol="0" anchor="ctr"/>
            <a:lstStyle/>
            <a:p>
              <a:endParaRPr lang="en-US"/>
            </a:p>
          </p:txBody>
        </p:sp>
        <p:sp>
          <p:nvSpPr>
            <p:cNvPr id="77" name="Vapaamuotoinen: Muoto 76">
              <a:extLst>
                <a:ext uri="{FF2B5EF4-FFF2-40B4-BE49-F238E27FC236}">
                  <a16:creationId xmlns:a16="http://schemas.microsoft.com/office/drawing/2014/main" id="{50B73F0B-9F88-48AC-8361-E0D032F8EEF2}"/>
                </a:ext>
              </a:extLst>
            </p:cNvPr>
            <p:cNvSpPr/>
            <p:nvPr/>
          </p:nvSpPr>
          <p:spPr>
            <a:xfrm>
              <a:off x="5441156" y="1016715"/>
              <a:ext cx="53710" cy="62096"/>
            </a:xfrm>
            <a:custGeom>
              <a:avLst/>
              <a:gdLst>
                <a:gd name="connsiteX0" fmla="*/ 53435 w 53710"/>
                <a:gd name="connsiteY0" fmla="*/ 13698 h 62096"/>
                <a:gd name="connsiteX1" fmla="*/ 53340 w 53710"/>
                <a:gd name="connsiteY1" fmla="*/ 8268 h 62096"/>
                <a:gd name="connsiteX2" fmla="*/ 40862 w 53710"/>
                <a:gd name="connsiteY2" fmla="*/ 267 h 62096"/>
                <a:gd name="connsiteX3" fmla="*/ 6763 w 53710"/>
                <a:gd name="connsiteY3" fmla="*/ 9411 h 62096"/>
                <a:gd name="connsiteX4" fmla="*/ 5810 w 53710"/>
                <a:gd name="connsiteY4" fmla="*/ 22556 h 62096"/>
                <a:gd name="connsiteX5" fmla="*/ 0 w 53710"/>
                <a:gd name="connsiteY5" fmla="*/ 34462 h 62096"/>
                <a:gd name="connsiteX6" fmla="*/ 24955 w 53710"/>
                <a:gd name="connsiteY6" fmla="*/ 59418 h 62096"/>
                <a:gd name="connsiteX7" fmla="*/ 39814 w 53710"/>
                <a:gd name="connsiteY7" fmla="*/ 58656 h 62096"/>
                <a:gd name="connsiteX8" fmla="*/ 42577 w 53710"/>
                <a:gd name="connsiteY8" fmla="*/ 53988 h 62096"/>
                <a:gd name="connsiteX9" fmla="*/ 48292 w 53710"/>
                <a:gd name="connsiteY9" fmla="*/ 33891 h 62096"/>
                <a:gd name="connsiteX10" fmla="*/ 53435 w 53710"/>
                <a:gd name="connsiteY10" fmla="*/ 13698 h 62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3710" h="62096">
                  <a:moveTo>
                    <a:pt x="53435" y="13698"/>
                  </a:moveTo>
                  <a:cubicBezTo>
                    <a:pt x="53816" y="11888"/>
                    <a:pt x="53816" y="9983"/>
                    <a:pt x="53340" y="8268"/>
                  </a:cubicBezTo>
                  <a:cubicBezTo>
                    <a:pt x="51816" y="2744"/>
                    <a:pt x="46672" y="-1066"/>
                    <a:pt x="40862" y="267"/>
                  </a:cubicBezTo>
                  <a:cubicBezTo>
                    <a:pt x="29528" y="3315"/>
                    <a:pt x="18097" y="6363"/>
                    <a:pt x="6763" y="9411"/>
                  </a:cubicBezTo>
                  <a:cubicBezTo>
                    <a:pt x="7239" y="13698"/>
                    <a:pt x="6953" y="18174"/>
                    <a:pt x="5810" y="22556"/>
                  </a:cubicBezTo>
                  <a:cubicBezTo>
                    <a:pt x="4572" y="26937"/>
                    <a:pt x="2667" y="30938"/>
                    <a:pt x="0" y="34462"/>
                  </a:cubicBezTo>
                  <a:cubicBezTo>
                    <a:pt x="8287" y="42844"/>
                    <a:pt x="16669" y="51131"/>
                    <a:pt x="24955" y="59418"/>
                  </a:cubicBezTo>
                  <a:cubicBezTo>
                    <a:pt x="29242" y="63418"/>
                    <a:pt x="35719" y="62751"/>
                    <a:pt x="39814" y="58656"/>
                  </a:cubicBezTo>
                  <a:cubicBezTo>
                    <a:pt x="41148" y="57322"/>
                    <a:pt x="42005" y="55703"/>
                    <a:pt x="42577" y="53988"/>
                  </a:cubicBezTo>
                  <a:cubicBezTo>
                    <a:pt x="44577" y="47321"/>
                    <a:pt x="46482" y="40653"/>
                    <a:pt x="48292" y="33891"/>
                  </a:cubicBezTo>
                  <a:cubicBezTo>
                    <a:pt x="50101" y="27223"/>
                    <a:pt x="51816" y="20460"/>
                    <a:pt x="53435" y="13698"/>
                  </a:cubicBezTo>
                  <a:close/>
                </a:path>
              </a:pathLst>
            </a:custGeom>
            <a:solidFill>
              <a:srgbClr val="0483BE"/>
            </a:solidFill>
            <a:ln w="9525" cap="flat">
              <a:noFill/>
              <a:prstDash val="solid"/>
              <a:miter/>
            </a:ln>
          </p:spPr>
          <p:txBody>
            <a:bodyPr rtlCol="0" anchor="ctr"/>
            <a:lstStyle/>
            <a:p>
              <a:endParaRPr lang="en-US"/>
            </a:p>
          </p:txBody>
        </p:sp>
        <p:sp>
          <p:nvSpPr>
            <p:cNvPr id="78" name="Vapaamuotoinen: Muoto 77">
              <a:extLst>
                <a:ext uri="{FF2B5EF4-FFF2-40B4-BE49-F238E27FC236}">
                  <a16:creationId xmlns:a16="http://schemas.microsoft.com/office/drawing/2014/main" id="{FB1A5934-0142-4466-87CE-F0224E109A78}"/>
                </a:ext>
              </a:extLst>
            </p:cNvPr>
            <p:cNvSpPr/>
            <p:nvPr/>
          </p:nvSpPr>
          <p:spPr>
            <a:xfrm>
              <a:off x="5400024" y="1058226"/>
              <a:ext cx="61850" cy="53561"/>
            </a:xfrm>
            <a:custGeom>
              <a:avLst/>
              <a:gdLst>
                <a:gd name="connsiteX0" fmla="*/ 59134 w 61850"/>
                <a:gd name="connsiteY0" fmla="*/ 24860 h 53561"/>
                <a:gd name="connsiteX1" fmla="*/ 34178 w 61850"/>
                <a:gd name="connsiteY1" fmla="*/ 0 h 53561"/>
                <a:gd name="connsiteX2" fmla="*/ 9604 w 61850"/>
                <a:gd name="connsiteY2" fmla="*/ 6953 h 53561"/>
                <a:gd name="connsiteX3" fmla="*/ 269 w 61850"/>
                <a:gd name="connsiteY3" fmla="*/ 40957 h 53561"/>
                <a:gd name="connsiteX4" fmla="*/ 3317 w 61850"/>
                <a:gd name="connsiteY4" fmla="*/ 50673 h 53561"/>
                <a:gd name="connsiteX5" fmla="*/ 13033 w 61850"/>
                <a:gd name="connsiteY5" fmla="*/ 53435 h 53561"/>
                <a:gd name="connsiteX6" fmla="*/ 53704 w 61850"/>
                <a:gd name="connsiteY6" fmla="*/ 42386 h 53561"/>
                <a:gd name="connsiteX7" fmla="*/ 58371 w 61850"/>
                <a:gd name="connsiteY7" fmla="*/ 39624 h 53561"/>
                <a:gd name="connsiteX8" fmla="*/ 59134 w 61850"/>
                <a:gd name="connsiteY8" fmla="*/ 24860 h 53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850" h="53561">
                  <a:moveTo>
                    <a:pt x="59134" y="24860"/>
                  </a:moveTo>
                  <a:cubicBezTo>
                    <a:pt x="50847" y="16573"/>
                    <a:pt x="42465" y="8287"/>
                    <a:pt x="34178" y="0"/>
                  </a:cubicBezTo>
                  <a:cubicBezTo>
                    <a:pt x="27320" y="5239"/>
                    <a:pt x="18557" y="7810"/>
                    <a:pt x="9604" y="6953"/>
                  </a:cubicBezTo>
                  <a:cubicBezTo>
                    <a:pt x="6556" y="18288"/>
                    <a:pt x="3412" y="29623"/>
                    <a:pt x="269" y="40957"/>
                  </a:cubicBezTo>
                  <a:cubicBezTo>
                    <a:pt x="-588" y="44482"/>
                    <a:pt x="650" y="48196"/>
                    <a:pt x="3317" y="50673"/>
                  </a:cubicBezTo>
                  <a:cubicBezTo>
                    <a:pt x="5984" y="53054"/>
                    <a:pt x="9604" y="53912"/>
                    <a:pt x="13033" y="53435"/>
                  </a:cubicBezTo>
                  <a:cubicBezTo>
                    <a:pt x="26653" y="50102"/>
                    <a:pt x="40274" y="46482"/>
                    <a:pt x="53704" y="42386"/>
                  </a:cubicBezTo>
                  <a:cubicBezTo>
                    <a:pt x="55419" y="41815"/>
                    <a:pt x="57038" y="40862"/>
                    <a:pt x="58371" y="39624"/>
                  </a:cubicBezTo>
                  <a:cubicBezTo>
                    <a:pt x="62467" y="35623"/>
                    <a:pt x="63229" y="29146"/>
                    <a:pt x="59134" y="24860"/>
                  </a:cubicBezTo>
                  <a:close/>
                </a:path>
              </a:pathLst>
            </a:custGeom>
            <a:solidFill>
              <a:srgbClr val="0483BE"/>
            </a:solidFill>
            <a:ln w="9525" cap="flat">
              <a:noFill/>
              <a:prstDash val="solid"/>
              <a:miter/>
            </a:ln>
          </p:spPr>
          <p:txBody>
            <a:bodyPr rtlCol="0" anchor="ctr"/>
            <a:lstStyle/>
            <a:p>
              <a:endParaRPr lang="en-US"/>
            </a:p>
          </p:txBody>
        </p:sp>
        <p:sp>
          <p:nvSpPr>
            <p:cNvPr id="79" name="Vapaamuotoinen: Muoto 78">
              <a:extLst>
                <a:ext uri="{FF2B5EF4-FFF2-40B4-BE49-F238E27FC236}">
                  <a16:creationId xmlns:a16="http://schemas.microsoft.com/office/drawing/2014/main" id="{B0D5271A-39A2-4C0C-8E8E-EB2BD0E44B61}"/>
                </a:ext>
              </a:extLst>
            </p:cNvPr>
            <p:cNvSpPr/>
            <p:nvPr/>
          </p:nvSpPr>
          <p:spPr>
            <a:xfrm>
              <a:off x="5339326" y="1043843"/>
              <a:ext cx="58967" cy="59683"/>
            </a:xfrm>
            <a:custGeom>
              <a:avLst/>
              <a:gdLst>
                <a:gd name="connsiteX0" fmla="*/ 41251 w 58967"/>
                <a:gd name="connsiteY0" fmla="*/ 0 h 59683"/>
                <a:gd name="connsiteX1" fmla="*/ 7151 w 58967"/>
                <a:gd name="connsiteY1" fmla="*/ 9049 h 59683"/>
                <a:gd name="connsiteX2" fmla="*/ 388 w 58967"/>
                <a:gd name="connsiteY2" fmla="*/ 22289 h 59683"/>
                <a:gd name="connsiteX3" fmla="*/ 3055 w 58967"/>
                <a:gd name="connsiteY3" fmla="*/ 27051 h 59683"/>
                <a:gd name="connsiteX4" fmla="*/ 32773 w 58967"/>
                <a:gd name="connsiteY4" fmla="*/ 56959 h 59683"/>
                <a:gd name="connsiteX5" fmla="*/ 42584 w 58967"/>
                <a:gd name="connsiteY5" fmla="*/ 59436 h 59683"/>
                <a:gd name="connsiteX6" fmla="*/ 50014 w 58967"/>
                <a:gd name="connsiteY6" fmla="*/ 52578 h 59683"/>
                <a:gd name="connsiteX7" fmla="*/ 58967 w 58967"/>
                <a:gd name="connsiteY7" fmla="*/ 18479 h 59683"/>
                <a:gd name="connsiteX8" fmla="*/ 41251 w 58967"/>
                <a:gd name="connsiteY8" fmla="*/ 0 h 59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8967" h="59683">
                  <a:moveTo>
                    <a:pt x="41251" y="0"/>
                  </a:moveTo>
                  <a:cubicBezTo>
                    <a:pt x="29916" y="3048"/>
                    <a:pt x="18581" y="6096"/>
                    <a:pt x="7151" y="9049"/>
                  </a:cubicBezTo>
                  <a:cubicBezTo>
                    <a:pt x="1531" y="10763"/>
                    <a:pt x="-1040" y="16669"/>
                    <a:pt x="388" y="22289"/>
                  </a:cubicBezTo>
                  <a:cubicBezTo>
                    <a:pt x="865" y="24098"/>
                    <a:pt x="1817" y="25718"/>
                    <a:pt x="3055" y="27051"/>
                  </a:cubicBezTo>
                  <a:cubicBezTo>
                    <a:pt x="12676" y="37243"/>
                    <a:pt x="22582" y="47244"/>
                    <a:pt x="32773" y="56959"/>
                  </a:cubicBezTo>
                  <a:cubicBezTo>
                    <a:pt x="35536" y="59150"/>
                    <a:pt x="39155" y="60198"/>
                    <a:pt x="42584" y="59436"/>
                  </a:cubicBezTo>
                  <a:cubicBezTo>
                    <a:pt x="46108" y="58674"/>
                    <a:pt x="48966" y="56102"/>
                    <a:pt x="50014" y="52578"/>
                  </a:cubicBezTo>
                  <a:cubicBezTo>
                    <a:pt x="52966" y="41148"/>
                    <a:pt x="56014" y="29813"/>
                    <a:pt x="58967" y="18479"/>
                  </a:cubicBezTo>
                  <a:cubicBezTo>
                    <a:pt x="50871" y="14573"/>
                    <a:pt x="44584" y="7906"/>
                    <a:pt x="41251" y="0"/>
                  </a:cubicBezTo>
                  <a:close/>
                </a:path>
              </a:pathLst>
            </a:custGeom>
            <a:solidFill>
              <a:srgbClr val="0483BE"/>
            </a:solidFill>
            <a:ln w="9525" cap="flat">
              <a:noFill/>
              <a:prstDash val="solid"/>
              <a:miter/>
            </a:ln>
          </p:spPr>
          <p:txBody>
            <a:bodyPr rtlCol="0" anchor="ctr"/>
            <a:lstStyle/>
            <a:p>
              <a:endParaRPr lang="en-US"/>
            </a:p>
          </p:txBody>
        </p:sp>
        <p:grpSp>
          <p:nvGrpSpPr>
            <p:cNvPr id="80" name="Kuva 6">
              <a:extLst>
                <a:ext uri="{FF2B5EF4-FFF2-40B4-BE49-F238E27FC236}">
                  <a16:creationId xmlns:a16="http://schemas.microsoft.com/office/drawing/2014/main" id="{BEE60B2A-352E-4BAF-9D36-52566A8CCA55}"/>
                </a:ext>
              </a:extLst>
            </p:cNvPr>
            <p:cNvGrpSpPr/>
            <p:nvPr/>
          </p:nvGrpSpPr>
          <p:grpSpPr>
            <a:xfrm>
              <a:off x="4229100" y="1008410"/>
              <a:ext cx="995362" cy="43434"/>
              <a:chOff x="4229100" y="1008410"/>
              <a:chExt cx="995362" cy="43434"/>
            </a:xfrm>
            <a:solidFill>
              <a:srgbClr val="1E4CA0"/>
            </a:solidFill>
          </p:grpSpPr>
          <p:sp>
            <p:nvSpPr>
              <p:cNvPr id="81" name="Vapaamuotoinen: Muoto 80">
                <a:extLst>
                  <a:ext uri="{FF2B5EF4-FFF2-40B4-BE49-F238E27FC236}">
                    <a16:creationId xmlns:a16="http://schemas.microsoft.com/office/drawing/2014/main" id="{9839DB81-C102-4F6A-A5F7-89BA5DED79A2}"/>
                  </a:ext>
                </a:extLst>
              </p:cNvPr>
              <p:cNvSpPr/>
              <p:nvPr/>
            </p:nvSpPr>
            <p:spPr>
              <a:xfrm>
                <a:off x="4229100" y="1009172"/>
                <a:ext cx="35888" cy="41910"/>
              </a:xfrm>
              <a:custGeom>
                <a:avLst/>
                <a:gdLst>
                  <a:gd name="connsiteX0" fmla="*/ 34576 w 35888"/>
                  <a:gd name="connsiteY0" fmla="*/ 41910 h 41910"/>
                  <a:gd name="connsiteX1" fmla="*/ 26003 w 35888"/>
                  <a:gd name="connsiteY1" fmla="*/ 41910 h 41910"/>
                  <a:gd name="connsiteX2" fmla="*/ 24670 w 35888"/>
                  <a:gd name="connsiteY2" fmla="*/ 40672 h 41910"/>
                  <a:gd name="connsiteX3" fmla="*/ 24670 w 35888"/>
                  <a:gd name="connsiteY3" fmla="*/ 24860 h 41910"/>
                  <a:gd name="connsiteX4" fmla="*/ 11335 w 35888"/>
                  <a:gd name="connsiteY4" fmla="*/ 24860 h 41910"/>
                  <a:gd name="connsiteX5" fmla="*/ 11335 w 35888"/>
                  <a:gd name="connsiteY5" fmla="*/ 40672 h 41910"/>
                  <a:gd name="connsiteX6" fmla="*/ 9906 w 35888"/>
                  <a:gd name="connsiteY6" fmla="*/ 41910 h 41910"/>
                  <a:gd name="connsiteX7" fmla="*/ 1334 w 35888"/>
                  <a:gd name="connsiteY7" fmla="*/ 41910 h 41910"/>
                  <a:gd name="connsiteX8" fmla="*/ 0 w 35888"/>
                  <a:gd name="connsiteY8" fmla="*/ 40672 h 41910"/>
                  <a:gd name="connsiteX9" fmla="*/ 0 w 35888"/>
                  <a:gd name="connsiteY9" fmla="*/ 1238 h 41910"/>
                  <a:gd name="connsiteX10" fmla="*/ 1334 w 35888"/>
                  <a:gd name="connsiteY10" fmla="*/ 0 h 41910"/>
                  <a:gd name="connsiteX11" fmla="*/ 9811 w 35888"/>
                  <a:gd name="connsiteY11" fmla="*/ 0 h 41910"/>
                  <a:gd name="connsiteX12" fmla="*/ 11239 w 35888"/>
                  <a:gd name="connsiteY12" fmla="*/ 1238 h 41910"/>
                  <a:gd name="connsiteX13" fmla="*/ 11239 w 35888"/>
                  <a:gd name="connsiteY13" fmla="*/ 15430 h 41910"/>
                  <a:gd name="connsiteX14" fmla="*/ 24575 w 35888"/>
                  <a:gd name="connsiteY14" fmla="*/ 15430 h 41910"/>
                  <a:gd name="connsiteX15" fmla="*/ 24575 w 35888"/>
                  <a:gd name="connsiteY15" fmla="*/ 1238 h 41910"/>
                  <a:gd name="connsiteX16" fmla="*/ 25908 w 35888"/>
                  <a:gd name="connsiteY16" fmla="*/ 0 h 41910"/>
                  <a:gd name="connsiteX17" fmla="*/ 34385 w 35888"/>
                  <a:gd name="connsiteY17" fmla="*/ 0 h 41910"/>
                  <a:gd name="connsiteX18" fmla="*/ 35814 w 35888"/>
                  <a:gd name="connsiteY18" fmla="*/ 1238 h 41910"/>
                  <a:gd name="connsiteX19" fmla="*/ 35814 w 35888"/>
                  <a:gd name="connsiteY19" fmla="*/ 40672 h 41910"/>
                  <a:gd name="connsiteX20" fmla="*/ 34576 w 35888"/>
                  <a:gd name="connsiteY20" fmla="*/ 41910 h 41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35888" h="41910">
                    <a:moveTo>
                      <a:pt x="34576" y="41910"/>
                    </a:moveTo>
                    <a:lnTo>
                      <a:pt x="26003" y="41910"/>
                    </a:lnTo>
                    <a:cubicBezTo>
                      <a:pt x="24955" y="41910"/>
                      <a:pt x="24670" y="41529"/>
                      <a:pt x="24670" y="40672"/>
                    </a:cubicBezTo>
                    <a:lnTo>
                      <a:pt x="24670" y="24860"/>
                    </a:lnTo>
                    <a:lnTo>
                      <a:pt x="11335" y="24860"/>
                    </a:lnTo>
                    <a:lnTo>
                      <a:pt x="11335" y="40672"/>
                    </a:lnTo>
                    <a:cubicBezTo>
                      <a:pt x="11335" y="41624"/>
                      <a:pt x="11239" y="41910"/>
                      <a:pt x="9906" y="41910"/>
                    </a:cubicBezTo>
                    <a:lnTo>
                      <a:pt x="1334" y="41910"/>
                    </a:lnTo>
                    <a:cubicBezTo>
                      <a:pt x="381" y="41910"/>
                      <a:pt x="0" y="41529"/>
                      <a:pt x="0" y="40672"/>
                    </a:cubicBezTo>
                    <a:lnTo>
                      <a:pt x="0" y="1238"/>
                    </a:lnTo>
                    <a:cubicBezTo>
                      <a:pt x="0" y="381"/>
                      <a:pt x="381" y="0"/>
                      <a:pt x="1334" y="0"/>
                    </a:cubicBezTo>
                    <a:lnTo>
                      <a:pt x="9811" y="0"/>
                    </a:lnTo>
                    <a:cubicBezTo>
                      <a:pt x="11144" y="0"/>
                      <a:pt x="11239" y="286"/>
                      <a:pt x="11239" y="1238"/>
                    </a:cubicBezTo>
                    <a:lnTo>
                      <a:pt x="11239" y="15430"/>
                    </a:lnTo>
                    <a:lnTo>
                      <a:pt x="24575" y="15430"/>
                    </a:lnTo>
                    <a:lnTo>
                      <a:pt x="24575" y="1238"/>
                    </a:lnTo>
                    <a:cubicBezTo>
                      <a:pt x="24575" y="381"/>
                      <a:pt x="24955" y="0"/>
                      <a:pt x="25908" y="0"/>
                    </a:cubicBezTo>
                    <a:lnTo>
                      <a:pt x="34385" y="0"/>
                    </a:lnTo>
                    <a:cubicBezTo>
                      <a:pt x="35719" y="0"/>
                      <a:pt x="35814" y="286"/>
                      <a:pt x="35814" y="1238"/>
                    </a:cubicBezTo>
                    <a:lnTo>
                      <a:pt x="35814" y="40672"/>
                    </a:lnTo>
                    <a:cubicBezTo>
                      <a:pt x="36005" y="41624"/>
                      <a:pt x="35909" y="41910"/>
                      <a:pt x="34576" y="41910"/>
                    </a:cubicBezTo>
                    <a:close/>
                  </a:path>
                </a:pathLst>
              </a:custGeom>
              <a:solidFill>
                <a:srgbClr val="1E4CA0"/>
              </a:solidFill>
              <a:ln w="9525" cap="flat">
                <a:noFill/>
                <a:prstDash val="solid"/>
                <a:miter/>
              </a:ln>
            </p:spPr>
            <p:txBody>
              <a:bodyPr rtlCol="0" anchor="ctr"/>
              <a:lstStyle/>
              <a:p>
                <a:endParaRPr lang="en-US"/>
              </a:p>
            </p:txBody>
          </p:sp>
          <p:sp>
            <p:nvSpPr>
              <p:cNvPr id="82" name="Vapaamuotoinen: Muoto 81">
                <a:extLst>
                  <a:ext uri="{FF2B5EF4-FFF2-40B4-BE49-F238E27FC236}">
                    <a16:creationId xmlns:a16="http://schemas.microsoft.com/office/drawing/2014/main" id="{FDACFBCF-B9AC-4315-ACE2-738EE8A0F0ED}"/>
                  </a:ext>
                </a:extLst>
              </p:cNvPr>
              <p:cNvSpPr/>
              <p:nvPr/>
            </p:nvSpPr>
            <p:spPr>
              <a:xfrm>
                <a:off x="4274153" y="1009077"/>
                <a:ext cx="35432" cy="42767"/>
              </a:xfrm>
              <a:custGeom>
                <a:avLst/>
                <a:gdLst>
                  <a:gd name="connsiteX0" fmla="*/ 35433 w 35432"/>
                  <a:gd name="connsiteY0" fmla="*/ 36195 h 42767"/>
                  <a:gd name="connsiteX1" fmla="*/ 31432 w 35432"/>
                  <a:gd name="connsiteY1" fmla="*/ 41815 h 42767"/>
                  <a:gd name="connsiteX2" fmla="*/ 20193 w 35432"/>
                  <a:gd name="connsiteY2" fmla="*/ 42767 h 42767"/>
                  <a:gd name="connsiteX3" fmla="*/ 0 w 35432"/>
                  <a:gd name="connsiteY3" fmla="*/ 25146 h 42767"/>
                  <a:gd name="connsiteX4" fmla="*/ 0 w 35432"/>
                  <a:gd name="connsiteY4" fmla="*/ 1238 h 42767"/>
                  <a:gd name="connsiteX5" fmla="*/ 1429 w 35432"/>
                  <a:gd name="connsiteY5" fmla="*/ 0 h 42767"/>
                  <a:gd name="connsiteX6" fmla="*/ 9906 w 35432"/>
                  <a:gd name="connsiteY6" fmla="*/ 0 h 42767"/>
                  <a:gd name="connsiteX7" fmla="*/ 11335 w 35432"/>
                  <a:gd name="connsiteY7" fmla="*/ 1238 h 42767"/>
                  <a:gd name="connsiteX8" fmla="*/ 11335 w 35432"/>
                  <a:gd name="connsiteY8" fmla="*/ 26194 h 42767"/>
                  <a:gd name="connsiteX9" fmla="*/ 18860 w 35432"/>
                  <a:gd name="connsiteY9" fmla="*/ 32861 h 42767"/>
                  <a:gd name="connsiteX10" fmla="*/ 24289 w 35432"/>
                  <a:gd name="connsiteY10" fmla="*/ 32576 h 42767"/>
                  <a:gd name="connsiteX11" fmla="*/ 24289 w 35432"/>
                  <a:gd name="connsiteY11" fmla="*/ 1238 h 42767"/>
                  <a:gd name="connsiteX12" fmla="*/ 25717 w 35432"/>
                  <a:gd name="connsiteY12" fmla="*/ 0 h 42767"/>
                  <a:gd name="connsiteX13" fmla="*/ 34004 w 35432"/>
                  <a:gd name="connsiteY13" fmla="*/ 0 h 42767"/>
                  <a:gd name="connsiteX14" fmla="*/ 35433 w 35432"/>
                  <a:gd name="connsiteY14" fmla="*/ 1238 h 42767"/>
                  <a:gd name="connsiteX15" fmla="*/ 35433 w 35432"/>
                  <a:gd name="connsiteY15" fmla="*/ 36195 h 42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5432" h="42767">
                    <a:moveTo>
                      <a:pt x="35433" y="36195"/>
                    </a:moveTo>
                    <a:cubicBezTo>
                      <a:pt x="35433" y="38767"/>
                      <a:pt x="34576" y="40957"/>
                      <a:pt x="31432" y="41815"/>
                    </a:cubicBezTo>
                    <a:cubicBezTo>
                      <a:pt x="28194" y="42672"/>
                      <a:pt x="21908" y="42767"/>
                      <a:pt x="20193" y="42767"/>
                    </a:cubicBezTo>
                    <a:cubicBezTo>
                      <a:pt x="6001" y="42767"/>
                      <a:pt x="0" y="38862"/>
                      <a:pt x="0" y="25146"/>
                    </a:cubicBezTo>
                    <a:lnTo>
                      <a:pt x="0" y="1238"/>
                    </a:lnTo>
                    <a:cubicBezTo>
                      <a:pt x="0" y="381"/>
                      <a:pt x="381" y="0"/>
                      <a:pt x="1429" y="0"/>
                    </a:cubicBezTo>
                    <a:lnTo>
                      <a:pt x="9906" y="0"/>
                    </a:lnTo>
                    <a:cubicBezTo>
                      <a:pt x="11239" y="0"/>
                      <a:pt x="11335" y="286"/>
                      <a:pt x="11335" y="1238"/>
                    </a:cubicBezTo>
                    <a:lnTo>
                      <a:pt x="11335" y="26194"/>
                    </a:lnTo>
                    <a:cubicBezTo>
                      <a:pt x="11335" y="30861"/>
                      <a:pt x="13335" y="32861"/>
                      <a:pt x="18860" y="32861"/>
                    </a:cubicBezTo>
                    <a:cubicBezTo>
                      <a:pt x="19717" y="32861"/>
                      <a:pt x="23051" y="32766"/>
                      <a:pt x="24289" y="32576"/>
                    </a:cubicBezTo>
                    <a:lnTo>
                      <a:pt x="24289" y="1238"/>
                    </a:lnTo>
                    <a:cubicBezTo>
                      <a:pt x="24289" y="381"/>
                      <a:pt x="24670" y="0"/>
                      <a:pt x="25717" y="0"/>
                    </a:cubicBezTo>
                    <a:lnTo>
                      <a:pt x="34004" y="0"/>
                    </a:lnTo>
                    <a:cubicBezTo>
                      <a:pt x="35338" y="0"/>
                      <a:pt x="35433" y="286"/>
                      <a:pt x="35433" y="1238"/>
                    </a:cubicBezTo>
                    <a:lnTo>
                      <a:pt x="35433" y="36195"/>
                    </a:lnTo>
                    <a:close/>
                  </a:path>
                </a:pathLst>
              </a:custGeom>
              <a:solidFill>
                <a:srgbClr val="1E4CA0"/>
              </a:solidFill>
              <a:ln w="9525" cap="flat">
                <a:noFill/>
                <a:prstDash val="solid"/>
                <a:miter/>
              </a:ln>
            </p:spPr>
            <p:txBody>
              <a:bodyPr rtlCol="0" anchor="ctr"/>
              <a:lstStyle/>
              <a:p>
                <a:endParaRPr lang="en-US"/>
              </a:p>
            </p:txBody>
          </p:sp>
          <p:sp>
            <p:nvSpPr>
              <p:cNvPr id="83" name="Vapaamuotoinen: Muoto 82">
                <a:extLst>
                  <a:ext uri="{FF2B5EF4-FFF2-40B4-BE49-F238E27FC236}">
                    <a16:creationId xmlns:a16="http://schemas.microsoft.com/office/drawing/2014/main" id="{F11C7087-2557-4990-AD4F-13D71454CA01}"/>
                  </a:ext>
                </a:extLst>
              </p:cNvPr>
              <p:cNvSpPr/>
              <p:nvPr/>
            </p:nvSpPr>
            <p:spPr>
              <a:xfrm>
                <a:off x="4317396" y="1008410"/>
                <a:ext cx="38004" cy="43338"/>
              </a:xfrm>
              <a:custGeom>
                <a:avLst/>
                <a:gdLst>
                  <a:gd name="connsiteX0" fmla="*/ 18764 w 38004"/>
                  <a:gd name="connsiteY0" fmla="*/ 43339 h 43338"/>
                  <a:gd name="connsiteX1" fmla="*/ 0 w 38004"/>
                  <a:gd name="connsiteY1" fmla="*/ 21717 h 43338"/>
                  <a:gd name="connsiteX2" fmla="*/ 18955 w 38004"/>
                  <a:gd name="connsiteY2" fmla="*/ 0 h 43338"/>
                  <a:gd name="connsiteX3" fmla="*/ 38005 w 38004"/>
                  <a:gd name="connsiteY3" fmla="*/ 21622 h 43338"/>
                  <a:gd name="connsiteX4" fmla="*/ 18764 w 38004"/>
                  <a:gd name="connsiteY4" fmla="*/ 43339 h 43338"/>
                  <a:gd name="connsiteX5" fmla="*/ 18955 w 38004"/>
                  <a:gd name="connsiteY5" fmla="*/ 10097 h 43338"/>
                  <a:gd name="connsiteX6" fmla="*/ 12097 w 38004"/>
                  <a:gd name="connsiteY6" fmla="*/ 21241 h 43338"/>
                  <a:gd name="connsiteX7" fmla="*/ 19336 w 38004"/>
                  <a:gd name="connsiteY7" fmla="*/ 33147 h 43338"/>
                  <a:gd name="connsiteX8" fmla="*/ 26194 w 38004"/>
                  <a:gd name="connsiteY8" fmla="*/ 21622 h 43338"/>
                  <a:gd name="connsiteX9" fmla="*/ 18955 w 38004"/>
                  <a:gd name="connsiteY9" fmla="*/ 10097 h 43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004" h="43338">
                    <a:moveTo>
                      <a:pt x="18764" y="43339"/>
                    </a:moveTo>
                    <a:cubicBezTo>
                      <a:pt x="5715" y="43339"/>
                      <a:pt x="0" y="35147"/>
                      <a:pt x="0" y="21717"/>
                    </a:cubicBezTo>
                    <a:cubicBezTo>
                      <a:pt x="0" y="8477"/>
                      <a:pt x="6572" y="0"/>
                      <a:pt x="18955" y="0"/>
                    </a:cubicBezTo>
                    <a:cubicBezTo>
                      <a:pt x="31909" y="0"/>
                      <a:pt x="38005" y="8477"/>
                      <a:pt x="38005" y="21622"/>
                    </a:cubicBezTo>
                    <a:cubicBezTo>
                      <a:pt x="38005" y="35052"/>
                      <a:pt x="32480" y="43339"/>
                      <a:pt x="18764" y="43339"/>
                    </a:cubicBezTo>
                    <a:close/>
                    <a:moveTo>
                      <a:pt x="18955" y="10097"/>
                    </a:moveTo>
                    <a:cubicBezTo>
                      <a:pt x="14288" y="10097"/>
                      <a:pt x="12097" y="15240"/>
                      <a:pt x="12097" y="21241"/>
                    </a:cubicBezTo>
                    <a:cubicBezTo>
                      <a:pt x="12097" y="28670"/>
                      <a:pt x="13811" y="33147"/>
                      <a:pt x="19336" y="33147"/>
                    </a:cubicBezTo>
                    <a:cubicBezTo>
                      <a:pt x="24575" y="33147"/>
                      <a:pt x="26194" y="27718"/>
                      <a:pt x="26194" y="21622"/>
                    </a:cubicBezTo>
                    <a:cubicBezTo>
                      <a:pt x="25908" y="15335"/>
                      <a:pt x="24575" y="10097"/>
                      <a:pt x="18955" y="10097"/>
                    </a:cubicBezTo>
                    <a:close/>
                  </a:path>
                </a:pathLst>
              </a:custGeom>
              <a:solidFill>
                <a:srgbClr val="1E4CA0"/>
              </a:solidFill>
              <a:ln w="9525" cap="flat">
                <a:noFill/>
                <a:prstDash val="solid"/>
                <a:miter/>
              </a:ln>
            </p:spPr>
            <p:txBody>
              <a:bodyPr rtlCol="0" anchor="ctr"/>
              <a:lstStyle/>
              <a:p>
                <a:endParaRPr lang="en-US"/>
              </a:p>
            </p:txBody>
          </p:sp>
          <p:sp>
            <p:nvSpPr>
              <p:cNvPr id="84" name="Vapaamuotoinen: Muoto 83">
                <a:extLst>
                  <a:ext uri="{FF2B5EF4-FFF2-40B4-BE49-F238E27FC236}">
                    <a16:creationId xmlns:a16="http://schemas.microsoft.com/office/drawing/2014/main" id="{571AAA35-E754-4FCB-BC26-7C4C5067E7AE}"/>
                  </a:ext>
                </a:extLst>
              </p:cNvPr>
              <p:cNvSpPr/>
              <p:nvPr/>
            </p:nvSpPr>
            <p:spPr>
              <a:xfrm>
                <a:off x="4363116" y="1008982"/>
                <a:ext cx="30480" cy="42100"/>
              </a:xfrm>
              <a:custGeom>
                <a:avLst/>
                <a:gdLst>
                  <a:gd name="connsiteX0" fmla="*/ 95 w 30480"/>
                  <a:gd name="connsiteY0" fmla="*/ 30670 h 42100"/>
                  <a:gd name="connsiteX1" fmla="*/ 0 w 30480"/>
                  <a:gd name="connsiteY1" fmla="*/ 1238 h 42100"/>
                  <a:gd name="connsiteX2" fmla="*/ 1429 w 30480"/>
                  <a:gd name="connsiteY2" fmla="*/ 0 h 42100"/>
                  <a:gd name="connsiteX3" fmla="*/ 10001 w 30480"/>
                  <a:gd name="connsiteY3" fmla="*/ 0 h 42100"/>
                  <a:gd name="connsiteX4" fmla="*/ 11430 w 30480"/>
                  <a:gd name="connsiteY4" fmla="*/ 1238 h 42100"/>
                  <a:gd name="connsiteX5" fmla="*/ 11430 w 30480"/>
                  <a:gd name="connsiteY5" fmla="*/ 29146 h 42100"/>
                  <a:gd name="connsiteX6" fmla="*/ 15049 w 30480"/>
                  <a:gd name="connsiteY6" fmla="*/ 32480 h 42100"/>
                  <a:gd name="connsiteX7" fmla="*/ 29242 w 30480"/>
                  <a:gd name="connsiteY7" fmla="*/ 32480 h 42100"/>
                  <a:gd name="connsiteX8" fmla="*/ 30480 w 30480"/>
                  <a:gd name="connsiteY8" fmla="*/ 33909 h 42100"/>
                  <a:gd name="connsiteX9" fmla="*/ 30480 w 30480"/>
                  <a:gd name="connsiteY9" fmla="*/ 40672 h 42100"/>
                  <a:gd name="connsiteX10" fmla="*/ 29242 w 30480"/>
                  <a:gd name="connsiteY10" fmla="*/ 42101 h 42100"/>
                  <a:gd name="connsiteX11" fmla="*/ 11716 w 30480"/>
                  <a:gd name="connsiteY11" fmla="*/ 42101 h 42100"/>
                  <a:gd name="connsiteX12" fmla="*/ 95 w 30480"/>
                  <a:gd name="connsiteY12" fmla="*/ 30670 h 42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480" h="42100">
                    <a:moveTo>
                      <a:pt x="95" y="30670"/>
                    </a:moveTo>
                    <a:lnTo>
                      <a:pt x="0" y="1238"/>
                    </a:lnTo>
                    <a:cubicBezTo>
                      <a:pt x="0" y="381"/>
                      <a:pt x="381" y="0"/>
                      <a:pt x="1429" y="0"/>
                    </a:cubicBezTo>
                    <a:lnTo>
                      <a:pt x="10001" y="0"/>
                    </a:lnTo>
                    <a:cubicBezTo>
                      <a:pt x="11335" y="0"/>
                      <a:pt x="11430" y="286"/>
                      <a:pt x="11430" y="1238"/>
                    </a:cubicBezTo>
                    <a:lnTo>
                      <a:pt x="11430" y="29146"/>
                    </a:lnTo>
                    <a:cubicBezTo>
                      <a:pt x="11430" y="32194"/>
                      <a:pt x="12954" y="32480"/>
                      <a:pt x="15049" y="32480"/>
                    </a:cubicBezTo>
                    <a:lnTo>
                      <a:pt x="29242" y="32480"/>
                    </a:lnTo>
                    <a:cubicBezTo>
                      <a:pt x="30194" y="32480"/>
                      <a:pt x="30480" y="32576"/>
                      <a:pt x="30480" y="33909"/>
                    </a:cubicBezTo>
                    <a:lnTo>
                      <a:pt x="30480" y="40672"/>
                    </a:lnTo>
                    <a:cubicBezTo>
                      <a:pt x="30480" y="41719"/>
                      <a:pt x="30099" y="42101"/>
                      <a:pt x="29242" y="42101"/>
                    </a:cubicBezTo>
                    <a:lnTo>
                      <a:pt x="11716" y="42101"/>
                    </a:lnTo>
                    <a:cubicBezTo>
                      <a:pt x="2191" y="42101"/>
                      <a:pt x="95" y="36005"/>
                      <a:pt x="95" y="30670"/>
                    </a:cubicBezTo>
                    <a:close/>
                  </a:path>
                </a:pathLst>
              </a:custGeom>
              <a:solidFill>
                <a:srgbClr val="1E4CA0"/>
              </a:solidFill>
              <a:ln w="9525" cap="flat">
                <a:noFill/>
                <a:prstDash val="solid"/>
                <a:miter/>
              </a:ln>
            </p:spPr>
            <p:txBody>
              <a:bodyPr rtlCol="0" anchor="ctr"/>
              <a:lstStyle/>
              <a:p>
                <a:endParaRPr lang="en-US"/>
              </a:p>
            </p:txBody>
          </p:sp>
          <p:sp>
            <p:nvSpPr>
              <p:cNvPr id="85" name="Vapaamuotoinen: Muoto 84">
                <a:extLst>
                  <a:ext uri="{FF2B5EF4-FFF2-40B4-BE49-F238E27FC236}">
                    <a16:creationId xmlns:a16="http://schemas.microsoft.com/office/drawing/2014/main" id="{E6AB936F-84E1-4366-8555-D8B75A9C67B4}"/>
                  </a:ext>
                </a:extLst>
              </p:cNvPr>
              <p:cNvSpPr/>
              <p:nvPr/>
            </p:nvSpPr>
            <p:spPr>
              <a:xfrm>
                <a:off x="4390643" y="1009077"/>
                <a:ext cx="34111" cy="42005"/>
              </a:xfrm>
              <a:custGeom>
                <a:avLst/>
                <a:gdLst>
                  <a:gd name="connsiteX0" fmla="*/ 32861 w 34111"/>
                  <a:gd name="connsiteY0" fmla="*/ 9525 h 42005"/>
                  <a:gd name="connsiteX1" fmla="*/ 22574 w 34111"/>
                  <a:gd name="connsiteY1" fmla="*/ 9525 h 42005"/>
                  <a:gd name="connsiteX2" fmla="*/ 22574 w 34111"/>
                  <a:gd name="connsiteY2" fmla="*/ 40767 h 42005"/>
                  <a:gd name="connsiteX3" fmla="*/ 21146 w 34111"/>
                  <a:gd name="connsiteY3" fmla="*/ 42005 h 42005"/>
                  <a:gd name="connsiteX4" fmla="*/ 12668 w 34111"/>
                  <a:gd name="connsiteY4" fmla="*/ 42005 h 42005"/>
                  <a:gd name="connsiteX5" fmla="*/ 11240 w 34111"/>
                  <a:gd name="connsiteY5" fmla="*/ 40767 h 42005"/>
                  <a:gd name="connsiteX6" fmla="*/ 11240 w 34111"/>
                  <a:gd name="connsiteY6" fmla="*/ 9525 h 42005"/>
                  <a:gd name="connsiteX7" fmla="*/ 1238 w 34111"/>
                  <a:gd name="connsiteY7" fmla="*/ 9525 h 42005"/>
                  <a:gd name="connsiteX8" fmla="*/ 0 w 34111"/>
                  <a:gd name="connsiteY8" fmla="*/ 8191 h 42005"/>
                  <a:gd name="connsiteX9" fmla="*/ 0 w 34111"/>
                  <a:gd name="connsiteY9" fmla="*/ 1429 h 42005"/>
                  <a:gd name="connsiteX10" fmla="*/ 1238 w 34111"/>
                  <a:gd name="connsiteY10" fmla="*/ 0 h 42005"/>
                  <a:gd name="connsiteX11" fmla="*/ 32861 w 34111"/>
                  <a:gd name="connsiteY11" fmla="*/ 0 h 42005"/>
                  <a:gd name="connsiteX12" fmla="*/ 34100 w 34111"/>
                  <a:gd name="connsiteY12" fmla="*/ 1429 h 42005"/>
                  <a:gd name="connsiteX13" fmla="*/ 34100 w 34111"/>
                  <a:gd name="connsiteY13" fmla="*/ 8191 h 42005"/>
                  <a:gd name="connsiteX14" fmla="*/ 32861 w 34111"/>
                  <a:gd name="connsiteY14" fmla="*/ 9525 h 420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4111" h="42005">
                    <a:moveTo>
                      <a:pt x="32861" y="9525"/>
                    </a:moveTo>
                    <a:lnTo>
                      <a:pt x="22574" y="9525"/>
                    </a:lnTo>
                    <a:lnTo>
                      <a:pt x="22574" y="40767"/>
                    </a:lnTo>
                    <a:cubicBezTo>
                      <a:pt x="22574" y="41719"/>
                      <a:pt x="22479" y="42005"/>
                      <a:pt x="21146" y="42005"/>
                    </a:cubicBezTo>
                    <a:lnTo>
                      <a:pt x="12668" y="42005"/>
                    </a:lnTo>
                    <a:cubicBezTo>
                      <a:pt x="11621" y="42005"/>
                      <a:pt x="11240" y="41624"/>
                      <a:pt x="11240" y="40767"/>
                    </a:cubicBezTo>
                    <a:lnTo>
                      <a:pt x="11240" y="9525"/>
                    </a:lnTo>
                    <a:lnTo>
                      <a:pt x="1238" y="9525"/>
                    </a:lnTo>
                    <a:cubicBezTo>
                      <a:pt x="381" y="9525"/>
                      <a:pt x="0" y="9144"/>
                      <a:pt x="0" y="8191"/>
                    </a:cubicBezTo>
                    <a:lnTo>
                      <a:pt x="0" y="1429"/>
                    </a:lnTo>
                    <a:cubicBezTo>
                      <a:pt x="0" y="95"/>
                      <a:pt x="286" y="0"/>
                      <a:pt x="1238" y="0"/>
                    </a:cubicBezTo>
                    <a:lnTo>
                      <a:pt x="32861" y="0"/>
                    </a:lnTo>
                    <a:cubicBezTo>
                      <a:pt x="33814" y="0"/>
                      <a:pt x="34100" y="95"/>
                      <a:pt x="34100" y="1429"/>
                    </a:cubicBezTo>
                    <a:lnTo>
                      <a:pt x="34100" y="8191"/>
                    </a:lnTo>
                    <a:cubicBezTo>
                      <a:pt x="34195" y="9239"/>
                      <a:pt x="33719" y="9525"/>
                      <a:pt x="32861" y="9525"/>
                    </a:cubicBezTo>
                    <a:close/>
                  </a:path>
                </a:pathLst>
              </a:custGeom>
              <a:solidFill>
                <a:srgbClr val="1E4CA0"/>
              </a:solidFill>
              <a:ln w="9525" cap="flat">
                <a:noFill/>
                <a:prstDash val="solid"/>
                <a:miter/>
              </a:ln>
            </p:spPr>
            <p:txBody>
              <a:bodyPr rtlCol="0" anchor="ctr"/>
              <a:lstStyle/>
              <a:p>
                <a:endParaRPr lang="en-US"/>
              </a:p>
            </p:txBody>
          </p:sp>
          <p:sp>
            <p:nvSpPr>
              <p:cNvPr id="86" name="Vapaamuotoinen: Muoto 85">
                <a:extLst>
                  <a:ext uri="{FF2B5EF4-FFF2-40B4-BE49-F238E27FC236}">
                    <a16:creationId xmlns:a16="http://schemas.microsoft.com/office/drawing/2014/main" id="{570E9C69-40B0-4695-A91B-C28D48957EB6}"/>
                  </a:ext>
                </a:extLst>
              </p:cNvPr>
              <p:cNvSpPr/>
              <p:nvPr/>
            </p:nvSpPr>
            <p:spPr>
              <a:xfrm>
                <a:off x="4427505" y="1008410"/>
                <a:ext cx="38004" cy="43338"/>
              </a:xfrm>
              <a:custGeom>
                <a:avLst/>
                <a:gdLst>
                  <a:gd name="connsiteX0" fmla="*/ 18764 w 38004"/>
                  <a:gd name="connsiteY0" fmla="*/ 43339 h 43338"/>
                  <a:gd name="connsiteX1" fmla="*/ 0 w 38004"/>
                  <a:gd name="connsiteY1" fmla="*/ 21717 h 43338"/>
                  <a:gd name="connsiteX2" fmla="*/ 18955 w 38004"/>
                  <a:gd name="connsiteY2" fmla="*/ 0 h 43338"/>
                  <a:gd name="connsiteX3" fmla="*/ 38005 w 38004"/>
                  <a:gd name="connsiteY3" fmla="*/ 21622 h 43338"/>
                  <a:gd name="connsiteX4" fmla="*/ 18764 w 38004"/>
                  <a:gd name="connsiteY4" fmla="*/ 43339 h 43338"/>
                  <a:gd name="connsiteX5" fmla="*/ 18859 w 38004"/>
                  <a:gd name="connsiteY5" fmla="*/ 10097 h 43338"/>
                  <a:gd name="connsiteX6" fmla="*/ 12002 w 38004"/>
                  <a:gd name="connsiteY6" fmla="*/ 21241 h 43338"/>
                  <a:gd name="connsiteX7" fmla="*/ 19241 w 38004"/>
                  <a:gd name="connsiteY7" fmla="*/ 33147 h 43338"/>
                  <a:gd name="connsiteX8" fmla="*/ 26098 w 38004"/>
                  <a:gd name="connsiteY8" fmla="*/ 21622 h 43338"/>
                  <a:gd name="connsiteX9" fmla="*/ 18859 w 38004"/>
                  <a:gd name="connsiteY9" fmla="*/ 10097 h 43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004" h="43338">
                    <a:moveTo>
                      <a:pt x="18764" y="43339"/>
                    </a:moveTo>
                    <a:cubicBezTo>
                      <a:pt x="5715" y="43339"/>
                      <a:pt x="0" y="35147"/>
                      <a:pt x="0" y="21717"/>
                    </a:cubicBezTo>
                    <a:cubicBezTo>
                      <a:pt x="0" y="8477"/>
                      <a:pt x="6572" y="0"/>
                      <a:pt x="18955" y="0"/>
                    </a:cubicBezTo>
                    <a:cubicBezTo>
                      <a:pt x="31909" y="0"/>
                      <a:pt x="38005" y="8477"/>
                      <a:pt x="38005" y="21622"/>
                    </a:cubicBezTo>
                    <a:cubicBezTo>
                      <a:pt x="38005" y="35052"/>
                      <a:pt x="32480" y="43339"/>
                      <a:pt x="18764" y="43339"/>
                    </a:cubicBezTo>
                    <a:close/>
                    <a:moveTo>
                      <a:pt x="18859" y="10097"/>
                    </a:moveTo>
                    <a:cubicBezTo>
                      <a:pt x="14192" y="10097"/>
                      <a:pt x="12002" y="15240"/>
                      <a:pt x="12002" y="21241"/>
                    </a:cubicBezTo>
                    <a:cubicBezTo>
                      <a:pt x="12002" y="28670"/>
                      <a:pt x="13716" y="33147"/>
                      <a:pt x="19241" y="33147"/>
                    </a:cubicBezTo>
                    <a:cubicBezTo>
                      <a:pt x="24479" y="33147"/>
                      <a:pt x="26098" y="27718"/>
                      <a:pt x="26098" y="21622"/>
                    </a:cubicBezTo>
                    <a:cubicBezTo>
                      <a:pt x="25908" y="15335"/>
                      <a:pt x="24575" y="10097"/>
                      <a:pt x="18859" y="10097"/>
                    </a:cubicBezTo>
                    <a:close/>
                  </a:path>
                </a:pathLst>
              </a:custGeom>
              <a:solidFill>
                <a:srgbClr val="1E4CA0"/>
              </a:solidFill>
              <a:ln w="9525" cap="flat">
                <a:noFill/>
                <a:prstDash val="solid"/>
                <a:miter/>
              </a:ln>
            </p:spPr>
            <p:txBody>
              <a:bodyPr rtlCol="0" anchor="ctr"/>
              <a:lstStyle/>
              <a:p>
                <a:endParaRPr lang="en-US"/>
              </a:p>
            </p:txBody>
          </p:sp>
          <p:sp>
            <p:nvSpPr>
              <p:cNvPr id="87" name="Vapaamuotoinen: Muoto 86">
                <a:extLst>
                  <a:ext uri="{FF2B5EF4-FFF2-40B4-BE49-F238E27FC236}">
                    <a16:creationId xmlns:a16="http://schemas.microsoft.com/office/drawing/2014/main" id="{32656AC1-0A9E-4A54-A960-61A6158D4987}"/>
                  </a:ext>
                </a:extLst>
              </p:cNvPr>
              <p:cNvSpPr/>
              <p:nvPr/>
            </p:nvSpPr>
            <p:spPr>
              <a:xfrm>
                <a:off x="4469442" y="1008982"/>
                <a:ext cx="39654" cy="42100"/>
              </a:xfrm>
              <a:custGeom>
                <a:avLst/>
                <a:gdLst>
                  <a:gd name="connsiteX0" fmla="*/ 19595 w 39654"/>
                  <a:gd name="connsiteY0" fmla="*/ 29337 h 42100"/>
                  <a:gd name="connsiteX1" fmla="*/ 20071 w 39654"/>
                  <a:gd name="connsiteY1" fmla="*/ 29337 h 42100"/>
                  <a:gd name="connsiteX2" fmla="*/ 23024 w 39654"/>
                  <a:gd name="connsiteY2" fmla="*/ 17526 h 42100"/>
                  <a:gd name="connsiteX3" fmla="*/ 27596 w 39654"/>
                  <a:gd name="connsiteY3" fmla="*/ 1048 h 42100"/>
                  <a:gd name="connsiteX4" fmla="*/ 29501 w 39654"/>
                  <a:gd name="connsiteY4" fmla="*/ 0 h 42100"/>
                  <a:gd name="connsiteX5" fmla="*/ 38835 w 39654"/>
                  <a:gd name="connsiteY5" fmla="*/ 0 h 42100"/>
                  <a:gd name="connsiteX6" fmla="*/ 39597 w 39654"/>
                  <a:gd name="connsiteY6" fmla="*/ 1143 h 42100"/>
                  <a:gd name="connsiteX7" fmla="*/ 27215 w 39654"/>
                  <a:gd name="connsiteY7" fmla="*/ 38386 h 42100"/>
                  <a:gd name="connsiteX8" fmla="*/ 21786 w 39654"/>
                  <a:gd name="connsiteY8" fmla="*/ 42101 h 42100"/>
                  <a:gd name="connsiteX9" fmla="*/ 17499 w 39654"/>
                  <a:gd name="connsiteY9" fmla="*/ 42101 h 42100"/>
                  <a:gd name="connsiteX10" fmla="*/ 12356 w 39654"/>
                  <a:gd name="connsiteY10" fmla="*/ 38291 h 42100"/>
                  <a:gd name="connsiteX11" fmla="*/ 69 w 39654"/>
                  <a:gd name="connsiteY11" fmla="*/ 1143 h 42100"/>
                  <a:gd name="connsiteX12" fmla="*/ 831 w 39654"/>
                  <a:gd name="connsiteY12" fmla="*/ 0 h 42100"/>
                  <a:gd name="connsiteX13" fmla="*/ 9879 w 39654"/>
                  <a:gd name="connsiteY13" fmla="*/ 0 h 42100"/>
                  <a:gd name="connsiteX14" fmla="*/ 11784 w 39654"/>
                  <a:gd name="connsiteY14" fmla="*/ 1333 h 42100"/>
                  <a:gd name="connsiteX15" fmla="*/ 16452 w 39654"/>
                  <a:gd name="connsiteY15" fmla="*/ 17431 h 42100"/>
                  <a:gd name="connsiteX16" fmla="*/ 19595 w 39654"/>
                  <a:gd name="connsiteY16" fmla="*/ 29337 h 42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9654" h="42100">
                    <a:moveTo>
                      <a:pt x="19595" y="29337"/>
                    </a:moveTo>
                    <a:lnTo>
                      <a:pt x="20071" y="29337"/>
                    </a:lnTo>
                    <a:lnTo>
                      <a:pt x="23024" y="17526"/>
                    </a:lnTo>
                    <a:lnTo>
                      <a:pt x="27596" y="1048"/>
                    </a:lnTo>
                    <a:cubicBezTo>
                      <a:pt x="27882" y="190"/>
                      <a:pt x="28453" y="0"/>
                      <a:pt x="29501" y="0"/>
                    </a:cubicBezTo>
                    <a:lnTo>
                      <a:pt x="38835" y="0"/>
                    </a:lnTo>
                    <a:cubicBezTo>
                      <a:pt x="39788" y="0"/>
                      <a:pt x="39693" y="762"/>
                      <a:pt x="39597" y="1143"/>
                    </a:cubicBezTo>
                    <a:lnTo>
                      <a:pt x="27215" y="38386"/>
                    </a:lnTo>
                    <a:cubicBezTo>
                      <a:pt x="25977" y="42005"/>
                      <a:pt x="24548" y="42101"/>
                      <a:pt x="21786" y="42101"/>
                    </a:cubicBezTo>
                    <a:lnTo>
                      <a:pt x="17499" y="42101"/>
                    </a:lnTo>
                    <a:cubicBezTo>
                      <a:pt x="14832" y="42101"/>
                      <a:pt x="13499" y="41529"/>
                      <a:pt x="12356" y="38291"/>
                    </a:cubicBezTo>
                    <a:lnTo>
                      <a:pt x="69" y="1143"/>
                    </a:lnTo>
                    <a:cubicBezTo>
                      <a:pt x="-122" y="571"/>
                      <a:pt x="69" y="0"/>
                      <a:pt x="831" y="0"/>
                    </a:cubicBezTo>
                    <a:lnTo>
                      <a:pt x="9879" y="0"/>
                    </a:lnTo>
                    <a:cubicBezTo>
                      <a:pt x="11308" y="0"/>
                      <a:pt x="11499" y="381"/>
                      <a:pt x="11784" y="1333"/>
                    </a:cubicBezTo>
                    <a:lnTo>
                      <a:pt x="16452" y="17431"/>
                    </a:lnTo>
                    <a:lnTo>
                      <a:pt x="19595" y="29337"/>
                    </a:lnTo>
                    <a:close/>
                  </a:path>
                </a:pathLst>
              </a:custGeom>
              <a:solidFill>
                <a:srgbClr val="1E4CA0"/>
              </a:solidFill>
              <a:ln w="9525" cap="flat">
                <a:noFill/>
                <a:prstDash val="solid"/>
                <a:miter/>
              </a:ln>
            </p:spPr>
            <p:txBody>
              <a:bodyPr rtlCol="0" anchor="ctr"/>
              <a:lstStyle/>
              <a:p>
                <a:endParaRPr lang="en-US"/>
              </a:p>
            </p:txBody>
          </p:sp>
          <p:sp>
            <p:nvSpPr>
              <p:cNvPr id="88" name="Vapaamuotoinen: Muoto 87">
                <a:extLst>
                  <a:ext uri="{FF2B5EF4-FFF2-40B4-BE49-F238E27FC236}">
                    <a16:creationId xmlns:a16="http://schemas.microsoft.com/office/drawing/2014/main" id="{1B309E2A-DE11-4DD0-B33E-4F00D2FFC024}"/>
                  </a:ext>
                </a:extLst>
              </p:cNvPr>
              <p:cNvSpPr/>
              <p:nvPr/>
            </p:nvSpPr>
            <p:spPr>
              <a:xfrm>
                <a:off x="4508494" y="1008982"/>
                <a:ext cx="39178" cy="42100"/>
              </a:xfrm>
              <a:custGeom>
                <a:avLst/>
                <a:gdLst>
                  <a:gd name="connsiteX0" fmla="*/ 25405 w 39178"/>
                  <a:gd name="connsiteY0" fmla="*/ 33909 h 42100"/>
                  <a:gd name="connsiteX1" fmla="*/ 13594 w 39178"/>
                  <a:gd name="connsiteY1" fmla="*/ 33909 h 42100"/>
                  <a:gd name="connsiteX2" fmla="*/ 11594 w 39178"/>
                  <a:gd name="connsiteY2" fmla="*/ 40767 h 42100"/>
                  <a:gd name="connsiteX3" fmla="*/ 9689 w 39178"/>
                  <a:gd name="connsiteY3" fmla="*/ 42101 h 42100"/>
                  <a:gd name="connsiteX4" fmla="*/ 831 w 39178"/>
                  <a:gd name="connsiteY4" fmla="*/ 42101 h 42100"/>
                  <a:gd name="connsiteX5" fmla="*/ 69 w 39178"/>
                  <a:gd name="connsiteY5" fmla="*/ 40957 h 42100"/>
                  <a:gd name="connsiteX6" fmla="*/ 11880 w 39178"/>
                  <a:gd name="connsiteY6" fmla="*/ 3810 h 42100"/>
                  <a:gd name="connsiteX7" fmla="*/ 17023 w 39178"/>
                  <a:gd name="connsiteY7" fmla="*/ 0 h 42100"/>
                  <a:gd name="connsiteX8" fmla="*/ 21881 w 39178"/>
                  <a:gd name="connsiteY8" fmla="*/ 0 h 42100"/>
                  <a:gd name="connsiteX9" fmla="*/ 27310 w 39178"/>
                  <a:gd name="connsiteY9" fmla="*/ 3715 h 42100"/>
                  <a:gd name="connsiteX10" fmla="*/ 39121 w 39178"/>
                  <a:gd name="connsiteY10" fmla="*/ 40957 h 42100"/>
                  <a:gd name="connsiteX11" fmla="*/ 38359 w 39178"/>
                  <a:gd name="connsiteY11" fmla="*/ 42101 h 42100"/>
                  <a:gd name="connsiteX12" fmla="*/ 29310 w 39178"/>
                  <a:gd name="connsiteY12" fmla="*/ 42101 h 42100"/>
                  <a:gd name="connsiteX13" fmla="*/ 27405 w 39178"/>
                  <a:gd name="connsiteY13" fmla="*/ 41053 h 42100"/>
                  <a:gd name="connsiteX14" fmla="*/ 25405 w 39178"/>
                  <a:gd name="connsiteY14" fmla="*/ 33909 h 42100"/>
                  <a:gd name="connsiteX15" fmla="*/ 16166 w 39178"/>
                  <a:gd name="connsiteY15" fmla="*/ 25051 h 42100"/>
                  <a:gd name="connsiteX16" fmla="*/ 23024 w 39178"/>
                  <a:gd name="connsiteY16" fmla="*/ 25051 h 42100"/>
                  <a:gd name="connsiteX17" fmla="*/ 21881 w 39178"/>
                  <a:gd name="connsiteY17" fmla="*/ 20383 h 42100"/>
                  <a:gd name="connsiteX18" fmla="*/ 19976 w 39178"/>
                  <a:gd name="connsiteY18" fmla="*/ 11716 h 42100"/>
                  <a:gd name="connsiteX19" fmla="*/ 19500 w 39178"/>
                  <a:gd name="connsiteY19" fmla="*/ 11716 h 42100"/>
                  <a:gd name="connsiteX20" fmla="*/ 17499 w 39178"/>
                  <a:gd name="connsiteY20" fmla="*/ 20574 h 42100"/>
                  <a:gd name="connsiteX21" fmla="*/ 16166 w 39178"/>
                  <a:gd name="connsiteY21" fmla="*/ 25051 h 42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9178" h="42100">
                    <a:moveTo>
                      <a:pt x="25405" y="33909"/>
                    </a:moveTo>
                    <a:lnTo>
                      <a:pt x="13594" y="33909"/>
                    </a:lnTo>
                    <a:lnTo>
                      <a:pt x="11594" y="40767"/>
                    </a:lnTo>
                    <a:cubicBezTo>
                      <a:pt x="11308" y="41624"/>
                      <a:pt x="11022" y="42101"/>
                      <a:pt x="9689" y="42101"/>
                    </a:cubicBezTo>
                    <a:lnTo>
                      <a:pt x="831" y="42101"/>
                    </a:lnTo>
                    <a:cubicBezTo>
                      <a:pt x="69" y="42101"/>
                      <a:pt x="-122" y="41529"/>
                      <a:pt x="69" y="40957"/>
                    </a:cubicBezTo>
                    <a:lnTo>
                      <a:pt x="11880" y="3810"/>
                    </a:lnTo>
                    <a:cubicBezTo>
                      <a:pt x="12927" y="571"/>
                      <a:pt x="14261" y="0"/>
                      <a:pt x="17023" y="0"/>
                    </a:cubicBezTo>
                    <a:lnTo>
                      <a:pt x="21881" y="0"/>
                    </a:lnTo>
                    <a:cubicBezTo>
                      <a:pt x="24738" y="0"/>
                      <a:pt x="26167" y="95"/>
                      <a:pt x="27310" y="3715"/>
                    </a:cubicBezTo>
                    <a:lnTo>
                      <a:pt x="39121" y="40957"/>
                    </a:lnTo>
                    <a:cubicBezTo>
                      <a:pt x="39216" y="41339"/>
                      <a:pt x="39312" y="42101"/>
                      <a:pt x="38359" y="42101"/>
                    </a:cubicBezTo>
                    <a:lnTo>
                      <a:pt x="29310" y="42101"/>
                    </a:lnTo>
                    <a:cubicBezTo>
                      <a:pt x="28358" y="42101"/>
                      <a:pt x="27691" y="41910"/>
                      <a:pt x="27405" y="41053"/>
                    </a:cubicBezTo>
                    <a:lnTo>
                      <a:pt x="25405" y="33909"/>
                    </a:lnTo>
                    <a:close/>
                    <a:moveTo>
                      <a:pt x="16166" y="25051"/>
                    </a:moveTo>
                    <a:lnTo>
                      <a:pt x="23024" y="25051"/>
                    </a:lnTo>
                    <a:lnTo>
                      <a:pt x="21881" y="20383"/>
                    </a:lnTo>
                    <a:lnTo>
                      <a:pt x="19976" y="11716"/>
                    </a:lnTo>
                    <a:lnTo>
                      <a:pt x="19500" y="11716"/>
                    </a:lnTo>
                    <a:lnTo>
                      <a:pt x="17499" y="20574"/>
                    </a:lnTo>
                    <a:lnTo>
                      <a:pt x="16166" y="25051"/>
                    </a:lnTo>
                    <a:close/>
                  </a:path>
                </a:pathLst>
              </a:custGeom>
              <a:solidFill>
                <a:srgbClr val="1E4CA0"/>
              </a:solidFill>
              <a:ln w="9525" cap="flat">
                <a:noFill/>
                <a:prstDash val="solid"/>
                <a:miter/>
              </a:ln>
            </p:spPr>
            <p:txBody>
              <a:bodyPr rtlCol="0" anchor="ctr"/>
              <a:lstStyle/>
              <a:p>
                <a:endParaRPr lang="en-US"/>
              </a:p>
            </p:txBody>
          </p:sp>
          <p:sp>
            <p:nvSpPr>
              <p:cNvPr id="89" name="Vapaamuotoinen: Muoto 88">
                <a:extLst>
                  <a:ext uri="{FF2B5EF4-FFF2-40B4-BE49-F238E27FC236}">
                    <a16:creationId xmlns:a16="http://schemas.microsoft.com/office/drawing/2014/main" id="{EC159123-681D-4AFB-95D0-FDB777279389}"/>
                  </a:ext>
                </a:extLst>
              </p:cNvPr>
              <p:cNvSpPr/>
              <p:nvPr/>
            </p:nvSpPr>
            <p:spPr>
              <a:xfrm>
                <a:off x="4552854" y="1008982"/>
                <a:ext cx="35235" cy="42101"/>
              </a:xfrm>
              <a:custGeom>
                <a:avLst/>
                <a:gdLst>
                  <a:gd name="connsiteX0" fmla="*/ 35147 w 35235"/>
                  <a:gd name="connsiteY0" fmla="*/ 40577 h 42101"/>
                  <a:gd name="connsiteX1" fmla="*/ 34099 w 35235"/>
                  <a:gd name="connsiteY1" fmla="*/ 42101 h 42101"/>
                  <a:gd name="connsiteX2" fmla="*/ 25813 w 35235"/>
                  <a:gd name="connsiteY2" fmla="*/ 42101 h 42101"/>
                  <a:gd name="connsiteX3" fmla="*/ 23336 w 35235"/>
                  <a:gd name="connsiteY3" fmla="*/ 40577 h 42101"/>
                  <a:gd name="connsiteX4" fmla="*/ 20955 w 35235"/>
                  <a:gd name="connsiteY4" fmla="*/ 30575 h 42101"/>
                  <a:gd name="connsiteX5" fmla="*/ 16002 w 35235"/>
                  <a:gd name="connsiteY5" fmla="*/ 25622 h 42101"/>
                  <a:gd name="connsiteX6" fmla="*/ 11335 w 35235"/>
                  <a:gd name="connsiteY6" fmla="*/ 25622 h 42101"/>
                  <a:gd name="connsiteX7" fmla="*/ 11335 w 35235"/>
                  <a:gd name="connsiteY7" fmla="*/ 40862 h 42101"/>
                  <a:gd name="connsiteX8" fmla="*/ 9906 w 35235"/>
                  <a:gd name="connsiteY8" fmla="*/ 42101 h 42101"/>
                  <a:gd name="connsiteX9" fmla="*/ 1429 w 35235"/>
                  <a:gd name="connsiteY9" fmla="*/ 42101 h 42101"/>
                  <a:gd name="connsiteX10" fmla="*/ 0 w 35235"/>
                  <a:gd name="connsiteY10" fmla="*/ 40862 h 42101"/>
                  <a:gd name="connsiteX11" fmla="*/ 0 w 35235"/>
                  <a:gd name="connsiteY11" fmla="*/ 4001 h 42101"/>
                  <a:gd name="connsiteX12" fmla="*/ 3905 w 35235"/>
                  <a:gd name="connsiteY12" fmla="*/ 0 h 42101"/>
                  <a:gd name="connsiteX13" fmla="*/ 19145 w 35235"/>
                  <a:gd name="connsiteY13" fmla="*/ 0 h 42101"/>
                  <a:gd name="connsiteX14" fmla="*/ 33433 w 35235"/>
                  <a:gd name="connsiteY14" fmla="*/ 12287 h 42101"/>
                  <a:gd name="connsiteX15" fmla="*/ 27813 w 35235"/>
                  <a:gd name="connsiteY15" fmla="*/ 21908 h 42101"/>
                  <a:gd name="connsiteX16" fmla="*/ 27813 w 35235"/>
                  <a:gd name="connsiteY16" fmla="*/ 22003 h 42101"/>
                  <a:gd name="connsiteX17" fmla="*/ 32385 w 35235"/>
                  <a:gd name="connsiteY17" fmla="*/ 29051 h 42101"/>
                  <a:gd name="connsiteX18" fmla="*/ 35147 w 35235"/>
                  <a:gd name="connsiteY18" fmla="*/ 40577 h 42101"/>
                  <a:gd name="connsiteX19" fmla="*/ 18193 w 35235"/>
                  <a:gd name="connsiteY19" fmla="*/ 9906 h 42101"/>
                  <a:gd name="connsiteX20" fmla="*/ 11335 w 35235"/>
                  <a:gd name="connsiteY20" fmla="*/ 9906 h 42101"/>
                  <a:gd name="connsiteX21" fmla="*/ 11335 w 35235"/>
                  <a:gd name="connsiteY21" fmla="*/ 16764 h 42101"/>
                  <a:gd name="connsiteX22" fmla="*/ 18193 w 35235"/>
                  <a:gd name="connsiteY22" fmla="*/ 16764 h 42101"/>
                  <a:gd name="connsiteX23" fmla="*/ 21812 w 35235"/>
                  <a:gd name="connsiteY23" fmla="*/ 13240 h 42101"/>
                  <a:gd name="connsiteX24" fmla="*/ 18193 w 35235"/>
                  <a:gd name="connsiteY24" fmla="*/ 9906 h 42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5235" h="42101">
                    <a:moveTo>
                      <a:pt x="35147" y="40577"/>
                    </a:moveTo>
                    <a:cubicBezTo>
                      <a:pt x="35242" y="41148"/>
                      <a:pt x="35528" y="42101"/>
                      <a:pt x="34099" y="42101"/>
                    </a:cubicBezTo>
                    <a:lnTo>
                      <a:pt x="25813" y="42101"/>
                    </a:lnTo>
                    <a:cubicBezTo>
                      <a:pt x="24574" y="42101"/>
                      <a:pt x="23813" y="42196"/>
                      <a:pt x="23336" y="40577"/>
                    </a:cubicBezTo>
                    <a:lnTo>
                      <a:pt x="20955" y="30575"/>
                    </a:lnTo>
                    <a:cubicBezTo>
                      <a:pt x="20098" y="27146"/>
                      <a:pt x="19050" y="25622"/>
                      <a:pt x="16002" y="25622"/>
                    </a:cubicBezTo>
                    <a:lnTo>
                      <a:pt x="11335" y="25622"/>
                    </a:lnTo>
                    <a:lnTo>
                      <a:pt x="11335" y="40862"/>
                    </a:lnTo>
                    <a:cubicBezTo>
                      <a:pt x="11335" y="41815"/>
                      <a:pt x="11239" y="42101"/>
                      <a:pt x="9906" y="42101"/>
                    </a:cubicBezTo>
                    <a:lnTo>
                      <a:pt x="1429" y="42101"/>
                    </a:lnTo>
                    <a:cubicBezTo>
                      <a:pt x="381" y="42101"/>
                      <a:pt x="0" y="41719"/>
                      <a:pt x="0" y="40862"/>
                    </a:cubicBezTo>
                    <a:lnTo>
                      <a:pt x="0" y="4001"/>
                    </a:lnTo>
                    <a:cubicBezTo>
                      <a:pt x="0" y="1524"/>
                      <a:pt x="571" y="0"/>
                      <a:pt x="3905" y="0"/>
                    </a:cubicBezTo>
                    <a:lnTo>
                      <a:pt x="19145" y="0"/>
                    </a:lnTo>
                    <a:cubicBezTo>
                      <a:pt x="28575" y="0"/>
                      <a:pt x="33433" y="4667"/>
                      <a:pt x="33433" y="12287"/>
                    </a:cubicBezTo>
                    <a:cubicBezTo>
                      <a:pt x="33433" y="16573"/>
                      <a:pt x="31242" y="20193"/>
                      <a:pt x="27813" y="21908"/>
                    </a:cubicBezTo>
                    <a:lnTo>
                      <a:pt x="27813" y="22003"/>
                    </a:lnTo>
                    <a:cubicBezTo>
                      <a:pt x="30575" y="23241"/>
                      <a:pt x="31623" y="25908"/>
                      <a:pt x="32385" y="29051"/>
                    </a:cubicBezTo>
                    <a:lnTo>
                      <a:pt x="35147" y="40577"/>
                    </a:lnTo>
                    <a:close/>
                    <a:moveTo>
                      <a:pt x="18193" y="9906"/>
                    </a:moveTo>
                    <a:lnTo>
                      <a:pt x="11335" y="9906"/>
                    </a:lnTo>
                    <a:lnTo>
                      <a:pt x="11335" y="16764"/>
                    </a:lnTo>
                    <a:lnTo>
                      <a:pt x="18193" y="16764"/>
                    </a:lnTo>
                    <a:cubicBezTo>
                      <a:pt x="20098" y="16764"/>
                      <a:pt x="21812" y="15621"/>
                      <a:pt x="21812" y="13240"/>
                    </a:cubicBezTo>
                    <a:cubicBezTo>
                      <a:pt x="21717" y="11621"/>
                      <a:pt x="20764" y="9906"/>
                      <a:pt x="18193" y="9906"/>
                    </a:cubicBezTo>
                    <a:close/>
                  </a:path>
                </a:pathLst>
              </a:custGeom>
              <a:solidFill>
                <a:srgbClr val="1E4CA0"/>
              </a:solidFill>
              <a:ln w="9525" cap="flat">
                <a:noFill/>
                <a:prstDash val="solid"/>
                <a:miter/>
              </a:ln>
            </p:spPr>
            <p:txBody>
              <a:bodyPr rtlCol="0" anchor="ctr"/>
              <a:lstStyle/>
              <a:p>
                <a:endParaRPr lang="en-US"/>
              </a:p>
            </p:txBody>
          </p:sp>
          <p:sp>
            <p:nvSpPr>
              <p:cNvPr id="90" name="Vapaamuotoinen: Muoto 89">
                <a:extLst>
                  <a:ext uri="{FF2B5EF4-FFF2-40B4-BE49-F238E27FC236}">
                    <a16:creationId xmlns:a16="http://schemas.microsoft.com/office/drawing/2014/main" id="{65F7822F-6E35-40D7-AE4B-853C50AB632B}"/>
                  </a:ext>
                </a:extLst>
              </p:cNvPr>
              <p:cNvSpPr/>
              <p:nvPr/>
            </p:nvSpPr>
            <p:spPr>
              <a:xfrm>
                <a:off x="4594479" y="1009077"/>
                <a:ext cx="45434" cy="42100"/>
              </a:xfrm>
              <a:custGeom>
                <a:avLst/>
                <a:gdLst>
                  <a:gd name="connsiteX0" fmla="*/ 34862 w 45434"/>
                  <a:gd name="connsiteY0" fmla="*/ 20955 h 42100"/>
                  <a:gd name="connsiteX1" fmla="*/ 34480 w 45434"/>
                  <a:gd name="connsiteY1" fmla="*/ 20955 h 42100"/>
                  <a:gd name="connsiteX2" fmla="*/ 31432 w 45434"/>
                  <a:gd name="connsiteY2" fmla="*/ 27813 h 42100"/>
                  <a:gd name="connsiteX3" fmla="*/ 28289 w 45434"/>
                  <a:gd name="connsiteY3" fmla="*/ 34480 h 42100"/>
                  <a:gd name="connsiteX4" fmla="*/ 24955 w 45434"/>
                  <a:gd name="connsiteY4" fmla="*/ 37147 h 42100"/>
                  <a:gd name="connsiteX5" fmla="*/ 20955 w 45434"/>
                  <a:gd name="connsiteY5" fmla="*/ 37147 h 42100"/>
                  <a:gd name="connsiteX6" fmla="*/ 17621 w 45434"/>
                  <a:gd name="connsiteY6" fmla="*/ 34480 h 42100"/>
                  <a:gd name="connsiteX7" fmla="*/ 14954 w 45434"/>
                  <a:gd name="connsiteY7" fmla="*/ 29051 h 42100"/>
                  <a:gd name="connsiteX8" fmla="*/ 11430 w 45434"/>
                  <a:gd name="connsiteY8" fmla="*/ 21717 h 42100"/>
                  <a:gd name="connsiteX9" fmla="*/ 11049 w 45434"/>
                  <a:gd name="connsiteY9" fmla="*/ 21717 h 42100"/>
                  <a:gd name="connsiteX10" fmla="*/ 11049 w 45434"/>
                  <a:gd name="connsiteY10" fmla="*/ 40957 h 42100"/>
                  <a:gd name="connsiteX11" fmla="*/ 9716 w 45434"/>
                  <a:gd name="connsiteY11" fmla="*/ 42101 h 42100"/>
                  <a:gd name="connsiteX12" fmla="*/ 1429 w 45434"/>
                  <a:gd name="connsiteY12" fmla="*/ 42101 h 42100"/>
                  <a:gd name="connsiteX13" fmla="*/ 0 w 45434"/>
                  <a:gd name="connsiteY13" fmla="*/ 40957 h 42100"/>
                  <a:gd name="connsiteX14" fmla="*/ 0 w 45434"/>
                  <a:gd name="connsiteY14" fmla="*/ 4763 h 42100"/>
                  <a:gd name="connsiteX15" fmla="*/ 4286 w 45434"/>
                  <a:gd name="connsiteY15" fmla="*/ 0 h 42100"/>
                  <a:gd name="connsiteX16" fmla="*/ 8953 w 45434"/>
                  <a:gd name="connsiteY16" fmla="*/ 0 h 42100"/>
                  <a:gd name="connsiteX17" fmla="*/ 13335 w 45434"/>
                  <a:gd name="connsiteY17" fmla="*/ 2953 h 42100"/>
                  <a:gd name="connsiteX18" fmla="*/ 18097 w 45434"/>
                  <a:gd name="connsiteY18" fmla="*/ 12954 h 42100"/>
                  <a:gd name="connsiteX19" fmla="*/ 22765 w 45434"/>
                  <a:gd name="connsiteY19" fmla="*/ 22765 h 42100"/>
                  <a:gd name="connsiteX20" fmla="*/ 23050 w 45434"/>
                  <a:gd name="connsiteY20" fmla="*/ 22765 h 42100"/>
                  <a:gd name="connsiteX21" fmla="*/ 27718 w 45434"/>
                  <a:gd name="connsiteY21" fmla="*/ 13049 h 42100"/>
                  <a:gd name="connsiteX22" fmla="*/ 32480 w 45434"/>
                  <a:gd name="connsiteY22" fmla="*/ 3143 h 42100"/>
                  <a:gd name="connsiteX23" fmla="*/ 37433 w 45434"/>
                  <a:gd name="connsiteY23" fmla="*/ 0 h 42100"/>
                  <a:gd name="connsiteX24" fmla="*/ 41148 w 45434"/>
                  <a:gd name="connsiteY24" fmla="*/ 0 h 42100"/>
                  <a:gd name="connsiteX25" fmla="*/ 45434 w 45434"/>
                  <a:gd name="connsiteY25" fmla="*/ 4286 h 42100"/>
                  <a:gd name="connsiteX26" fmla="*/ 45434 w 45434"/>
                  <a:gd name="connsiteY26" fmla="*/ 40862 h 42100"/>
                  <a:gd name="connsiteX27" fmla="*/ 44005 w 45434"/>
                  <a:gd name="connsiteY27" fmla="*/ 42005 h 42100"/>
                  <a:gd name="connsiteX28" fmla="*/ 36100 w 45434"/>
                  <a:gd name="connsiteY28" fmla="*/ 42005 h 42100"/>
                  <a:gd name="connsiteX29" fmla="*/ 34766 w 45434"/>
                  <a:gd name="connsiteY29" fmla="*/ 40862 h 42100"/>
                  <a:gd name="connsiteX30" fmla="*/ 34766 w 45434"/>
                  <a:gd name="connsiteY30" fmla="*/ 20955 h 42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45434" h="42100">
                    <a:moveTo>
                      <a:pt x="34862" y="20955"/>
                    </a:moveTo>
                    <a:lnTo>
                      <a:pt x="34480" y="20955"/>
                    </a:lnTo>
                    <a:lnTo>
                      <a:pt x="31432" y="27813"/>
                    </a:lnTo>
                    <a:lnTo>
                      <a:pt x="28289" y="34480"/>
                    </a:lnTo>
                    <a:cubicBezTo>
                      <a:pt x="27432" y="36481"/>
                      <a:pt x="26670" y="37147"/>
                      <a:pt x="24955" y="37147"/>
                    </a:cubicBezTo>
                    <a:lnTo>
                      <a:pt x="20955" y="37147"/>
                    </a:lnTo>
                    <a:cubicBezTo>
                      <a:pt x="18955" y="37147"/>
                      <a:pt x="18574" y="36481"/>
                      <a:pt x="17621" y="34480"/>
                    </a:cubicBezTo>
                    <a:lnTo>
                      <a:pt x="14954" y="29051"/>
                    </a:lnTo>
                    <a:lnTo>
                      <a:pt x="11430" y="21717"/>
                    </a:lnTo>
                    <a:lnTo>
                      <a:pt x="11049" y="21717"/>
                    </a:lnTo>
                    <a:lnTo>
                      <a:pt x="11049" y="40957"/>
                    </a:lnTo>
                    <a:cubicBezTo>
                      <a:pt x="11049" y="42005"/>
                      <a:pt x="10668" y="42101"/>
                      <a:pt x="9716" y="42101"/>
                    </a:cubicBezTo>
                    <a:lnTo>
                      <a:pt x="1429" y="42101"/>
                    </a:lnTo>
                    <a:cubicBezTo>
                      <a:pt x="571" y="42101"/>
                      <a:pt x="0" y="42005"/>
                      <a:pt x="0" y="40957"/>
                    </a:cubicBezTo>
                    <a:lnTo>
                      <a:pt x="0" y="4763"/>
                    </a:lnTo>
                    <a:cubicBezTo>
                      <a:pt x="0" y="1048"/>
                      <a:pt x="1238" y="0"/>
                      <a:pt x="4286" y="0"/>
                    </a:cubicBezTo>
                    <a:lnTo>
                      <a:pt x="8953" y="0"/>
                    </a:lnTo>
                    <a:cubicBezTo>
                      <a:pt x="11430" y="0"/>
                      <a:pt x="12287" y="857"/>
                      <a:pt x="13335" y="2953"/>
                    </a:cubicBezTo>
                    <a:lnTo>
                      <a:pt x="18097" y="12954"/>
                    </a:lnTo>
                    <a:lnTo>
                      <a:pt x="22765" y="22765"/>
                    </a:lnTo>
                    <a:lnTo>
                      <a:pt x="23050" y="22765"/>
                    </a:lnTo>
                    <a:lnTo>
                      <a:pt x="27718" y="13049"/>
                    </a:lnTo>
                    <a:lnTo>
                      <a:pt x="32480" y="3143"/>
                    </a:lnTo>
                    <a:cubicBezTo>
                      <a:pt x="33528" y="1048"/>
                      <a:pt x="34480" y="0"/>
                      <a:pt x="37433" y="0"/>
                    </a:cubicBezTo>
                    <a:lnTo>
                      <a:pt x="41148" y="0"/>
                    </a:lnTo>
                    <a:cubicBezTo>
                      <a:pt x="43720" y="0"/>
                      <a:pt x="45434" y="571"/>
                      <a:pt x="45434" y="4286"/>
                    </a:cubicBezTo>
                    <a:lnTo>
                      <a:pt x="45434" y="40862"/>
                    </a:lnTo>
                    <a:cubicBezTo>
                      <a:pt x="45434" y="41910"/>
                      <a:pt x="45053" y="42005"/>
                      <a:pt x="44005" y="42005"/>
                    </a:cubicBezTo>
                    <a:lnTo>
                      <a:pt x="36100" y="42005"/>
                    </a:lnTo>
                    <a:cubicBezTo>
                      <a:pt x="35243" y="42005"/>
                      <a:pt x="34766" y="41910"/>
                      <a:pt x="34766" y="40862"/>
                    </a:cubicBezTo>
                    <a:lnTo>
                      <a:pt x="34766" y="20955"/>
                    </a:lnTo>
                    <a:close/>
                  </a:path>
                </a:pathLst>
              </a:custGeom>
              <a:solidFill>
                <a:srgbClr val="1E4CA0"/>
              </a:solidFill>
              <a:ln w="9525" cap="flat">
                <a:noFill/>
                <a:prstDash val="solid"/>
                <a:miter/>
              </a:ln>
            </p:spPr>
            <p:txBody>
              <a:bodyPr rtlCol="0" anchor="ctr"/>
              <a:lstStyle/>
              <a:p>
                <a:endParaRPr lang="en-US"/>
              </a:p>
            </p:txBody>
          </p:sp>
          <p:sp>
            <p:nvSpPr>
              <p:cNvPr id="91" name="Vapaamuotoinen: Muoto 90">
                <a:extLst>
                  <a:ext uri="{FF2B5EF4-FFF2-40B4-BE49-F238E27FC236}">
                    <a16:creationId xmlns:a16="http://schemas.microsoft.com/office/drawing/2014/main" id="{617EB131-3F84-4190-860C-789441AD42C6}"/>
                  </a:ext>
                </a:extLst>
              </p:cNvPr>
              <p:cNvSpPr/>
              <p:nvPr/>
            </p:nvSpPr>
            <p:spPr>
              <a:xfrm>
                <a:off x="4649057" y="1009077"/>
                <a:ext cx="35528" cy="42767"/>
              </a:xfrm>
              <a:custGeom>
                <a:avLst/>
                <a:gdLst>
                  <a:gd name="connsiteX0" fmla="*/ 35433 w 35528"/>
                  <a:gd name="connsiteY0" fmla="*/ 36195 h 42767"/>
                  <a:gd name="connsiteX1" fmla="*/ 31432 w 35528"/>
                  <a:gd name="connsiteY1" fmla="*/ 41815 h 42767"/>
                  <a:gd name="connsiteX2" fmla="*/ 20193 w 35528"/>
                  <a:gd name="connsiteY2" fmla="*/ 42767 h 42767"/>
                  <a:gd name="connsiteX3" fmla="*/ 0 w 35528"/>
                  <a:gd name="connsiteY3" fmla="*/ 25146 h 42767"/>
                  <a:gd name="connsiteX4" fmla="*/ 0 w 35528"/>
                  <a:gd name="connsiteY4" fmla="*/ 1238 h 42767"/>
                  <a:gd name="connsiteX5" fmla="*/ 1333 w 35528"/>
                  <a:gd name="connsiteY5" fmla="*/ 0 h 42767"/>
                  <a:gd name="connsiteX6" fmla="*/ 9811 w 35528"/>
                  <a:gd name="connsiteY6" fmla="*/ 0 h 42767"/>
                  <a:gd name="connsiteX7" fmla="*/ 11240 w 35528"/>
                  <a:gd name="connsiteY7" fmla="*/ 1238 h 42767"/>
                  <a:gd name="connsiteX8" fmla="*/ 11240 w 35528"/>
                  <a:gd name="connsiteY8" fmla="*/ 26194 h 42767"/>
                  <a:gd name="connsiteX9" fmla="*/ 18764 w 35528"/>
                  <a:gd name="connsiteY9" fmla="*/ 32861 h 42767"/>
                  <a:gd name="connsiteX10" fmla="*/ 24194 w 35528"/>
                  <a:gd name="connsiteY10" fmla="*/ 32576 h 42767"/>
                  <a:gd name="connsiteX11" fmla="*/ 24194 w 35528"/>
                  <a:gd name="connsiteY11" fmla="*/ 1238 h 42767"/>
                  <a:gd name="connsiteX12" fmla="*/ 25622 w 35528"/>
                  <a:gd name="connsiteY12" fmla="*/ 0 h 42767"/>
                  <a:gd name="connsiteX13" fmla="*/ 34099 w 35528"/>
                  <a:gd name="connsiteY13" fmla="*/ 0 h 42767"/>
                  <a:gd name="connsiteX14" fmla="*/ 35528 w 35528"/>
                  <a:gd name="connsiteY14" fmla="*/ 1238 h 42767"/>
                  <a:gd name="connsiteX15" fmla="*/ 35433 w 35528"/>
                  <a:gd name="connsiteY15" fmla="*/ 36195 h 42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5528" h="42767">
                    <a:moveTo>
                      <a:pt x="35433" y="36195"/>
                    </a:moveTo>
                    <a:cubicBezTo>
                      <a:pt x="35433" y="38767"/>
                      <a:pt x="34576" y="40957"/>
                      <a:pt x="31432" y="41815"/>
                    </a:cubicBezTo>
                    <a:cubicBezTo>
                      <a:pt x="28194" y="42672"/>
                      <a:pt x="22003" y="42767"/>
                      <a:pt x="20193" y="42767"/>
                    </a:cubicBezTo>
                    <a:cubicBezTo>
                      <a:pt x="6001" y="42767"/>
                      <a:pt x="0" y="38862"/>
                      <a:pt x="0" y="25146"/>
                    </a:cubicBezTo>
                    <a:lnTo>
                      <a:pt x="0" y="1238"/>
                    </a:lnTo>
                    <a:cubicBezTo>
                      <a:pt x="0" y="381"/>
                      <a:pt x="381" y="0"/>
                      <a:pt x="1333" y="0"/>
                    </a:cubicBezTo>
                    <a:lnTo>
                      <a:pt x="9811" y="0"/>
                    </a:lnTo>
                    <a:cubicBezTo>
                      <a:pt x="11144" y="0"/>
                      <a:pt x="11240" y="286"/>
                      <a:pt x="11240" y="1238"/>
                    </a:cubicBezTo>
                    <a:lnTo>
                      <a:pt x="11240" y="26194"/>
                    </a:lnTo>
                    <a:cubicBezTo>
                      <a:pt x="11240" y="30861"/>
                      <a:pt x="13240" y="32861"/>
                      <a:pt x="18764" y="32861"/>
                    </a:cubicBezTo>
                    <a:cubicBezTo>
                      <a:pt x="19622" y="32861"/>
                      <a:pt x="22955" y="32766"/>
                      <a:pt x="24194" y="32576"/>
                    </a:cubicBezTo>
                    <a:lnTo>
                      <a:pt x="24194" y="1238"/>
                    </a:lnTo>
                    <a:cubicBezTo>
                      <a:pt x="24194" y="381"/>
                      <a:pt x="24574" y="0"/>
                      <a:pt x="25622" y="0"/>
                    </a:cubicBezTo>
                    <a:lnTo>
                      <a:pt x="34099" y="0"/>
                    </a:lnTo>
                    <a:cubicBezTo>
                      <a:pt x="35433" y="0"/>
                      <a:pt x="35528" y="286"/>
                      <a:pt x="35528" y="1238"/>
                    </a:cubicBezTo>
                    <a:lnTo>
                      <a:pt x="35433" y="36195"/>
                    </a:lnTo>
                    <a:close/>
                  </a:path>
                </a:pathLst>
              </a:custGeom>
              <a:solidFill>
                <a:srgbClr val="1E4CA0"/>
              </a:solidFill>
              <a:ln w="9525" cap="flat">
                <a:noFill/>
                <a:prstDash val="solid"/>
                <a:miter/>
              </a:ln>
            </p:spPr>
            <p:txBody>
              <a:bodyPr rtlCol="0" anchor="ctr"/>
              <a:lstStyle/>
              <a:p>
                <a:endParaRPr lang="en-US"/>
              </a:p>
            </p:txBody>
          </p:sp>
          <p:sp>
            <p:nvSpPr>
              <p:cNvPr id="92" name="Vapaamuotoinen: Muoto 91">
                <a:extLst>
                  <a:ext uri="{FF2B5EF4-FFF2-40B4-BE49-F238E27FC236}">
                    <a16:creationId xmlns:a16="http://schemas.microsoft.com/office/drawing/2014/main" id="{54241B0C-AE45-4C08-A471-7B7C9EB699EF}"/>
                  </a:ext>
                </a:extLst>
              </p:cNvPr>
              <p:cNvSpPr/>
              <p:nvPr/>
            </p:nvSpPr>
            <p:spPr>
              <a:xfrm>
                <a:off x="4693538" y="1009077"/>
                <a:ext cx="35528" cy="42767"/>
              </a:xfrm>
              <a:custGeom>
                <a:avLst/>
                <a:gdLst>
                  <a:gd name="connsiteX0" fmla="*/ 35433 w 35528"/>
                  <a:gd name="connsiteY0" fmla="*/ 36195 h 42767"/>
                  <a:gd name="connsiteX1" fmla="*/ 31433 w 35528"/>
                  <a:gd name="connsiteY1" fmla="*/ 41815 h 42767"/>
                  <a:gd name="connsiteX2" fmla="*/ 20193 w 35528"/>
                  <a:gd name="connsiteY2" fmla="*/ 42767 h 42767"/>
                  <a:gd name="connsiteX3" fmla="*/ 0 w 35528"/>
                  <a:gd name="connsiteY3" fmla="*/ 25146 h 42767"/>
                  <a:gd name="connsiteX4" fmla="*/ 0 w 35528"/>
                  <a:gd name="connsiteY4" fmla="*/ 1238 h 42767"/>
                  <a:gd name="connsiteX5" fmla="*/ 1334 w 35528"/>
                  <a:gd name="connsiteY5" fmla="*/ 0 h 42767"/>
                  <a:gd name="connsiteX6" fmla="*/ 9811 w 35528"/>
                  <a:gd name="connsiteY6" fmla="*/ 0 h 42767"/>
                  <a:gd name="connsiteX7" fmla="*/ 11240 w 35528"/>
                  <a:gd name="connsiteY7" fmla="*/ 1238 h 42767"/>
                  <a:gd name="connsiteX8" fmla="*/ 11240 w 35528"/>
                  <a:gd name="connsiteY8" fmla="*/ 26194 h 42767"/>
                  <a:gd name="connsiteX9" fmla="*/ 18764 w 35528"/>
                  <a:gd name="connsiteY9" fmla="*/ 32861 h 42767"/>
                  <a:gd name="connsiteX10" fmla="*/ 24194 w 35528"/>
                  <a:gd name="connsiteY10" fmla="*/ 32576 h 42767"/>
                  <a:gd name="connsiteX11" fmla="*/ 24194 w 35528"/>
                  <a:gd name="connsiteY11" fmla="*/ 1238 h 42767"/>
                  <a:gd name="connsiteX12" fmla="*/ 25622 w 35528"/>
                  <a:gd name="connsiteY12" fmla="*/ 0 h 42767"/>
                  <a:gd name="connsiteX13" fmla="*/ 34100 w 35528"/>
                  <a:gd name="connsiteY13" fmla="*/ 0 h 42767"/>
                  <a:gd name="connsiteX14" fmla="*/ 35528 w 35528"/>
                  <a:gd name="connsiteY14" fmla="*/ 1238 h 42767"/>
                  <a:gd name="connsiteX15" fmla="*/ 35433 w 35528"/>
                  <a:gd name="connsiteY15" fmla="*/ 36195 h 427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5528" h="42767">
                    <a:moveTo>
                      <a:pt x="35433" y="36195"/>
                    </a:moveTo>
                    <a:cubicBezTo>
                      <a:pt x="35433" y="38767"/>
                      <a:pt x="34576" y="40957"/>
                      <a:pt x="31433" y="41815"/>
                    </a:cubicBezTo>
                    <a:cubicBezTo>
                      <a:pt x="28194" y="42672"/>
                      <a:pt x="21908" y="42767"/>
                      <a:pt x="20193" y="42767"/>
                    </a:cubicBezTo>
                    <a:cubicBezTo>
                      <a:pt x="6001" y="42767"/>
                      <a:pt x="0" y="38862"/>
                      <a:pt x="0" y="25146"/>
                    </a:cubicBezTo>
                    <a:lnTo>
                      <a:pt x="0" y="1238"/>
                    </a:lnTo>
                    <a:cubicBezTo>
                      <a:pt x="0" y="381"/>
                      <a:pt x="381" y="0"/>
                      <a:pt x="1334" y="0"/>
                    </a:cubicBezTo>
                    <a:lnTo>
                      <a:pt x="9811" y="0"/>
                    </a:lnTo>
                    <a:cubicBezTo>
                      <a:pt x="11144" y="0"/>
                      <a:pt x="11240" y="286"/>
                      <a:pt x="11240" y="1238"/>
                    </a:cubicBezTo>
                    <a:lnTo>
                      <a:pt x="11240" y="26194"/>
                    </a:lnTo>
                    <a:cubicBezTo>
                      <a:pt x="11240" y="30861"/>
                      <a:pt x="13240" y="32861"/>
                      <a:pt x="18764" y="32861"/>
                    </a:cubicBezTo>
                    <a:cubicBezTo>
                      <a:pt x="19622" y="32861"/>
                      <a:pt x="22955" y="32766"/>
                      <a:pt x="24194" y="32576"/>
                    </a:cubicBezTo>
                    <a:lnTo>
                      <a:pt x="24194" y="1238"/>
                    </a:lnTo>
                    <a:cubicBezTo>
                      <a:pt x="24194" y="381"/>
                      <a:pt x="24575" y="0"/>
                      <a:pt x="25622" y="0"/>
                    </a:cubicBezTo>
                    <a:lnTo>
                      <a:pt x="34100" y="0"/>
                    </a:lnTo>
                    <a:cubicBezTo>
                      <a:pt x="35433" y="0"/>
                      <a:pt x="35528" y="286"/>
                      <a:pt x="35528" y="1238"/>
                    </a:cubicBezTo>
                    <a:lnTo>
                      <a:pt x="35433" y="36195"/>
                    </a:lnTo>
                    <a:close/>
                  </a:path>
                </a:pathLst>
              </a:custGeom>
              <a:solidFill>
                <a:srgbClr val="1E4CA0"/>
              </a:solidFill>
              <a:ln w="9525" cap="flat">
                <a:noFill/>
                <a:prstDash val="solid"/>
                <a:miter/>
              </a:ln>
            </p:spPr>
            <p:txBody>
              <a:bodyPr rtlCol="0" anchor="ctr"/>
              <a:lstStyle/>
              <a:p>
                <a:endParaRPr lang="en-US"/>
              </a:p>
            </p:txBody>
          </p:sp>
          <p:sp>
            <p:nvSpPr>
              <p:cNvPr id="93" name="Vapaamuotoinen: Muoto 92">
                <a:extLst>
                  <a:ext uri="{FF2B5EF4-FFF2-40B4-BE49-F238E27FC236}">
                    <a16:creationId xmlns:a16="http://schemas.microsoft.com/office/drawing/2014/main" id="{0DC2496B-6D41-4871-AD0D-FC492E8DB77B}"/>
                  </a:ext>
                </a:extLst>
              </p:cNvPr>
              <p:cNvSpPr/>
              <p:nvPr/>
            </p:nvSpPr>
            <p:spPr>
              <a:xfrm>
                <a:off x="4735443" y="1008410"/>
                <a:ext cx="33533" cy="43243"/>
              </a:xfrm>
              <a:custGeom>
                <a:avLst/>
                <a:gdLst>
                  <a:gd name="connsiteX0" fmla="*/ 16960 w 33533"/>
                  <a:gd name="connsiteY0" fmla="*/ 0 h 43243"/>
                  <a:gd name="connsiteX1" fmla="*/ 30676 w 33533"/>
                  <a:gd name="connsiteY1" fmla="*/ 2762 h 43243"/>
                  <a:gd name="connsiteX2" fmla="*/ 31343 w 33533"/>
                  <a:gd name="connsiteY2" fmla="*/ 5334 h 43243"/>
                  <a:gd name="connsiteX3" fmla="*/ 29723 w 33533"/>
                  <a:gd name="connsiteY3" fmla="*/ 10287 h 43243"/>
                  <a:gd name="connsiteX4" fmla="*/ 27533 w 33533"/>
                  <a:gd name="connsiteY4" fmla="*/ 11525 h 43243"/>
                  <a:gd name="connsiteX5" fmla="*/ 17150 w 33533"/>
                  <a:gd name="connsiteY5" fmla="*/ 10001 h 43243"/>
                  <a:gd name="connsiteX6" fmla="*/ 13626 w 33533"/>
                  <a:gd name="connsiteY6" fmla="*/ 12002 h 43243"/>
                  <a:gd name="connsiteX7" fmla="*/ 18103 w 33533"/>
                  <a:gd name="connsiteY7" fmla="*/ 15526 h 43243"/>
                  <a:gd name="connsiteX8" fmla="*/ 33533 w 33533"/>
                  <a:gd name="connsiteY8" fmla="*/ 30289 h 43243"/>
                  <a:gd name="connsiteX9" fmla="*/ 17246 w 33533"/>
                  <a:gd name="connsiteY9" fmla="*/ 43244 h 43243"/>
                  <a:gd name="connsiteX10" fmla="*/ 672 w 33533"/>
                  <a:gd name="connsiteY10" fmla="*/ 39338 h 43243"/>
                  <a:gd name="connsiteX11" fmla="*/ 291 w 33533"/>
                  <a:gd name="connsiteY11" fmla="*/ 37148 h 43243"/>
                  <a:gd name="connsiteX12" fmla="*/ 2672 w 33533"/>
                  <a:gd name="connsiteY12" fmla="*/ 31433 h 43243"/>
                  <a:gd name="connsiteX13" fmla="*/ 4863 w 33533"/>
                  <a:gd name="connsiteY13" fmla="*/ 30575 h 43243"/>
                  <a:gd name="connsiteX14" fmla="*/ 17055 w 33533"/>
                  <a:gd name="connsiteY14" fmla="*/ 32957 h 43243"/>
                  <a:gd name="connsiteX15" fmla="*/ 21437 w 33533"/>
                  <a:gd name="connsiteY15" fmla="*/ 30289 h 43243"/>
                  <a:gd name="connsiteX16" fmla="*/ 16769 w 33533"/>
                  <a:gd name="connsiteY16" fmla="*/ 26289 h 43243"/>
                  <a:gd name="connsiteX17" fmla="*/ 2006 w 33533"/>
                  <a:gd name="connsiteY17" fmla="*/ 12859 h 43243"/>
                  <a:gd name="connsiteX18" fmla="*/ 16960 w 33533"/>
                  <a:gd name="connsiteY18"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3533" h="43243">
                    <a:moveTo>
                      <a:pt x="16960" y="0"/>
                    </a:moveTo>
                    <a:cubicBezTo>
                      <a:pt x="21818" y="0"/>
                      <a:pt x="27247" y="857"/>
                      <a:pt x="30676" y="2762"/>
                    </a:cubicBezTo>
                    <a:cubicBezTo>
                      <a:pt x="32009" y="3429"/>
                      <a:pt x="31914" y="3620"/>
                      <a:pt x="31343" y="5334"/>
                    </a:cubicBezTo>
                    <a:lnTo>
                      <a:pt x="29723" y="10287"/>
                    </a:lnTo>
                    <a:cubicBezTo>
                      <a:pt x="29152" y="11811"/>
                      <a:pt x="28866" y="11811"/>
                      <a:pt x="27533" y="11525"/>
                    </a:cubicBezTo>
                    <a:cubicBezTo>
                      <a:pt x="24104" y="10573"/>
                      <a:pt x="20294" y="10001"/>
                      <a:pt x="17150" y="10001"/>
                    </a:cubicBezTo>
                    <a:cubicBezTo>
                      <a:pt x="14388" y="10001"/>
                      <a:pt x="13626" y="10954"/>
                      <a:pt x="13626" y="12002"/>
                    </a:cubicBezTo>
                    <a:cubicBezTo>
                      <a:pt x="13626" y="13049"/>
                      <a:pt x="14102" y="14002"/>
                      <a:pt x="18103" y="15526"/>
                    </a:cubicBezTo>
                    <a:cubicBezTo>
                      <a:pt x="27723" y="19145"/>
                      <a:pt x="33533" y="22384"/>
                      <a:pt x="33533" y="30289"/>
                    </a:cubicBezTo>
                    <a:cubicBezTo>
                      <a:pt x="33533" y="38862"/>
                      <a:pt x="27533" y="43244"/>
                      <a:pt x="17246" y="43244"/>
                    </a:cubicBezTo>
                    <a:cubicBezTo>
                      <a:pt x="11816" y="43244"/>
                      <a:pt x="5339" y="42291"/>
                      <a:pt x="672" y="39338"/>
                    </a:cubicBezTo>
                    <a:cubicBezTo>
                      <a:pt x="-90" y="38862"/>
                      <a:pt x="-185" y="38386"/>
                      <a:pt x="291" y="37148"/>
                    </a:cubicBezTo>
                    <a:lnTo>
                      <a:pt x="2672" y="31433"/>
                    </a:lnTo>
                    <a:cubicBezTo>
                      <a:pt x="3244" y="30099"/>
                      <a:pt x="3625" y="30004"/>
                      <a:pt x="4863" y="30575"/>
                    </a:cubicBezTo>
                    <a:cubicBezTo>
                      <a:pt x="7340" y="31433"/>
                      <a:pt x="12578" y="32957"/>
                      <a:pt x="17055" y="32957"/>
                    </a:cubicBezTo>
                    <a:cubicBezTo>
                      <a:pt x="20865" y="32957"/>
                      <a:pt x="21437" y="31337"/>
                      <a:pt x="21437" y="30289"/>
                    </a:cubicBezTo>
                    <a:cubicBezTo>
                      <a:pt x="21437" y="28956"/>
                      <a:pt x="21151" y="27908"/>
                      <a:pt x="16769" y="26289"/>
                    </a:cubicBezTo>
                    <a:cubicBezTo>
                      <a:pt x="8483" y="23336"/>
                      <a:pt x="2006" y="20003"/>
                      <a:pt x="2006" y="12859"/>
                    </a:cubicBezTo>
                    <a:cubicBezTo>
                      <a:pt x="1910" y="6096"/>
                      <a:pt x="6387" y="0"/>
                      <a:pt x="16960" y="0"/>
                    </a:cubicBezTo>
                    <a:close/>
                  </a:path>
                </a:pathLst>
              </a:custGeom>
              <a:solidFill>
                <a:srgbClr val="1E4CA0"/>
              </a:solidFill>
              <a:ln w="9525" cap="flat">
                <a:noFill/>
                <a:prstDash val="solid"/>
                <a:miter/>
              </a:ln>
            </p:spPr>
            <p:txBody>
              <a:bodyPr rtlCol="0" anchor="ctr"/>
              <a:lstStyle/>
              <a:p>
                <a:endParaRPr lang="en-US"/>
              </a:p>
            </p:txBody>
          </p:sp>
          <p:sp>
            <p:nvSpPr>
              <p:cNvPr id="94" name="Vapaamuotoinen: Muoto 93">
                <a:extLst>
                  <a:ext uri="{FF2B5EF4-FFF2-40B4-BE49-F238E27FC236}">
                    <a16:creationId xmlns:a16="http://schemas.microsoft.com/office/drawing/2014/main" id="{996F28B4-E3B4-4CB2-B1F7-2AF9084DB46A}"/>
                  </a:ext>
                </a:extLst>
              </p:cNvPr>
              <p:cNvSpPr/>
              <p:nvPr/>
            </p:nvSpPr>
            <p:spPr>
              <a:xfrm>
                <a:off x="4773834" y="1008410"/>
                <a:ext cx="38004" cy="43338"/>
              </a:xfrm>
              <a:custGeom>
                <a:avLst/>
                <a:gdLst>
                  <a:gd name="connsiteX0" fmla="*/ 18764 w 38004"/>
                  <a:gd name="connsiteY0" fmla="*/ 43339 h 43338"/>
                  <a:gd name="connsiteX1" fmla="*/ 0 w 38004"/>
                  <a:gd name="connsiteY1" fmla="*/ 21717 h 43338"/>
                  <a:gd name="connsiteX2" fmla="*/ 18955 w 38004"/>
                  <a:gd name="connsiteY2" fmla="*/ 0 h 43338"/>
                  <a:gd name="connsiteX3" fmla="*/ 38005 w 38004"/>
                  <a:gd name="connsiteY3" fmla="*/ 21622 h 43338"/>
                  <a:gd name="connsiteX4" fmla="*/ 18764 w 38004"/>
                  <a:gd name="connsiteY4" fmla="*/ 43339 h 43338"/>
                  <a:gd name="connsiteX5" fmla="*/ 18859 w 38004"/>
                  <a:gd name="connsiteY5" fmla="*/ 10097 h 43338"/>
                  <a:gd name="connsiteX6" fmla="*/ 12002 w 38004"/>
                  <a:gd name="connsiteY6" fmla="*/ 21241 h 43338"/>
                  <a:gd name="connsiteX7" fmla="*/ 19241 w 38004"/>
                  <a:gd name="connsiteY7" fmla="*/ 33147 h 43338"/>
                  <a:gd name="connsiteX8" fmla="*/ 26099 w 38004"/>
                  <a:gd name="connsiteY8" fmla="*/ 21622 h 43338"/>
                  <a:gd name="connsiteX9" fmla="*/ 18859 w 38004"/>
                  <a:gd name="connsiteY9" fmla="*/ 10097 h 43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004" h="43338">
                    <a:moveTo>
                      <a:pt x="18764" y="43339"/>
                    </a:moveTo>
                    <a:cubicBezTo>
                      <a:pt x="5715" y="43339"/>
                      <a:pt x="0" y="35147"/>
                      <a:pt x="0" y="21717"/>
                    </a:cubicBezTo>
                    <a:cubicBezTo>
                      <a:pt x="0" y="8477"/>
                      <a:pt x="6572" y="0"/>
                      <a:pt x="18955" y="0"/>
                    </a:cubicBezTo>
                    <a:cubicBezTo>
                      <a:pt x="31909" y="0"/>
                      <a:pt x="38005" y="8477"/>
                      <a:pt x="38005" y="21622"/>
                    </a:cubicBezTo>
                    <a:cubicBezTo>
                      <a:pt x="37909" y="35052"/>
                      <a:pt x="32385" y="43339"/>
                      <a:pt x="18764" y="43339"/>
                    </a:cubicBezTo>
                    <a:close/>
                    <a:moveTo>
                      <a:pt x="18859" y="10097"/>
                    </a:moveTo>
                    <a:cubicBezTo>
                      <a:pt x="14192" y="10097"/>
                      <a:pt x="12002" y="15240"/>
                      <a:pt x="12002" y="21241"/>
                    </a:cubicBezTo>
                    <a:cubicBezTo>
                      <a:pt x="12002" y="28670"/>
                      <a:pt x="13716" y="33147"/>
                      <a:pt x="19241" y="33147"/>
                    </a:cubicBezTo>
                    <a:cubicBezTo>
                      <a:pt x="24479" y="33147"/>
                      <a:pt x="26099" y="27718"/>
                      <a:pt x="26099" y="21622"/>
                    </a:cubicBezTo>
                    <a:cubicBezTo>
                      <a:pt x="25908" y="15335"/>
                      <a:pt x="24479" y="10097"/>
                      <a:pt x="18859" y="10097"/>
                    </a:cubicBezTo>
                    <a:close/>
                  </a:path>
                </a:pathLst>
              </a:custGeom>
              <a:solidFill>
                <a:srgbClr val="1E4CA0"/>
              </a:solidFill>
              <a:ln w="9525" cap="flat">
                <a:noFill/>
                <a:prstDash val="solid"/>
                <a:miter/>
              </a:ln>
            </p:spPr>
            <p:txBody>
              <a:bodyPr rtlCol="0" anchor="ctr"/>
              <a:lstStyle/>
              <a:p>
                <a:endParaRPr lang="en-US"/>
              </a:p>
            </p:txBody>
          </p:sp>
          <p:sp>
            <p:nvSpPr>
              <p:cNvPr id="95" name="Vapaamuotoinen: Muoto 94">
                <a:extLst>
                  <a:ext uri="{FF2B5EF4-FFF2-40B4-BE49-F238E27FC236}">
                    <a16:creationId xmlns:a16="http://schemas.microsoft.com/office/drawing/2014/main" id="{B1508B60-05E5-44E8-808A-C03A8DE7793C}"/>
                  </a:ext>
                </a:extLst>
              </p:cNvPr>
              <p:cNvSpPr/>
              <p:nvPr/>
            </p:nvSpPr>
            <p:spPr>
              <a:xfrm>
                <a:off x="4819745" y="1008982"/>
                <a:ext cx="35140" cy="42101"/>
              </a:xfrm>
              <a:custGeom>
                <a:avLst/>
                <a:gdLst>
                  <a:gd name="connsiteX0" fmla="*/ 35052 w 35140"/>
                  <a:gd name="connsiteY0" fmla="*/ 40577 h 42101"/>
                  <a:gd name="connsiteX1" fmla="*/ 34004 w 35140"/>
                  <a:gd name="connsiteY1" fmla="*/ 42101 h 42101"/>
                  <a:gd name="connsiteX2" fmla="*/ 25718 w 35140"/>
                  <a:gd name="connsiteY2" fmla="*/ 42101 h 42101"/>
                  <a:gd name="connsiteX3" fmla="*/ 23241 w 35140"/>
                  <a:gd name="connsiteY3" fmla="*/ 40577 h 42101"/>
                  <a:gd name="connsiteX4" fmla="*/ 20860 w 35140"/>
                  <a:gd name="connsiteY4" fmla="*/ 30575 h 42101"/>
                  <a:gd name="connsiteX5" fmla="*/ 15907 w 35140"/>
                  <a:gd name="connsiteY5" fmla="*/ 25622 h 42101"/>
                  <a:gd name="connsiteX6" fmla="*/ 11240 w 35140"/>
                  <a:gd name="connsiteY6" fmla="*/ 25622 h 42101"/>
                  <a:gd name="connsiteX7" fmla="*/ 11240 w 35140"/>
                  <a:gd name="connsiteY7" fmla="*/ 40862 h 42101"/>
                  <a:gd name="connsiteX8" fmla="*/ 9811 w 35140"/>
                  <a:gd name="connsiteY8" fmla="*/ 42101 h 42101"/>
                  <a:gd name="connsiteX9" fmla="*/ 1334 w 35140"/>
                  <a:gd name="connsiteY9" fmla="*/ 42101 h 42101"/>
                  <a:gd name="connsiteX10" fmla="*/ 0 w 35140"/>
                  <a:gd name="connsiteY10" fmla="*/ 40862 h 42101"/>
                  <a:gd name="connsiteX11" fmla="*/ 0 w 35140"/>
                  <a:gd name="connsiteY11" fmla="*/ 4001 h 42101"/>
                  <a:gd name="connsiteX12" fmla="*/ 3905 w 35140"/>
                  <a:gd name="connsiteY12" fmla="*/ 0 h 42101"/>
                  <a:gd name="connsiteX13" fmla="*/ 19241 w 35140"/>
                  <a:gd name="connsiteY13" fmla="*/ 0 h 42101"/>
                  <a:gd name="connsiteX14" fmla="*/ 33528 w 35140"/>
                  <a:gd name="connsiteY14" fmla="*/ 12287 h 42101"/>
                  <a:gd name="connsiteX15" fmla="*/ 27908 w 35140"/>
                  <a:gd name="connsiteY15" fmla="*/ 21908 h 42101"/>
                  <a:gd name="connsiteX16" fmla="*/ 27908 w 35140"/>
                  <a:gd name="connsiteY16" fmla="*/ 22003 h 42101"/>
                  <a:gd name="connsiteX17" fmla="*/ 32480 w 35140"/>
                  <a:gd name="connsiteY17" fmla="*/ 29051 h 42101"/>
                  <a:gd name="connsiteX18" fmla="*/ 35052 w 35140"/>
                  <a:gd name="connsiteY18" fmla="*/ 40577 h 42101"/>
                  <a:gd name="connsiteX19" fmla="*/ 18002 w 35140"/>
                  <a:gd name="connsiteY19" fmla="*/ 9906 h 42101"/>
                  <a:gd name="connsiteX20" fmla="*/ 11144 w 35140"/>
                  <a:gd name="connsiteY20" fmla="*/ 9906 h 42101"/>
                  <a:gd name="connsiteX21" fmla="*/ 11144 w 35140"/>
                  <a:gd name="connsiteY21" fmla="*/ 16764 h 42101"/>
                  <a:gd name="connsiteX22" fmla="*/ 18002 w 35140"/>
                  <a:gd name="connsiteY22" fmla="*/ 16764 h 42101"/>
                  <a:gd name="connsiteX23" fmla="*/ 21622 w 35140"/>
                  <a:gd name="connsiteY23" fmla="*/ 13240 h 42101"/>
                  <a:gd name="connsiteX24" fmla="*/ 18002 w 35140"/>
                  <a:gd name="connsiteY24" fmla="*/ 9906 h 42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5140" h="42101">
                    <a:moveTo>
                      <a:pt x="35052" y="40577"/>
                    </a:moveTo>
                    <a:cubicBezTo>
                      <a:pt x="35147" y="41148"/>
                      <a:pt x="35433" y="42101"/>
                      <a:pt x="34004" y="42101"/>
                    </a:cubicBezTo>
                    <a:lnTo>
                      <a:pt x="25718" y="42101"/>
                    </a:lnTo>
                    <a:cubicBezTo>
                      <a:pt x="24479" y="42101"/>
                      <a:pt x="23717" y="42196"/>
                      <a:pt x="23241" y="40577"/>
                    </a:cubicBezTo>
                    <a:lnTo>
                      <a:pt x="20860" y="30575"/>
                    </a:lnTo>
                    <a:cubicBezTo>
                      <a:pt x="20003" y="27146"/>
                      <a:pt x="18955" y="25622"/>
                      <a:pt x="15907" y="25622"/>
                    </a:cubicBezTo>
                    <a:lnTo>
                      <a:pt x="11240" y="25622"/>
                    </a:lnTo>
                    <a:lnTo>
                      <a:pt x="11240" y="40862"/>
                    </a:lnTo>
                    <a:cubicBezTo>
                      <a:pt x="11240" y="41815"/>
                      <a:pt x="11144" y="42101"/>
                      <a:pt x="9811" y="42101"/>
                    </a:cubicBezTo>
                    <a:lnTo>
                      <a:pt x="1334" y="42101"/>
                    </a:lnTo>
                    <a:cubicBezTo>
                      <a:pt x="286" y="42101"/>
                      <a:pt x="0" y="41719"/>
                      <a:pt x="0" y="40862"/>
                    </a:cubicBezTo>
                    <a:lnTo>
                      <a:pt x="0" y="4001"/>
                    </a:lnTo>
                    <a:cubicBezTo>
                      <a:pt x="0" y="1524"/>
                      <a:pt x="572" y="0"/>
                      <a:pt x="3905" y="0"/>
                    </a:cubicBezTo>
                    <a:lnTo>
                      <a:pt x="19241" y="0"/>
                    </a:lnTo>
                    <a:cubicBezTo>
                      <a:pt x="28670" y="0"/>
                      <a:pt x="33528" y="4667"/>
                      <a:pt x="33528" y="12287"/>
                    </a:cubicBezTo>
                    <a:cubicBezTo>
                      <a:pt x="33528" y="16573"/>
                      <a:pt x="31337" y="20193"/>
                      <a:pt x="27908" y="21908"/>
                    </a:cubicBezTo>
                    <a:lnTo>
                      <a:pt x="27908" y="22003"/>
                    </a:lnTo>
                    <a:cubicBezTo>
                      <a:pt x="30671" y="23241"/>
                      <a:pt x="31718" y="25908"/>
                      <a:pt x="32480" y="29051"/>
                    </a:cubicBezTo>
                    <a:lnTo>
                      <a:pt x="35052" y="40577"/>
                    </a:lnTo>
                    <a:close/>
                    <a:moveTo>
                      <a:pt x="18002" y="9906"/>
                    </a:moveTo>
                    <a:lnTo>
                      <a:pt x="11144" y="9906"/>
                    </a:lnTo>
                    <a:lnTo>
                      <a:pt x="11144" y="16764"/>
                    </a:lnTo>
                    <a:lnTo>
                      <a:pt x="18002" y="16764"/>
                    </a:lnTo>
                    <a:cubicBezTo>
                      <a:pt x="19907" y="16764"/>
                      <a:pt x="21622" y="15621"/>
                      <a:pt x="21622" y="13240"/>
                    </a:cubicBezTo>
                    <a:cubicBezTo>
                      <a:pt x="21622" y="11621"/>
                      <a:pt x="20669" y="9906"/>
                      <a:pt x="18002" y="9906"/>
                    </a:cubicBezTo>
                    <a:close/>
                  </a:path>
                </a:pathLst>
              </a:custGeom>
              <a:solidFill>
                <a:srgbClr val="1E4CA0"/>
              </a:solidFill>
              <a:ln w="9525" cap="flat">
                <a:noFill/>
                <a:prstDash val="solid"/>
                <a:miter/>
              </a:ln>
            </p:spPr>
            <p:txBody>
              <a:bodyPr rtlCol="0" anchor="ctr"/>
              <a:lstStyle/>
              <a:p>
                <a:endParaRPr lang="en-US"/>
              </a:p>
            </p:txBody>
          </p:sp>
          <p:sp>
            <p:nvSpPr>
              <p:cNvPr id="96" name="Vapaamuotoinen: Muoto 95">
                <a:extLst>
                  <a:ext uri="{FF2B5EF4-FFF2-40B4-BE49-F238E27FC236}">
                    <a16:creationId xmlns:a16="http://schemas.microsoft.com/office/drawing/2014/main" id="{D863E4D5-2F5F-44F7-A4FB-8BF2870EEB33}"/>
                  </a:ext>
                </a:extLst>
              </p:cNvPr>
              <p:cNvSpPr/>
              <p:nvPr/>
            </p:nvSpPr>
            <p:spPr>
              <a:xfrm>
                <a:off x="4860131" y="1008601"/>
                <a:ext cx="36575" cy="43243"/>
              </a:xfrm>
              <a:custGeom>
                <a:avLst/>
                <a:gdLst>
                  <a:gd name="connsiteX0" fmla="*/ 25527 w 36575"/>
                  <a:gd name="connsiteY0" fmla="*/ 32385 h 43243"/>
                  <a:gd name="connsiteX1" fmla="*/ 25622 w 36575"/>
                  <a:gd name="connsiteY1" fmla="*/ 26479 h 43243"/>
                  <a:gd name="connsiteX2" fmla="*/ 23908 w 36575"/>
                  <a:gd name="connsiteY2" fmla="*/ 26575 h 43243"/>
                  <a:gd name="connsiteX3" fmla="*/ 19145 w 36575"/>
                  <a:gd name="connsiteY3" fmla="*/ 27718 h 43243"/>
                  <a:gd name="connsiteX4" fmla="*/ 17145 w 36575"/>
                  <a:gd name="connsiteY4" fmla="*/ 27146 h 43243"/>
                  <a:gd name="connsiteX5" fmla="*/ 15431 w 36575"/>
                  <a:gd name="connsiteY5" fmla="*/ 20860 h 43243"/>
                  <a:gd name="connsiteX6" fmla="*/ 16097 w 36575"/>
                  <a:gd name="connsiteY6" fmla="*/ 19336 h 43243"/>
                  <a:gd name="connsiteX7" fmla="*/ 26670 w 36575"/>
                  <a:gd name="connsiteY7" fmla="*/ 17335 h 43243"/>
                  <a:gd name="connsiteX8" fmla="*/ 31623 w 36575"/>
                  <a:gd name="connsiteY8" fmla="*/ 17907 h 43243"/>
                  <a:gd name="connsiteX9" fmla="*/ 36576 w 36575"/>
                  <a:gd name="connsiteY9" fmla="*/ 25622 h 43243"/>
                  <a:gd name="connsiteX10" fmla="*/ 36576 w 36575"/>
                  <a:gd name="connsiteY10" fmla="*/ 36481 h 43243"/>
                  <a:gd name="connsiteX11" fmla="*/ 34766 w 36575"/>
                  <a:gd name="connsiteY11" fmla="*/ 40100 h 43243"/>
                  <a:gd name="connsiteX12" fmla="*/ 19431 w 36575"/>
                  <a:gd name="connsiteY12" fmla="*/ 43244 h 43243"/>
                  <a:gd name="connsiteX13" fmla="*/ 0 w 36575"/>
                  <a:gd name="connsiteY13" fmla="*/ 21622 h 43243"/>
                  <a:gd name="connsiteX14" fmla="*/ 20193 w 36575"/>
                  <a:gd name="connsiteY14" fmla="*/ 0 h 43243"/>
                  <a:gd name="connsiteX15" fmla="*/ 32480 w 36575"/>
                  <a:gd name="connsiteY15" fmla="*/ 2667 h 43243"/>
                  <a:gd name="connsiteX16" fmla="*/ 33052 w 36575"/>
                  <a:gd name="connsiteY16" fmla="*/ 5239 h 43243"/>
                  <a:gd name="connsiteX17" fmla="*/ 30956 w 36575"/>
                  <a:gd name="connsiteY17" fmla="*/ 10192 h 43243"/>
                  <a:gd name="connsiteX18" fmla="*/ 28670 w 36575"/>
                  <a:gd name="connsiteY18" fmla="*/ 11430 h 43243"/>
                  <a:gd name="connsiteX19" fmla="*/ 20765 w 36575"/>
                  <a:gd name="connsiteY19" fmla="*/ 10001 h 43243"/>
                  <a:gd name="connsiteX20" fmla="*/ 12097 w 36575"/>
                  <a:gd name="connsiteY20" fmla="*/ 21622 h 43243"/>
                  <a:gd name="connsiteX21" fmla="*/ 20574 w 36575"/>
                  <a:gd name="connsiteY21" fmla="*/ 33147 h 43243"/>
                  <a:gd name="connsiteX22" fmla="*/ 25527 w 36575"/>
                  <a:gd name="connsiteY22" fmla="*/ 32385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6575" h="43243">
                    <a:moveTo>
                      <a:pt x="25527" y="32385"/>
                    </a:moveTo>
                    <a:lnTo>
                      <a:pt x="25622" y="26479"/>
                    </a:lnTo>
                    <a:cubicBezTo>
                      <a:pt x="25146" y="26479"/>
                      <a:pt x="24384" y="26575"/>
                      <a:pt x="23908" y="26575"/>
                    </a:cubicBezTo>
                    <a:cubicBezTo>
                      <a:pt x="22193" y="26765"/>
                      <a:pt x="20574" y="27146"/>
                      <a:pt x="19145" y="27718"/>
                    </a:cubicBezTo>
                    <a:cubicBezTo>
                      <a:pt x="17812" y="28099"/>
                      <a:pt x="17526" y="28099"/>
                      <a:pt x="17145" y="27146"/>
                    </a:cubicBezTo>
                    <a:lnTo>
                      <a:pt x="15431" y="20860"/>
                    </a:lnTo>
                    <a:cubicBezTo>
                      <a:pt x="15240" y="20288"/>
                      <a:pt x="15050" y="19717"/>
                      <a:pt x="16097" y="19336"/>
                    </a:cubicBezTo>
                    <a:cubicBezTo>
                      <a:pt x="18955" y="18288"/>
                      <a:pt x="22860" y="17335"/>
                      <a:pt x="26670" y="17335"/>
                    </a:cubicBezTo>
                    <a:cubicBezTo>
                      <a:pt x="28670" y="17335"/>
                      <a:pt x="30194" y="17526"/>
                      <a:pt x="31623" y="17907"/>
                    </a:cubicBezTo>
                    <a:cubicBezTo>
                      <a:pt x="35147" y="18764"/>
                      <a:pt x="36576" y="21050"/>
                      <a:pt x="36576" y="25622"/>
                    </a:cubicBezTo>
                    <a:lnTo>
                      <a:pt x="36576" y="36481"/>
                    </a:lnTo>
                    <a:cubicBezTo>
                      <a:pt x="36576" y="37814"/>
                      <a:pt x="36481" y="39148"/>
                      <a:pt x="34766" y="40100"/>
                    </a:cubicBezTo>
                    <a:cubicBezTo>
                      <a:pt x="29527" y="43053"/>
                      <a:pt x="22288" y="43244"/>
                      <a:pt x="19431" y="43244"/>
                    </a:cubicBezTo>
                    <a:cubicBezTo>
                      <a:pt x="5239" y="43244"/>
                      <a:pt x="0" y="34004"/>
                      <a:pt x="0" y="21622"/>
                    </a:cubicBezTo>
                    <a:cubicBezTo>
                      <a:pt x="0" y="8763"/>
                      <a:pt x="6858" y="0"/>
                      <a:pt x="20193" y="0"/>
                    </a:cubicBezTo>
                    <a:cubicBezTo>
                      <a:pt x="24860" y="0"/>
                      <a:pt x="29051" y="667"/>
                      <a:pt x="32480" y="2667"/>
                    </a:cubicBezTo>
                    <a:cubicBezTo>
                      <a:pt x="33814" y="3429"/>
                      <a:pt x="33719" y="3620"/>
                      <a:pt x="33052" y="5239"/>
                    </a:cubicBezTo>
                    <a:lnTo>
                      <a:pt x="30956" y="10192"/>
                    </a:lnTo>
                    <a:cubicBezTo>
                      <a:pt x="30385" y="11716"/>
                      <a:pt x="30099" y="11906"/>
                      <a:pt x="28670" y="11430"/>
                    </a:cubicBezTo>
                    <a:cubicBezTo>
                      <a:pt x="25527" y="10382"/>
                      <a:pt x="23717" y="10001"/>
                      <a:pt x="20765" y="10001"/>
                    </a:cubicBezTo>
                    <a:cubicBezTo>
                      <a:pt x="15145" y="10001"/>
                      <a:pt x="12097" y="14097"/>
                      <a:pt x="12097" y="21622"/>
                    </a:cubicBezTo>
                    <a:cubicBezTo>
                      <a:pt x="12097" y="29147"/>
                      <a:pt x="14478" y="33147"/>
                      <a:pt x="20574" y="33147"/>
                    </a:cubicBezTo>
                    <a:cubicBezTo>
                      <a:pt x="22288" y="33052"/>
                      <a:pt x="23813" y="32861"/>
                      <a:pt x="25527" y="32385"/>
                    </a:cubicBezTo>
                    <a:close/>
                  </a:path>
                </a:pathLst>
              </a:custGeom>
              <a:solidFill>
                <a:srgbClr val="1E4CA0"/>
              </a:solidFill>
              <a:ln w="9525" cap="flat">
                <a:noFill/>
                <a:prstDash val="solid"/>
                <a:miter/>
              </a:ln>
            </p:spPr>
            <p:txBody>
              <a:bodyPr rtlCol="0" anchor="ctr"/>
              <a:lstStyle/>
              <a:p>
                <a:endParaRPr lang="en-US"/>
              </a:p>
            </p:txBody>
          </p:sp>
          <p:sp>
            <p:nvSpPr>
              <p:cNvPr id="97" name="Vapaamuotoinen: Muoto 96">
                <a:extLst>
                  <a:ext uri="{FF2B5EF4-FFF2-40B4-BE49-F238E27FC236}">
                    <a16:creationId xmlns:a16="http://schemas.microsoft.com/office/drawing/2014/main" id="{10EE3392-5ECA-4C2F-A5D9-6B7FF245418A}"/>
                  </a:ext>
                </a:extLst>
              </p:cNvPr>
              <p:cNvSpPr/>
              <p:nvPr/>
            </p:nvSpPr>
            <p:spPr>
              <a:xfrm>
                <a:off x="4900448" y="1008982"/>
                <a:ext cx="39178" cy="42100"/>
              </a:xfrm>
              <a:custGeom>
                <a:avLst/>
                <a:gdLst>
                  <a:gd name="connsiteX0" fmla="*/ 25405 w 39178"/>
                  <a:gd name="connsiteY0" fmla="*/ 33909 h 42100"/>
                  <a:gd name="connsiteX1" fmla="*/ 13594 w 39178"/>
                  <a:gd name="connsiteY1" fmla="*/ 33909 h 42100"/>
                  <a:gd name="connsiteX2" fmla="*/ 11594 w 39178"/>
                  <a:gd name="connsiteY2" fmla="*/ 40767 h 42100"/>
                  <a:gd name="connsiteX3" fmla="*/ 9689 w 39178"/>
                  <a:gd name="connsiteY3" fmla="*/ 42101 h 42100"/>
                  <a:gd name="connsiteX4" fmla="*/ 831 w 39178"/>
                  <a:gd name="connsiteY4" fmla="*/ 42101 h 42100"/>
                  <a:gd name="connsiteX5" fmla="*/ 69 w 39178"/>
                  <a:gd name="connsiteY5" fmla="*/ 40957 h 42100"/>
                  <a:gd name="connsiteX6" fmla="*/ 11880 w 39178"/>
                  <a:gd name="connsiteY6" fmla="*/ 3810 h 42100"/>
                  <a:gd name="connsiteX7" fmla="*/ 17023 w 39178"/>
                  <a:gd name="connsiteY7" fmla="*/ 0 h 42100"/>
                  <a:gd name="connsiteX8" fmla="*/ 21881 w 39178"/>
                  <a:gd name="connsiteY8" fmla="*/ 0 h 42100"/>
                  <a:gd name="connsiteX9" fmla="*/ 27310 w 39178"/>
                  <a:gd name="connsiteY9" fmla="*/ 3715 h 42100"/>
                  <a:gd name="connsiteX10" fmla="*/ 39121 w 39178"/>
                  <a:gd name="connsiteY10" fmla="*/ 40957 h 42100"/>
                  <a:gd name="connsiteX11" fmla="*/ 38359 w 39178"/>
                  <a:gd name="connsiteY11" fmla="*/ 42101 h 42100"/>
                  <a:gd name="connsiteX12" fmla="*/ 29310 w 39178"/>
                  <a:gd name="connsiteY12" fmla="*/ 42101 h 42100"/>
                  <a:gd name="connsiteX13" fmla="*/ 27405 w 39178"/>
                  <a:gd name="connsiteY13" fmla="*/ 41053 h 42100"/>
                  <a:gd name="connsiteX14" fmla="*/ 25405 w 39178"/>
                  <a:gd name="connsiteY14" fmla="*/ 33909 h 42100"/>
                  <a:gd name="connsiteX15" fmla="*/ 16166 w 39178"/>
                  <a:gd name="connsiteY15" fmla="*/ 25051 h 42100"/>
                  <a:gd name="connsiteX16" fmla="*/ 23024 w 39178"/>
                  <a:gd name="connsiteY16" fmla="*/ 25051 h 42100"/>
                  <a:gd name="connsiteX17" fmla="*/ 21881 w 39178"/>
                  <a:gd name="connsiteY17" fmla="*/ 20383 h 42100"/>
                  <a:gd name="connsiteX18" fmla="*/ 19976 w 39178"/>
                  <a:gd name="connsiteY18" fmla="*/ 11716 h 42100"/>
                  <a:gd name="connsiteX19" fmla="*/ 19500 w 39178"/>
                  <a:gd name="connsiteY19" fmla="*/ 11716 h 42100"/>
                  <a:gd name="connsiteX20" fmla="*/ 17499 w 39178"/>
                  <a:gd name="connsiteY20" fmla="*/ 20574 h 42100"/>
                  <a:gd name="connsiteX21" fmla="*/ 16166 w 39178"/>
                  <a:gd name="connsiteY21" fmla="*/ 25051 h 42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9178" h="42100">
                    <a:moveTo>
                      <a:pt x="25405" y="33909"/>
                    </a:moveTo>
                    <a:lnTo>
                      <a:pt x="13594" y="33909"/>
                    </a:lnTo>
                    <a:lnTo>
                      <a:pt x="11594" y="40767"/>
                    </a:lnTo>
                    <a:cubicBezTo>
                      <a:pt x="11308" y="41624"/>
                      <a:pt x="11022" y="42101"/>
                      <a:pt x="9689" y="42101"/>
                    </a:cubicBezTo>
                    <a:lnTo>
                      <a:pt x="831" y="42101"/>
                    </a:lnTo>
                    <a:cubicBezTo>
                      <a:pt x="69" y="42101"/>
                      <a:pt x="-122" y="41529"/>
                      <a:pt x="69" y="40957"/>
                    </a:cubicBezTo>
                    <a:lnTo>
                      <a:pt x="11880" y="3810"/>
                    </a:lnTo>
                    <a:cubicBezTo>
                      <a:pt x="12927" y="571"/>
                      <a:pt x="14261" y="0"/>
                      <a:pt x="17023" y="0"/>
                    </a:cubicBezTo>
                    <a:lnTo>
                      <a:pt x="21881" y="0"/>
                    </a:lnTo>
                    <a:cubicBezTo>
                      <a:pt x="24738" y="0"/>
                      <a:pt x="26167" y="95"/>
                      <a:pt x="27310" y="3715"/>
                    </a:cubicBezTo>
                    <a:lnTo>
                      <a:pt x="39121" y="40957"/>
                    </a:lnTo>
                    <a:cubicBezTo>
                      <a:pt x="39216" y="41339"/>
                      <a:pt x="39312" y="42101"/>
                      <a:pt x="38359" y="42101"/>
                    </a:cubicBezTo>
                    <a:lnTo>
                      <a:pt x="29310" y="42101"/>
                    </a:lnTo>
                    <a:cubicBezTo>
                      <a:pt x="28358" y="42101"/>
                      <a:pt x="27691" y="41910"/>
                      <a:pt x="27405" y="41053"/>
                    </a:cubicBezTo>
                    <a:lnTo>
                      <a:pt x="25405" y="33909"/>
                    </a:lnTo>
                    <a:close/>
                    <a:moveTo>
                      <a:pt x="16166" y="25051"/>
                    </a:moveTo>
                    <a:lnTo>
                      <a:pt x="23024" y="25051"/>
                    </a:lnTo>
                    <a:lnTo>
                      <a:pt x="21881" y="20383"/>
                    </a:lnTo>
                    <a:lnTo>
                      <a:pt x="19976" y="11716"/>
                    </a:lnTo>
                    <a:lnTo>
                      <a:pt x="19500" y="11716"/>
                    </a:lnTo>
                    <a:lnTo>
                      <a:pt x="17499" y="20574"/>
                    </a:lnTo>
                    <a:lnTo>
                      <a:pt x="16166" y="25051"/>
                    </a:lnTo>
                    <a:close/>
                  </a:path>
                </a:pathLst>
              </a:custGeom>
              <a:solidFill>
                <a:srgbClr val="1E4CA0"/>
              </a:solidFill>
              <a:ln w="9525" cap="flat">
                <a:noFill/>
                <a:prstDash val="solid"/>
                <a:miter/>
              </a:ln>
            </p:spPr>
            <p:txBody>
              <a:bodyPr rtlCol="0" anchor="ctr"/>
              <a:lstStyle/>
              <a:p>
                <a:endParaRPr lang="en-US"/>
              </a:p>
            </p:txBody>
          </p:sp>
          <p:sp>
            <p:nvSpPr>
              <p:cNvPr id="98" name="Vapaamuotoinen: Muoto 97">
                <a:extLst>
                  <a:ext uri="{FF2B5EF4-FFF2-40B4-BE49-F238E27FC236}">
                    <a16:creationId xmlns:a16="http://schemas.microsoft.com/office/drawing/2014/main" id="{2E69AB10-A89F-4D69-B773-0E4FBC59CF1F}"/>
                  </a:ext>
                </a:extLst>
              </p:cNvPr>
              <p:cNvSpPr/>
              <p:nvPr/>
            </p:nvSpPr>
            <p:spPr>
              <a:xfrm>
                <a:off x="4944713" y="1009077"/>
                <a:ext cx="37718" cy="42005"/>
              </a:xfrm>
              <a:custGeom>
                <a:avLst/>
                <a:gdLst>
                  <a:gd name="connsiteX0" fmla="*/ 11430 w 37718"/>
                  <a:gd name="connsiteY0" fmla="*/ 19240 h 42005"/>
                  <a:gd name="connsiteX1" fmla="*/ 11430 w 37718"/>
                  <a:gd name="connsiteY1" fmla="*/ 40767 h 42005"/>
                  <a:gd name="connsiteX2" fmla="*/ 10001 w 37718"/>
                  <a:gd name="connsiteY2" fmla="*/ 42005 h 42005"/>
                  <a:gd name="connsiteX3" fmla="*/ 1429 w 37718"/>
                  <a:gd name="connsiteY3" fmla="*/ 42005 h 42005"/>
                  <a:gd name="connsiteX4" fmla="*/ 0 w 37718"/>
                  <a:gd name="connsiteY4" fmla="*/ 40767 h 42005"/>
                  <a:gd name="connsiteX5" fmla="*/ 0 w 37718"/>
                  <a:gd name="connsiteY5" fmla="*/ 4763 h 42005"/>
                  <a:gd name="connsiteX6" fmla="*/ 4381 w 37718"/>
                  <a:gd name="connsiteY6" fmla="*/ 0 h 42005"/>
                  <a:gd name="connsiteX7" fmla="*/ 7525 w 37718"/>
                  <a:gd name="connsiteY7" fmla="*/ 0 h 42005"/>
                  <a:gd name="connsiteX8" fmla="*/ 12668 w 37718"/>
                  <a:gd name="connsiteY8" fmla="*/ 2667 h 42005"/>
                  <a:gd name="connsiteX9" fmla="*/ 21241 w 37718"/>
                  <a:gd name="connsiteY9" fmla="*/ 15526 h 42005"/>
                  <a:gd name="connsiteX10" fmla="*/ 25908 w 37718"/>
                  <a:gd name="connsiteY10" fmla="*/ 22860 h 42005"/>
                  <a:gd name="connsiteX11" fmla="*/ 26289 w 37718"/>
                  <a:gd name="connsiteY11" fmla="*/ 22860 h 42005"/>
                  <a:gd name="connsiteX12" fmla="*/ 26289 w 37718"/>
                  <a:gd name="connsiteY12" fmla="*/ 1238 h 42005"/>
                  <a:gd name="connsiteX13" fmla="*/ 27718 w 37718"/>
                  <a:gd name="connsiteY13" fmla="*/ 0 h 42005"/>
                  <a:gd name="connsiteX14" fmla="*/ 36290 w 37718"/>
                  <a:gd name="connsiteY14" fmla="*/ 0 h 42005"/>
                  <a:gd name="connsiteX15" fmla="*/ 37719 w 37718"/>
                  <a:gd name="connsiteY15" fmla="*/ 1238 h 42005"/>
                  <a:gd name="connsiteX16" fmla="*/ 37719 w 37718"/>
                  <a:gd name="connsiteY16" fmla="*/ 37243 h 42005"/>
                  <a:gd name="connsiteX17" fmla="*/ 33338 w 37718"/>
                  <a:gd name="connsiteY17" fmla="*/ 42005 h 42005"/>
                  <a:gd name="connsiteX18" fmla="*/ 30194 w 37718"/>
                  <a:gd name="connsiteY18" fmla="*/ 42005 h 42005"/>
                  <a:gd name="connsiteX19" fmla="*/ 25051 w 37718"/>
                  <a:gd name="connsiteY19" fmla="*/ 39338 h 42005"/>
                  <a:gd name="connsiteX20" fmla="*/ 16574 w 37718"/>
                  <a:gd name="connsiteY20" fmla="*/ 26765 h 42005"/>
                  <a:gd name="connsiteX21" fmla="*/ 11811 w 37718"/>
                  <a:gd name="connsiteY21" fmla="*/ 19336 h 42005"/>
                  <a:gd name="connsiteX22" fmla="*/ 11430 w 37718"/>
                  <a:gd name="connsiteY22" fmla="*/ 19336 h 420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7718" h="42005">
                    <a:moveTo>
                      <a:pt x="11430" y="19240"/>
                    </a:moveTo>
                    <a:lnTo>
                      <a:pt x="11430" y="40767"/>
                    </a:lnTo>
                    <a:cubicBezTo>
                      <a:pt x="11430" y="41719"/>
                      <a:pt x="11335" y="42005"/>
                      <a:pt x="10001" y="42005"/>
                    </a:cubicBezTo>
                    <a:lnTo>
                      <a:pt x="1429" y="42005"/>
                    </a:lnTo>
                    <a:cubicBezTo>
                      <a:pt x="381" y="42005"/>
                      <a:pt x="0" y="41624"/>
                      <a:pt x="0" y="40767"/>
                    </a:cubicBezTo>
                    <a:lnTo>
                      <a:pt x="0" y="4763"/>
                    </a:lnTo>
                    <a:cubicBezTo>
                      <a:pt x="0" y="1048"/>
                      <a:pt x="1048" y="0"/>
                      <a:pt x="4381" y="0"/>
                    </a:cubicBezTo>
                    <a:lnTo>
                      <a:pt x="7525" y="0"/>
                    </a:lnTo>
                    <a:cubicBezTo>
                      <a:pt x="9906" y="0"/>
                      <a:pt x="10954" y="286"/>
                      <a:pt x="12668" y="2667"/>
                    </a:cubicBezTo>
                    <a:lnTo>
                      <a:pt x="21241" y="15526"/>
                    </a:lnTo>
                    <a:lnTo>
                      <a:pt x="25908" y="22860"/>
                    </a:lnTo>
                    <a:lnTo>
                      <a:pt x="26289" y="22860"/>
                    </a:lnTo>
                    <a:lnTo>
                      <a:pt x="26289" y="1238"/>
                    </a:lnTo>
                    <a:cubicBezTo>
                      <a:pt x="26289" y="286"/>
                      <a:pt x="26384" y="0"/>
                      <a:pt x="27718" y="0"/>
                    </a:cubicBezTo>
                    <a:lnTo>
                      <a:pt x="36290" y="0"/>
                    </a:lnTo>
                    <a:cubicBezTo>
                      <a:pt x="37338" y="0"/>
                      <a:pt x="37719" y="381"/>
                      <a:pt x="37719" y="1238"/>
                    </a:cubicBezTo>
                    <a:lnTo>
                      <a:pt x="37719" y="37243"/>
                    </a:lnTo>
                    <a:cubicBezTo>
                      <a:pt x="37719" y="39910"/>
                      <a:pt x="36957" y="42005"/>
                      <a:pt x="33338" y="42005"/>
                    </a:cubicBezTo>
                    <a:lnTo>
                      <a:pt x="30194" y="42005"/>
                    </a:lnTo>
                    <a:cubicBezTo>
                      <a:pt x="27908" y="42005"/>
                      <a:pt x="26670" y="41719"/>
                      <a:pt x="25051" y="39338"/>
                    </a:cubicBezTo>
                    <a:lnTo>
                      <a:pt x="16574" y="26765"/>
                    </a:lnTo>
                    <a:lnTo>
                      <a:pt x="11811" y="19336"/>
                    </a:lnTo>
                    <a:lnTo>
                      <a:pt x="11430" y="19336"/>
                    </a:lnTo>
                    <a:close/>
                  </a:path>
                </a:pathLst>
              </a:custGeom>
              <a:solidFill>
                <a:srgbClr val="1E4CA0"/>
              </a:solidFill>
              <a:ln w="9525" cap="flat">
                <a:noFill/>
                <a:prstDash val="solid"/>
                <a:miter/>
              </a:ln>
            </p:spPr>
            <p:txBody>
              <a:bodyPr rtlCol="0" anchor="ctr"/>
              <a:lstStyle/>
              <a:p>
                <a:endParaRPr lang="en-US"/>
              </a:p>
            </p:txBody>
          </p:sp>
          <p:sp>
            <p:nvSpPr>
              <p:cNvPr id="99" name="Vapaamuotoinen: Muoto 98">
                <a:extLst>
                  <a:ext uri="{FF2B5EF4-FFF2-40B4-BE49-F238E27FC236}">
                    <a16:creationId xmlns:a16="http://schemas.microsoft.com/office/drawing/2014/main" id="{6BDB8C6C-0E46-4E7F-B1C2-84FB58C92F3E}"/>
                  </a:ext>
                </a:extLst>
              </p:cNvPr>
              <p:cNvSpPr/>
              <p:nvPr/>
            </p:nvSpPr>
            <p:spPr>
              <a:xfrm>
                <a:off x="4992243" y="1009172"/>
                <a:ext cx="11334" cy="41910"/>
              </a:xfrm>
              <a:custGeom>
                <a:avLst/>
                <a:gdLst>
                  <a:gd name="connsiteX0" fmla="*/ 9906 w 11334"/>
                  <a:gd name="connsiteY0" fmla="*/ 41910 h 41910"/>
                  <a:gd name="connsiteX1" fmla="*/ 1429 w 11334"/>
                  <a:gd name="connsiteY1" fmla="*/ 41910 h 41910"/>
                  <a:gd name="connsiteX2" fmla="*/ 0 w 11334"/>
                  <a:gd name="connsiteY2" fmla="*/ 40672 h 41910"/>
                  <a:gd name="connsiteX3" fmla="*/ 0 w 11334"/>
                  <a:gd name="connsiteY3" fmla="*/ 1238 h 41910"/>
                  <a:gd name="connsiteX4" fmla="*/ 1429 w 11334"/>
                  <a:gd name="connsiteY4" fmla="*/ 0 h 41910"/>
                  <a:gd name="connsiteX5" fmla="*/ 9906 w 11334"/>
                  <a:gd name="connsiteY5" fmla="*/ 0 h 41910"/>
                  <a:gd name="connsiteX6" fmla="*/ 11335 w 11334"/>
                  <a:gd name="connsiteY6" fmla="*/ 1238 h 41910"/>
                  <a:gd name="connsiteX7" fmla="*/ 11335 w 11334"/>
                  <a:gd name="connsiteY7" fmla="*/ 40672 h 41910"/>
                  <a:gd name="connsiteX8" fmla="*/ 9906 w 11334"/>
                  <a:gd name="connsiteY8" fmla="*/ 41910 h 41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334" h="41910">
                    <a:moveTo>
                      <a:pt x="9906" y="41910"/>
                    </a:moveTo>
                    <a:lnTo>
                      <a:pt x="1429" y="41910"/>
                    </a:lnTo>
                    <a:cubicBezTo>
                      <a:pt x="381" y="41910"/>
                      <a:pt x="0" y="41529"/>
                      <a:pt x="0" y="40672"/>
                    </a:cubicBezTo>
                    <a:lnTo>
                      <a:pt x="0" y="1238"/>
                    </a:lnTo>
                    <a:cubicBezTo>
                      <a:pt x="0" y="381"/>
                      <a:pt x="381" y="0"/>
                      <a:pt x="1429" y="0"/>
                    </a:cubicBezTo>
                    <a:lnTo>
                      <a:pt x="9906" y="0"/>
                    </a:lnTo>
                    <a:cubicBezTo>
                      <a:pt x="11240" y="0"/>
                      <a:pt x="11335" y="286"/>
                      <a:pt x="11335" y="1238"/>
                    </a:cubicBezTo>
                    <a:lnTo>
                      <a:pt x="11335" y="40672"/>
                    </a:lnTo>
                    <a:cubicBezTo>
                      <a:pt x="11335" y="41624"/>
                      <a:pt x="11240" y="41910"/>
                      <a:pt x="9906" y="41910"/>
                    </a:cubicBezTo>
                    <a:close/>
                  </a:path>
                </a:pathLst>
              </a:custGeom>
              <a:solidFill>
                <a:srgbClr val="1E4CA0"/>
              </a:solidFill>
              <a:ln w="9525" cap="flat">
                <a:noFill/>
                <a:prstDash val="solid"/>
                <a:miter/>
              </a:ln>
            </p:spPr>
            <p:txBody>
              <a:bodyPr rtlCol="0" anchor="ctr"/>
              <a:lstStyle/>
              <a:p>
                <a:endParaRPr lang="en-US"/>
              </a:p>
            </p:txBody>
          </p:sp>
          <p:sp>
            <p:nvSpPr>
              <p:cNvPr id="100" name="Vapaamuotoinen: Muoto 99">
                <a:extLst>
                  <a:ext uri="{FF2B5EF4-FFF2-40B4-BE49-F238E27FC236}">
                    <a16:creationId xmlns:a16="http://schemas.microsoft.com/office/drawing/2014/main" id="{ECFFED8D-7A46-4CBF-A4A4-5326673F5348}"/>
                  </a:ext>
                </a:extLst>
              </p:cNvPr>
              <p:cNvSpPr/>
              <p:nvPr/>
            </p:nvSpPr>
            <p:spPr>
              <a:xfrm>
                <a:off x="5011001" y="1008410"/>
                <a:ext cx="33533" cy="43243"/>
              </a:xfrm>
              <a:custGeom>
                <a:avLst/>
                <a:gdLst>
                  <a:gd name="connsiteX0" fmla="*/ 16960 w 33533"/>
                  <a:gd name="connsiteY0" fmla="*/ 0 h 43243"/>
                  <a:gd name="connsiteX1" fmla="*/ 30676 w 33533"/>
                  <a:gd name="connsiteY1" fmla="*/ 2762 h 43243"/>
                  <a:gd name="connsiteX2" fmla="*/ 31343 w 33533"/>
                  <a:gd name="connsiteY2" fmla="*/ 5334 h 43243"/>
                  <a:gd name="connsiteX3" fmla="*/ 29723 w 33533"/>
                  <a:gd name="connsiteY3" fmla="*/ 10287 h 43243"/>
                  <a:gd name="connsiteX4" fmla="*/ 27533 w 33533"/>
                  <a:gd name="connsiteY4" fmla="*/ 11525 h 43243"/>
                  <a:gd name="connsiteX5" fmla="*/ 17150 w 33533"/>
                  <a:gd name="connsiteY5" fmla="*/ 10001 h 43243"/>
                  <a:gd name="connsiteX6" fmla="*/ 13626 w 33533"/>
                  <a:gd name="connsiteY6" fmla="*/ 12002 h 43243"/>
                  <a:gd name="connsiteX7" fmla="*/ 18103 w 33533"/>
                  <a:gd name="connsiteY7" fmla="*/ 15526 h 43243"/>
                  <a:gd name="connsiteX8" fmla="*/ 33533 w 33533"/>
                  <a:gd name="connsiteY8" fmla="*/ 30289 h 43243"/>
                  <a:gd name="connsiteX9" fmla="*/ 17246 w 33533"/>
                  <a:gd name="connsiteY9" fmla="*/ 43244 h 43243"/>
                  <a:gd name="connsiteX10" fmla="*/ 672 w 33533"/>
                  <a:gd name="connsiteY10" fmla="*/ 39338 h 43243"/>
                  <a:gd name="connsiteX11" fmla="*/ 291 w 33533"/>
                  <a:gd name="connsiteY11" fmla="*/ 37148 h 43243"/>
                  <a:gd name="connsiteX12" fmla="*/ 2672 w 33533"/>
                  <a:gd name="connsiteY12" fmla="*/ 31433 h 43243"/>
                  <a:gd name="connsiteX13" fmla="*/ 4863 w 33533"/>
                  <a:gd name="connsiteY13" fmla="*/ 30575 h 43243"/>
                  <a:gd name="connsiteX14" fmla="*/ 17055 w 33533"/>
                  <a:gd name="connsiteY14" fmla="*/ 32957 h 43243"/>
                  <a:gd name="connsiteX15" fmla="*/ 21437 w 33533"/>
                  <a:gd name="connsiteY15" fmla="*/ 30289 h 43243"/>
                  <a:gd name="connsiteX16" fmla="*/ 16769 w 33533"/>
                  <a:gd name="connsiteY16" fmla="*/ 26289 h 43243"/>
                  <a:gd name="connsiteX17" fmla="*/ 2006 w 33533"/>
                  <a:gd name="connsiteY17" fmla="*/ 12859 h 43243"/>
                  <a:gd name="connsiteX18" fmla="*/ 16960 w 33533"/>
                  <a:gd name="connsiteY18" fmla="*/ 0 h 432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3533" h="43243">
                    <a:moveTo>
                      <a:pt x="16960" y="0"/>
                    </a:moveTo>
                    <a:cubicBezTo>
                      <a:pt x="21818" y="0"/>
                      <a:pt x="27247" y="857"/>
                      <a:pt x="30676" y="2762"/>
                    </a:cubicBezTo>
                    <a:cubicBezTo>
                      <a:pt x="32009" y="3429"/>
                      <a:pt x="31914" y="3620"/>
                      <a:pt x="31343" y="5334"/>
                    </a:cubicBezTo>
                    <a:lnTo>
                      <a:pt x="29723" y="10287"/>
                    </a:lnTo>
                    <a:cubicBezTo>
                      <a:pt x="29152" y="11811"/>
                      <a:pt x="28866" y="11811"/>
                      <a:pt x="27533" y="11525"/>
                    </a:cubicBezTo>
                    <a:cubicBezTo>
                      <a:pt x="24104" y="10573"/>
                      <a:pt x="20294" y="10001"/>
                      <a:pt x="17150" y="10001"/>
                    </a:cubicBezTo>
                    <a:cubicBezTo>
                      <a:pt x="14388" y="10001"/>
                      <a:pt x="13626" y="10954"/>
                      <a:pt x="13626" y="12002"/>
                    </a:cubicBezTo>
                    <a:cubicBezTo>
                      <a:pt x="13626" y="13049"/>
                      <a:pt x="14102" y="14002"/>
                      <a:pt x="18103" y="15526"/>
                    </a:cubicBezTo>
                    <a:cubicBezTo>
                      <a:pt x="27723" y="19145"/>
                      <a:pt x="33533" y="22384"/>
                      <a:pt x="33533" y="30289"/>
                    </a:cubicBezTo>
                    <a:cubicBezTo>
                      <a:pt x="33533" y="38862"/>
                      <a:pt x="27533" y="43244"/>
                      <a:pt x="17246" y="43244"/>
                    </a:cubicBezTo>
                    <a:cubicBezTo>
                      <a:pt x="11816" y="43244"/>
                      <a:pt x="5339" y="42291"/>
                      <a:pt x="672" y="39338"/>
                    </a:cubicBezTo>
                    <a:cubicBezTo>
                      <a:pt x="-90" y="38862"/>
                      <a:pt x="-185" y="38386"/>
                      <a:pt x="291" y="37148"/>
                    </a:cubicBezTo>
                    <a:lnTo>
                      <a:pt x="2672" y="31433"/>
                    </a:lnTo>
                    <a:cubicBezTo>
                      <a:pt x="3244" y="30099"/>
                      <a:pt x="3625" y="30004"/>
                      <a:pt x="4863" y="30575"/>
                    </a:cubicBezTo>
                    <a:cubicBezTo>
                      <a:pt x="7340" y="31433"/>
                      <a:pt x="12578" y="32957"/>
                      <a:pt x="17055" y="32957"/>
                    </a:cubicBezTo>
                    <a:cubicBezTo>
                      <a:pt x="20865" y="32957"/>
                      <a:pt x="21437" y="31337"/>
                      <a:pt x="21437" y="30289"/>
                    </a:cubicBezTo>
                    <a:cubicBezTo>
                      <a:pt x="21437" y="28956"/>
                      <a:pt x="21151" y="27908"/>
                      <a:pt x="16769" y="26289"/>
                    </a:cubicBezTo>
                    <a:cubicBezTo>
                      <a:pt x="8483" y="23336"/>
                      <a:pt x="2006" y="20003"/>
                      <a:pt x="2006" y="12859"/>
                    </a:cubicBezTo>
                    <a:cubicBezTo>
                      <a:pt x="1815" y="6096"/>
                      <a:pt x="6292" y="0"/>
                      <a:pt x="16960" y="0"/>
                    </a:cubicBezTo>
                    <a:close/>
                  </a:path>
                </a:pathLst>
              </a:custGeom>
              <a:solidFill>
                <a:srgbClr val="1E4CA0"/>
              </a:solidFill>
              <a:ln w="9525" cap="flat">
                <a:noFill/>
                <a:prstDash val="solid"/>
                <a:miter/>
              </a:ln>
            </p:spPr>
            <p:txBody>
              <a:bodyPr rtlCol="0" anchor="ctr"/>
              <a:lstStyle/>
              <a:p>
                <a:endParaRPr lang="en-US"/>
              </a:p>
            </p:txBody>
          </p:sp>
          <p:sp>
            <p:nvSpPr>
              <p:cNvPr id="101" name="Vapaamuotoinen: Muoto 100">
                <a:extLst>
                  <a:ext uri="{FF2B5EF4-FFF2-40B4-BE49-F238E27FC236}">
                    <a16:creationId xmlns:a16="http://schemas.microsoft.com/office/drawing/2014/main" id="{6274B558-54FA-4411-B17B-906AD12AEACD}"/>
                  </a:ext>
                </a:extLst>
              </p:cNvPr>
              <p:cNvSpPr/>
              <p:nvPr/>
            </p:nvSpPr>
            <p:spPr>
              <a:xfrm>
                <a:off x="5046657" y="1008982"/>
                <a:ext cx="39178" cy="42100"/>
              </a:xfrm>
              <a:custGeom>
                <a:avLst/>
                <a:gdLst>
                  <a:gd name="connsiteX0" fmla="*/ 25405 w 39178"/>
                  <a:gd name="connsiteY0" fmla="*/ 33909 h 42100"/>
                  <a:gd name="connsiteX1" fmla="*/ 13594 w 39178"/>
                  <a:gd name="connsiteY1" fmla="*/ 33909 h 42100"/>
                  <a:gd name="connsiteX2" fmla="*/ 11594 w 39178"/>
                  <a:gd name="connsiteY2" fmla="*/ 40767 h 42100"/>
                  <a:gd name="connsiteX3" fmla="*/ 9689 w 39178"/>
                  <a:gd name="connsiteY3" fmla="*/ 42101 h 42100"/>
                  <a:gd name="connsiteX4" fmla="*/ 831 w 39178"/>
                  <a:gd name="connsiteY4" fmla="*/ 42101 h 42100"/>
                  <a:gd name="connsiteX5" fmla="*/ 69 w 39178"/>
                  <a:gd name="connsiteY5" fmla="*/ 40957 h 42100"/>
                  <a:gd name="connsiteX6" fmla="*/ 11880 w 39178"/>
                  <a:gd name="connsiteY6" fmla="*/ 3810 h 42100"/>
                  <a:gd name="connsiteX7" fmla="*/ 17023 w 39178"/>
                  <a:gd name="connsiteY7" fmla="*/ 0 h 42100"/>
                  <a:gd name="connsiteX8" fmla="*/ 21881 w 39178"/>
                  <a:gd name="connsiteY8" fmla="*/ 0 h 42100"/>
                  <a:gd name="connsiteX9" fmla="*/ 27310 w 39178"/>
                  <a:gd name="connsiteY9" fmla="*/ 3715 h 42100"/>
                  <a:gd name="connsiteX10" fmla="*/ 39121 w 39178"/>
                  <a:gd name="connsiteY10" fmla="*/ 40957 h 42100"/>
                  <a:gd name="connsiteX11" fmla="*/ 38359 w 39178"/>
                  <a:gd name="connsiteY11" fmla="*/ 42101 h 42100"/>
                  <a:gd name="connsiteX12" fmla="*/ 29215 w 39178"/>
                  <a:gd name="connsiteY12" fmla="*/ 42101 h 42100"/>
                  <a:gd name="connsiteX13" fmla="*/ 27310 w 39178"/>
                  <a:gd name="connsiteY13" fmla="*/ 41053 h 42100"/>
                  <a:gd name="connsiteX14" fmla="*/ 25405 w 39178"/>
                  <a:gd name="connsiteY14" fmla="*/ 33909 h 42100"/>
                  <a:gd name="connsiteX15" fmla="*/ 16071 w 39178"/>
                  <a:gd name="connsiteY15" fmla="*/ 25051 h 42100"/>
                  <a:gd name="connsiteX16" fmla="*/ 22929 w 39178"/>
                  <a:gd name="connsiteY16" fmla="*/ 25051 h 42100"/>
                  <a:gd name="connsiteX17" fmla="*/ 21786 w 39178"/>
                  <a:gd name="connsiteY17" fmla="*/ 20383 h 42100"/>
                  <a:gd name="connsiteX18" fmla="*/ 19881 w 39178"/>
                  <a:gd name="connsiteY18" fmla="*/ 11716 h 42100"/>
                  <a:gd name="connsiteX19" fmla="*/ 19405 w 39178"/>
                  <a:gd name="connsiteY19" fmla="*/ 11716 h 42100"/>
                  <a:gd name="connsiteX20" fmla="*/ 17404 w 39178"/>
                  <a:gd name="connsiteY20" fmla="*/ 20574 h 42100"/>
                  <a:gd name="connsiteX21" fmla="*/ 16071 w 39178"/>
                  <a:gd name="connsiteY21" fmla="*/ 25051 h 42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9178" h="42100">
                    <a:moveTo>
                      <a:pt x="25405" y="33909"/>
                    </a:moveTo>
                    <a:lnTo>
                      <a:pt x="13594" y="33909"/>
                    </a:lnTo>
                    <a:lnTo>
                      <a:pt x="11594" y="40767"/>
                    </a:lnTo>
                    <a:cubicBezTo>
                      <a:pt x="11308" y="41624"/>
                      <a:pt x="11022" y="42101"/>
                      <a:pt x="9689" y="42101"/>
                    </a:cubicBezTo>
                    <a:lnTo>
                      <a:pt x="831" y="42101"/>
                    </a:lnTo>
                    <a:cubicBezTo>
                      <a:pt x="69" y="42101"/>
                      <a:pt x="-122" y="41529"/>
                      <a:pt x="69" y="40957"/>
                    </a:cubicBezTo>
                    <a:lnTo>
                      <a:pt x="11880" y="3810"/>
                    </a:lnTo>
                    <a:cubicBezTo>
                      <a:pt x="12928" y="571"/>
                      <a:pt x="14261" y="0"/>
                      <a:pt x="17023" y="0"/>
                    </a:cubicBezTo>
                    <a:lnTo>
                      <a:pt x="21881" y="0"/>
                    </a:lnTo>
                    <a:cubicBezTo>
                      <a:pt x="24738" y="0"/>
                      <a:pt x="26167" y="95"/>
                      <a:pt x="27310" y="3715"/>
                    </a:cubicBezTo>
                    <a:lnTo>
                      <a:pt x="39121" y="40957"/>
                    </a:lnTo>
                    <a:cubicBezTo>
                      <a:pt x="39216" y="41339"/>
                      <a:pt x="39312" y="42101"/>
                      <a:pt x="38359" y="42101"/>
                    </a:cubicBezTo>
                    <a:lnTo>
                      <a:pt x="29215" y="42101"/>
                    </a:lnTo>
                    <a:cubicBezTo>
                      <a:pt x="28263" y="42101"/>
                      <a:pt x="27596" y="41910"/>
                      <a:pt x="27310" y="41053"/>
                    </a:cubicBezTo>
                    <a:lnTo>
                      <a:pt x="25405" y="33909"/>
                    </a:lnTo>
                    <a:close/>
                    <a:moveTo>
                      <a:pt x="16071" y="25051"/>
                    </a:moveTo>
                    <a:lnTo>
                      <a:pt x="22929" y="25051"/>
                    </a:lnTo>
                    <a:lnTo>
                      <a:pt x="21786" y="20383"/>
                    </a:lnTo>
                    <a:lnTo>
                      <a:pt x="19881" y="11716"/>
                    </a:lnTo>
                    <a:lnTo>
                      <a:pt x="19405" y="11716"/>
                    </a:lnTo>
                    <a:lnTo>
                      <a:pt x="17404" y="20574"/>
                    </a:lnTo>
                    <a:lnTo>
                      <a:pt x="16071" y="25051"/>
                    </a:lnTo>
                    <a:close/>
                  </a:path>
                </a:pathLst>
              </a:custGeom>
              <a:solidFill>
                <a:srgbClr val="1E4CA0"/>
              </a:solidFill>
              <a:ln w="9525" cap="flat">
                <a:noFill/>
                <a:prstDash val="solid"/>
                <a:miter/>
              </a:ln>
            </p:spPr>
            <p:txBody>
              <a:bodyPr rtlCol="0" anchor="ctr"/>
              <a:lstStyle/>
              <a:p>
                <a:endParaRPr lang="en-US"/>
              </a:p>
            </p:txBody>
          </p:sp>
          <p:sp>
            <p:nvSpPr>
              <p:cNvPr id="102" name="Vapaamuotoinen: Muoto 101">
                <a:extLst>
                  <a:ext uri="{FF2B5EF4-FFF2-40B4-BE49-F238E27FC236}">
                    <a16:creationId xmlns:a16="http://schemas.microsoft.com/office/drawing/2014/main" id="{103A51DC-32CC-4490-9651-DB9AC820C51E}"/>
                  </a:ext>
                </a:extLst>
              </p:cNvPr>
              <p:cNvSpPr/>
              <p:nvPr/>
            </p:nvSpPr>
            <p:spPr>
              <a:xfrm>
                <a:off x="5087043" y="1008982"/>
                <a:ext cx="39178" cy="42100"/>
              </a:xfrm>
              <a:custGeom>
                <a:avLst/>
                <a:gdLst>
                  <a:gd name="connsiteX0" fmla="*/ 25405 w 39178"/>
                  <a:gd name="connsiteY0" fmla="*/ 33909 h 42100"/>
                  <a:gd name="connsiteX1" fmla="*/ 13594 w 39178"/>
                  <a:gd name="connsiteY1" fmla="*/ 33909 h 42100"/>
                  <a:gd name="connsiteX2" fmla="*/ 11594 w 39178"/>
                  <a:gd name="connsiteY2" fmla="*/ 40767 h 42100"/>
                  <a:gd name="connsiteX3" fmla="*/ 9689 w 39178"/>
                  <a:gd name="connsiteY3" fmla="*/ 42101 h 42100"/>
                  <a:gd name="connsiteX4" fmla="*/ 831 w 39178"/>
                  <a:gd name="connsiteY4" fmla="*/ 42101 h 42100"/>
                  <a:gd name="connsiteX5" fmla="*/ 69 w 39178"/>
                  <a:gd name="connsiteY5" fmla="*/ 40957 h 42100"/>
                  <a:gd name="connsiteX6" fmla="*/ 11880 w 39178"/>
                  <a:gd name="connsiteY6" fmla="*/ 3810 h 42100"/>
                  <a:gd name="connsiteX7" fmla="*/ 17023 w 39178"/>
                  <a:gd name="connsiteY7" fmla="*/ 0 h 42100"/>
                  <a:gd name="connsiteX8" fmla="*/ 21881 w 39178"/>
                  <a:gd name="connsiteY8" fmla="*/ 0 h 42100"/>
                  <a:gd name="connsiteX9" fmla="*/ 27310 w 39178"/>
                  <a:gd name="connsiteY9" fmla="*/ 3715 h 42100"/>
                  <a:gd name="connsiteX10" fmla="*/ 39121 w 39178"/>
                  <a:gd name="connsiteY10" fmla="*/ 40957 h 42100"/>
                  <a:gd name="connsiteX11" fmla="*/ 38359 w 39178"/>
                  <a:gd name="connsiteY11" fmla="*/ 42101 h 42100"/>
                  <a:gd name="connsiteX12" fmla="*/ 29310 w 39178"/>
                  <a:gd name="connsiteY12" fmla="*/ 42101 h 42100"/>
                  <a:gd name="connsiteX13" fmla="*/ 27405 w 39178"/>
                  <a:gd name="connsiteY13" fmla="*/ 41053 h 42100"/>
                  <a:gd name="connsiteX14" fmla="*/ 25405 w 39178"/>
                  <a:gd name="connsiteY14" fmla="*/ 33909 h 42100"/>
                  <a:gd name="connsiteX15" fmla="*/ 16071 w 39178"/>
                  <a:gd name="connsiteY15" fmla="*/ 25051 h 42100"/>
                  <a:gd name="connsiteX16" fmla="*/ 22929 w 39178"/>
                  <a:gd name="connsiteY16" fmla="*/ 25051 h 42100"/>
                  <a:gd name="connsiteX17" fmla="*/ 21786 w 39178"/>
                  <a:gd name="connsiteY17" fmla="*/ 20383 h 42100"/>
                  <a:gd name="connsiteX18" fmla="*/ 19881 w 39178"/>
                  <a:gd name="connsiteY18" fmla="*/ 11716 h 42100"/>
                  <a:gd name="connsiteX19" fmla="*/ 19404 w 39178"/>
                  <a:gd name="connsiteY19" fmla="*/ 11716 h 42100"/>
                  <a:gd name="connsiteX20" fmla="*/ 17404 w 39178"/>
                  <a:gd name="connsiteY20" fmla="*/ 20574 h 42100"/>
                  <a:gd name="connsiteX21" fmla="*/ 16071 w 39178"/>
                  <a:gd name="connsiteY21" fmla="*/ 25051 h 42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9178" h="42100">
                    <a:moveTo>
                      <a:pt x="25405" y="33909"/>
                    </a:moveTo>
                    <a:lnTo>
                      <a:pt x="13594" y="33909"/>
                    </a:lnTo>
                    <a:lnTo>
                      <a:pt x="11594" y="40767"/>
                    </a:lnTo>
                    <a:cubicBezTo>
                      <a:pt x="11308" y="41624"/>
                      <a:pt x="11022" y="42101"/>
                      <a:pt x="9689" y="42101"/>
                    </a:cubicBezTo>
                    <a:lnTo>
                      <a:pt x="831" y="42101"/>
                    </a:lnTo>
                    <a:cubicBezTo>
                      <a:pt x="69" y="42101"/>
                      <a:pt x="-122" y="41529"/>
                      <a:pt x="69" y="40957"/>
                    </a:cubicBezTo>
                    <a:lnTo>
                      <a:pt x="11880" y="3810"/>
                    </a:lnTo>
                    <a:cubicBezTo>
                      <a:pt x="12927" y="571"/>
                      <a:pt x="14261" y="0"/>
                      <a:pt x="17023" y="0"/>
                    </a:cubicBezTo>
                    <a:lnTo>
                      <a:pt x="21881" y="0"/>
                    </a:lnTo>
                    <a:cubicBezTo>
                      <a:pt x="24738" y="0"/>
                      <a:pt x="26167" y="95"/>
                      <a:pt x="27310" y="3715"/>
                    </a:cubicBezTo>
                    <a:lnTo>
                      <a:pt x="39121" y="40957"/>
                    </a:lnTo>
                    <a:cubicBezTo>
                      <a:pt x="39216" y="41339"/>
                      <a:pt x="39312" y="42101"/>
                      <a:pt x="38359" y="42101"/>
                    </a:cubicBezTo>
                    <a:lnTo>
                      <a:pt x="29310" y="42101"/>
                    </a:lnTo>
                    <a:cubicBezTo>
                      <a:pt x="28358" y="42101"/>
                      <a:pt x="27691" y="41910"/>
                      <a:pt x="27405" y="41053"/>
                    </a:cubicBezTo>
                    <a:lnTo>
                      <a:pt x="25405" y="33909"/>
                    </a:lnTo>
                    <a:close/>
                    <a:moveTo>
                      <a:pt x="16071" y="25051"/>
                    </a:moveTo>
                    <a:lnTo>
                      <a:pt x="22929" y="25051"/>
                    </a:lnTo>
                    <a:lnTo>
                      <a:pt x="21786" y="20383"/>
                    </a:lnTo>
                    <a:lnTo>
                      <a:pt x="19881" y="11716"/>
                    </a:lnTo>
                    <a:lnTo>
                      <a:pt x="19404" y="11716"/>
                    </a:lnTo>
                    <a:lnTo>
                      <a:pt x="17404" y="20574"/>
                    </a:lnTo>
                    <a:lnTo>
                      <a:pt x="16071" y="25051"/>
                    </a:lnTo>
                    <a:close/>
                  </a:path>
                </a:pathLst>
              </a:custGeom>
              <a:solidFill>
                <a:srgbClr val="1E4CA0"/>
              </a:solidFill>
              <a:ln w="9525" cap="flat">
                <a:noFill/>
                <a:prstDash val="solid"/>
                <a:miter/>
              </a:ln>
            </p:spPr>
            <p:txBody>
              <a:bodyPr rtlCol="0" anchor="ctr"/>
              <a:lstStyle/>
              <a:p>
                <a:endParaRPr lang="en-US"/>
              </a:p>
            </p:txBody>
          </p:sp>
          <p:sp>
            <p:nvSpPr>
              <p:cNvPr id="103" name="Vapaamuotoinen: Muoto 102">
                <a:extLst>
                  <a:ext uri="{FF2B5EF4-FFF2-40B4-BE49-F238E27FC236}">
                    <a16:creationId xmlns:a16="http://schemas.microsoft.com/office/drawing/2014/main" id="{74883E49-A5E4-4310-A1B2-7584DED4A458}"/>
                  </a:ext>
                </a:extLst>
              </p:cNvPr>
              <p:cNvSpPr/>
              <p:nvPr/>
            </p:nvSpPr>
            <p:spPr>
              <a:xfrm>
                <a:off x="5126164" y="1009077"/>
                <a:ext cx="34113" cy="42005"/>
              </a:xfrm>
              <a:custGeom>
                <a:avLst/>
                <a:gdLst>
                  <a:gd name="connsiteX0" fmla="*/ 32956 w 34113"/>
                  <a:gd name="connsiteY0" fmla="*/ 9525 h 42005"/>
                  <a:gd name="connsiteX1" fmla="*/ 22669 w 34113"/>
                  <a:gd name="connsiteY1" fmla="*/ 9525 h 42005"/>
                  <a:gd name="connsiteX2" fmla="*/ 22669 w 34113"/>
                  <a:gd name="connsiteY2" fmla="*/ 40767 h 42005"/>
                  <a:gd name="connsiteX3" fmla="*/ 21241 w 34113"/>
                  <a:gd name="connsiteY3" fmla="*/ 42005 h 42005"/>
                  <a:gd name="connsiteX4" fmla="*/ 12668 w 34113"/>
                  <a:gd name="connsiteY4" fmla="*/ 42005 h 42005"/>
                  <a:gd name="connsiteX5" fmla="*/ 11240 w 34113"/>
                  <a:gd name="connsiteY5" fmla="*/ 40767 h 42005"/>
                  <a:gd name="connsiteX6" fmla="*/ 11240 w 34113"/>
                  <a:gd name="connsiteY6" fmla="*/ 9525 h 42005"/>
                  <a:gd name="connsiteX7" fmla="*/ 1238 w 34113"/>
                  <a:gd name="connsiteY7" fmla="*/ 9525 h 42005"/>
                  <a:gd name="connsiteX8" fmla="*/ 0 w 34113"/>
                  <a:gd name="connsiteY8" fmla="*/ 8191 h 42005"/>
                  <a:gd name="connsiteX9" fmla="*/ 0 w 34113"/>
                  <a:gd name="connsiteY9" fmla="*/ 1429 h 42005"/>
                  <a:gd name="connsiteX10" fmla="*/ 1238 w 34113"/>
                  <a:gd name="connsiteY10" fmla="*/ 0 h 42005"/>
                  <a:gd name="connsiteX11" fmla="*/ 32861 w 34113"/>
                  <a:gd name="connsiteY11" fmla="*/ 0 h 42005"/>
                  <a:gd name="connsiteX12" fmla="*/ 34100 w 34113"/>
                  <a:gd name="connsiteY12" fmla="*/ 1429 h 42005"/>
                  <a:gd name="connsiteX13" fmla="*/ 34100 w 34113"/>
                  <a:gd name="connsiteY13" fmla="*/ 8191 h 42005"/>
                  <a:gd name="connsiteX14" fmla="*/ 32956 w 34113"/>
                  <a:gd name="connsiteY14" fmla="*/ 9525 h 420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4113" h="42005">
                    <a:moveTo>
                      <a:pt x="32956" y="9525"/>
                    </a:moveTo>
                    <a:lnTo>
                      <a:pt x="22669" y="9525"/>
                    </a:lnTo>
                    <a:lnTo>
                      <a:pt x="22669" y="40767"/>
                    </a:lnTo>
                    <a:cubicBezTo>
                      <a:pt x="22669" y="41719"/>
                      <a:pt x="22574" y="42005"/>
                      <a:pt x="21241" y="42005"/>
                    </a:cubicBezTo>
                    <a:lnTo>
                      <a:pt x="12668" y="42005"/>
                    </a:lnTo>
                    <a:cubicBezTo>
                      <a:pt x="11621" y="42005"/>
                      <a:pt x="11240" y="41624"/>
                      <a:pt x="11240" y="40767"/>
                    </a:cubicBezTo>
                    <a:lnTo>
                      <a:pt x="11240" y="9525"/>
                    </a:lnTo>
                    <a:lnTo>
                      <a:pt x="1238" y="9525"/>
                    </a:lnTo>
                    <a:cubicBezTo>
                      <a:pt x="381" y="9525"/>
                      <a:pt x="0" y="9144"/>
                      <a:pt x="0" y="8191"/>
                    </a:cubicBezTo>
                    <a:lnTo>
                      <a:pt x="0" y="1429"/>
                    </a:lnTo>
                    <a:cubicBezTo>
                      <a:pt x="0" y="95"/>
                      <a:pt x="286" y="0"/>
                      <a:pt x="1238" y="0"/>
                    </a:cubicBezTo>
                    <a:lnTo>
                      <a:pt x="32861" y="0"/>
                    </a:lnTo>
                    <a:cubicBezTo>
                      <a:pt x="33814" y="0"/>
                      <a:pt x="34100" y="95"/>
                      <a:pt x="34100" y="1429"/>
                    </a:cubicBezTo>
                    <a:lnTo>
                      <a:pt x="34100" y="8191"/>
                    </a:lnTo>
                    <a:cubicBezTo>
                      <a:pt x="34195" y="9239"/>
                      <a:pt x="33814" y="9525"/>
                      <a:pt x="32956" y="9525"/>
                    </a:cubicBezTo>
                    <a:close/>
                  </a:path>
                </a:pathLst>
              </a:custGeom>
              <a:solidFill>
                <a:srgbClr val="1E4CA0"/>
              </a:solidFill>
              <a:ln w="9525" cap="flat">
                <a:noFill/>
                <a:prstDash val="solid"/>
                <a:miter/>
              </a:ln>
            </p:spPr>
            <p:txBody>
              <a:bodyPr rtlCol="0" anchor="ctr"/>
              <a:lstStyle/>
              <a:p>
                <a:endParaRPr lang="en-US"/>
              </a:p>
            </p:txBody>
          </p:sp>
          <p:sp>
            <p:nvSpPr>
              <p:cNvPr id="104" name="Vapaamuotoinen: Muoto 103">
                <a:extLst>
                  <a:ext uri="{FF2B5EF4-FFF2-40B4-BE49-F238E27FC236}">
                    <a16:creationId xmlns:a16="http://schemas.microsoft.com/office/drawing/2014/main" id="{60259143-BC6F-433E-B19E-5C20DB3E13B3}"/>
                  </a:ext>
                </a:extLst>
              </p:cNvPr>
              <p:cNvSpPr/>
              <p:nvPr/>
            </p:nvSpPr>
            <p:spPr>
              <a:xfrm>
                <a:off x="5166360" y="1009172"/>
                <a:ext cx="11334" cy="41910"/>
              </a:xfrm>
              <a:custGeom>
                <a:avLst/>
                <a:gdLst>
                  <a:gd name="connsiteX0" fmla="*/ 9906 w 11334"/>
                  <a:gd name="connsiteY0" fmla="*/ 41910 h 41910"/>
                  <a:gd name="connsiteX1" fmla="*/ 1429 w 11334"/>
                  <a:gd name="connsiteY1" fmla="*/ 41910 h 41910"/>
                  <a:gd name="connsiteX2" fmla="*/ 0 w 11334"/>
                  <a:gd name="connsiteY2" fmla="*/ 40672 h 41910"/>
                  <a:gd name="connsiteX3" fmla="*/ 0 w 11334"/>
                  <a:gd name="connsiteY3" fmla="*/ 1238 h 41910"/>
                  <a:gd name="connsiteX4" fmla="*/ 1429 w 11334"/>
                  <a:gd name="connsiteY4" fmla="*/ 0 h 41910"/>
                  <a:gd name="connsiteX5" fmla="*/ 9906 w 11334"/>
                  <a:gd name="connsiteY5" fmla="*/ 0 h 41910"/>
                  <a:gd name="connsiteX6" fmla="*/ 11335 w 11334"/>
                  <a:gd name="connsiteY6" fmla="*/ 1238 h 41910"/>
                  <a:gd name="connsiteX7" fmla="*/ 11335 w 11334"/>
                  <a:gd name="connsiteY7" fmla="*/ 40672 h 41910"/>
                  <a:gd name="connsiteX8" fmla="*/ 9906 w 11334"/>
                  <a:gd name="connsiteY8" fmla="*/ 41910 h 41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334" h="41910">
                    <a:moveTo>
                      <a:pt x="9906" y="41910"/>
                    </a:moveTo>
                    <a:lnTo>
                      <a:pt x="1429" y="41910"/>
                    </a:lnTo>
                    <a:cubicBezTo>
                      <a:pt x="381" y="41910"/>
                      <a:pt x="0" y="41529"/>
                      <a:pt x="0" y="40672"/>
                    </a:cubicBezTo>
                    <a:lnTo>
                      <a:pt x="0" y="1238"/>
                    </a:lnTo>
                    <a:cubicBezTo>
                      <a:pt x="0" y="381"/>
                      <a:pt x="381" y="0"/>
                      <a:pt x="1429" y="0"/>
                    </a:cubicBezTo>
                    <a:lnTo>
                      <a:pt x="9906" y="0"/>
                    </a:lnTo>
                    <a:cubicBezTo>
                      <a:pt x="11240" y="0"/>
                      <a:pt x="11335" y="286"/>
                      <a:pt x="11335" y="1238"/>
                    </a:cubicBezTo>
                    <a:lnTo>
                      <a:pt x="11335" y="40672"/>
                    </a:lnTo>
                    <a:cubicBezTo>
                      <a:pt x="11335" y="41624"/>
                      <a:pt x="11240" y="41910"/>
                      <a:pt x="9906" y="41910"/>
                    </a:cubicBezTo>
                    <a:close/>
                  </a:path>
                </a:pathLst>
              </a:custGeom>
              <a:solidFill>
                <a:srgbClr val="1E4CA0"/>
              </a:solidFill>
              <a:ln w="9525" cap="flat">
                <a:noFill/>
                <a:prstDash val="solid"/>
                <a:miter/>
              </a:ln>
            </p:spPr>
            <p:txBody>
              <a:bodyPr rtlCol="0" anchor="ctr"/>
              <a:lstStyle/>
              <a:p>
                <a:endParaRPr lang="en-US"/>
              </a:p>
            </p:txBody>
          </p:sp>
          <p:sp>
            <p:nvSpPr>
              <p:cNvPr id="105" name="Vapaamuotoinen: Muoto 104">
                <a:extLst>
                  <a:ext uri="{FF2B5EF4-FFF2-40B4-BE49-F238E27FC236}">
                    <a16:creationId xmlns:a16="http://schemas.microsoft.com/office/drawing/2014/main" id="{509D4B04-DF2D-4909-98C6-EFA751BD8259}"/>
                  </a:ext>
                </a:extLst>
              </p:cNvPr>
              <p:cNvSpPr/>
              <p:nvPr/>
            </p:nvSpPr>
            <p:spPr>
              <a:xfrm>
                <a:off x="5186457" y="1008410"/>
                <a:ext cx="38004" cy="43338"/>
              </a:xfrm>
              <a:custGeom>
                <a:avLst/>
                <a:gdLst>
                  <a:gd name="connsiteX0" fmla="*/ 18764 w 38004"/>
                  <a:gd name="connsiteY0" fmla="*/ 43339 h 43338"/>
                  <a:gd name="connsiteX1" fmla="*/ 0 w 38004"/>
                  <a:gd name="connsiteY1" fmla="*/ 21717 h 43338"/>
                  <a:gd name="connsiteX2" fmla="*/ 18955 w 38004"/>
                  <a:gd name="connsiteY2" fmla="*/ 0 h 43338"/>
                  <a:gd name="connsiteX3" fmla="*/ 38005 w 38004"/>
                  <a:gd name="connsiteY3" fmla="*/ 21622 h 43338"/>
                  <a:gd name="connsiteX4" fmla="*/ 18764 w 38004"/>
                  <a:gd name="connsiteY4" fmla="*/ 43339 h 43338"/>
                  <a:gd name="connsiteX5" fmla="*/ 18859 w 38004"/>
                  <a:gd name="connsiteY5" fmla="*/ 10097 h 43338"/>
                  <a:gd name="connsiteX6" fmla="*/ 11906 w 38004"/>
                  <a:gd name="connsiteY6" fmla="*/ 21241 h 43338"/>
                  <a:gd name="connsiteX7" fmla="*/ 19145 w 38004"/>
                  <a:gd name="connsiteY7" fmla="*/ 33147 h 43338"/>
                  <a:gd name="connsiteX8" fmla="*/ 26003 w 38004"/>
                  <a:gd name="connsiteY8" fmla="*/ 21622 h 43338"/>
                  <a:gd name="connsiteX9" fmla="*/ 18859 w 38004"/>
                  <a:gd name="connsiteY9" fmla="*/ 10097 h 43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004" h="43338">
                    <a:moveTo>
                      <a:pt x="18764" y="43339"/>
                    </a:moveTo>
                    <a:cubicBezTo>
                      <a:pt x="5715" y="43339"/>
                      <a:pt x="0" y="35147"/>
                      <a:pt x="0" y="21717"/>
                    </a:cubicBezTo>
                    <a:cubicBezTo>
                      <a:pt x="0" y="8477"/>
                      <a:pt x="6572" y="0"/>
                      <a:pt x="18955" y="0"/>
                    </a:cubicBezTo>
                    <a:cubicBezTo>
                      <a:pt x="31909" y="0"/>
                      <a:pt x="38005" y="8477"/>
                      <a:pt x="38005" y="21622"/>
                    </a:cubicBezTo>
                    <a:cubicBezTo>
                      <a:pt x="37909" y="35052"/>
                      <a:pt x="32385" y="43339"/>
                      <a:pt x="18764" y="43339"/>
                    </a:cubicBezTo>
                    <a:close/>
                    <a:moveTo>
                      <a:pt x="18859" y="10097"/>
                    </a:moveTo>
                    <a:cubicBezTo>
                      <a:pt x="14192" y="10097"/>
                      <a:pt x="11906" y="15240"/>
                      <a:pt x="11906" y="21241"/>
                    </a:cubicBezTo>
                    <a:cubicBezTo>
                      <a:pt x="11906" y="28670"/>
                      <a:pt x="13621" y="33147"/>
                      <a:pt x="19145" y="33147"/>
                    </a:cubicBezTo>
                    <a:cubicBezTo>
                      <a:pt x="24479" y="33147"/>
                      <a:pt x="26003" y="27718"/>
                      <a:pt x="26003" y="21622"/>
                    </a:cubicBezTo>
                    <a:cubicBezTo>
                      <a:pt x="25908" y="15335"/>
                      <a:pt x="24479" y="10097"/>
                      <a:pt x="18859" y="10097"/>
                    </a:cubicBezTo>
                    <a:close/>
                  </a:path>
                </a:pathLst>
              </a:custGeom>
              <a:solidFill>
                <a:srgbClr val="1E4CA0"/>
              </a:solidFill>
              <a:ln w="9525" cap="flat">
                <a:noFill/>
                <a:prstDash val="solid"/>
                <a:miter/>
              </a:ln>
            </p:spPr>
            <p:txBody>
              <a:bodyPr rtlCol="0" anchor="ctr"/>
              <a:lstStyle/>
              <a:p>
                <a:endParaRPr lang="en-US"/>
              </a:p>
            </p:txBody>
          </p:sp>
        </p:grpSp>
      </p:grpSp>
      <p:pic>
        <p:nvPicPr>
          <p:cNvPr id="106" name="Kuva 105">
            <a:extLst>
              <a:ext uri="{FF2B5EF4-FFF2-40B4-BE49-F238E27FC236}">
                <a16:creationId xmlns:a16="http://schemas.microsoft.com/office/drawing/2014/main" id="{D13E6868-B341-4D6C-888F-9EE8D4FAE694}"/>
              </a:ext>
            </a:extLst>
          </p:cNvPr>
          <p:cNvPicPr>
            <a:picLocks noChangeAspect="1"/>
          </p:cNvPicPr>
          <p:nvPr userDrawn="1"/>
        </p:nvPicPr>
        <p:blipFill>
          <a:blip r:embed="rId2">
            <a:extLst>
              <a:ext uri="{BEBA8EAE-BF5A-486C-A8C5-ECC9F3942E4B}">
                <a14:imgProps xmlns:a14="http://schemas.microsoft.com/office/drawing/2010/main">
                  <a14:imgLayer r:embed="rId3">
                    <a14:imgEffect>
                      <a14:brightnessContrast bright="-80000"/>
                    </a14:imgEffect>
                  </a14:imgLayer>
                </a14:imgProps>
              </a:ext>
              <a:ext uri="{28A0092B-C50C-407E-A947-70E740481C1C}">
                <a14:useLocalDpi xmlns:a14="http://schemas.microsoft.com/office/drawing/2010/main" val="0"/>
              </a:ext>
            </a:extLst>
          </a:blip>
          <a:stretch>
            <a:fillRect/>
          </a:stretch>
        </p:blipFill>
        <p:spPr>
          <a:xfrm>
            <a:off x="889200" y="2348137"/>
            <a:ext cx="725402" cy="725402"/>
          </a:xfrm>
          <a:prstGeom prst="rect">
            <a:avLst/>
          </a:prstGeom>
        </p:spPr>
      </p:pic>
      <p:pic>
        <p:nvPicPr>
          <p:cNvPr id="107" name="Kuva 106">
            <a:extLst>
              <a:ext uri="{FF2B5EF4-FFF2-40B4-BE49-F238E27FC236}">
                <a16:creationId xmlns:a16="http://schemas.microsoft.com/office/drawing/2014/main" id="{F31C5D08-E576-4621-8F30-4571ED0BA559}"/>
              </a:ext>
            </a:extLst>
          </p:cNvPr>
          <p:cNvPicPr>
            <a:picLocks noChangeAspect="1"/>
          </p:cNvPicPr>
          <p:nvPr userDrawn="1"/>
        </p:nvPicPr>
        <p:blipFill>
          <a:blip r:embed="rId4">
            <a:extLst>
              <a:ext uri="{BEBA8EAE-BF5A-486C-A8C5-ECC9F3942E4B}">
                <a14:imgProps xmlns:a14="http://schemas.microsoft.com/office/drawing/2010/main">
                  <a14:imgLayer r:embed="rId5">
                    <a14:imgEffect>
                      <a14:brightnessContrast bright="-80000"/>
                    </a14:imgEffect>
                  </a14:imgLayer>
                </a14:imgProps>
              </a:ext>
              <a:ext uri="{28A0092B-C50C-407E-A947-70E740481C1C}">
                <a14:useLocalDpi xmlns:a14="http://schemas.microsoft.com/office/drawing/2010/main" val="0"/>
              </a:ext>
            </a:extLst>
          </a:blip>
          <a:stretch>
            <a:fillRect/>
          </a:stretch>
        </p:blipFill>
        <p:spPr>
          <a:xfrm>
            <a:off x="2537751" y="2357662"/>
            <a:ext cx="725402" cy="725402"/>
          </a:xfrm>
          <a:prstGeom prst="rect">
            <a:avLst/>
          </a:prstGeom>
        </p:spPr>
      </p:pic>
      <p:pic>
        <p:nvPicPr>
          <p:cNvPr id="108" name="Kuva 107">
            <a:extLst>
              <a:ext uri="{FF2B5EF4-FFF2-40B4-BE49-F238E27FC236}">
                <a16:creationId xmlns:a16="http://schemas.microsoft.com/office/drawing/2014/main" id="{CE4D18C7-0CBE-4520-A115-0F203DDEE1E2}"/>
              </a:ext>
            </a:extLst>
          </p:cNvPr>
          <p:cNvPicPr>
            <a:picLocks noChangeAspect="1"/>
          </p:cNvPicPr>
          <p:nvPr userDrawn="1"/>
        </p:nvPicPr>
        <p:blipFill>
          <a:blip r:embed="rId6">
            <a:extLst>
              <a:ext uri="{BEBA8EAE-BF5A-486C-A8C5-ECC9F3942E4B}">
                <a14:imgProps xmlns:a14="http://schemas.microsoft.com/office/drawing/2010/main">
                  <a14:imgLayer r:embed="rId7">
                    <a14:imgEffect>
                      <a14:brightnessContrast bright="-80000"/>
                    </a14:imgEffect>
                  </a14:imgLayer>
                </a14:imgProps>
              </a:ext>
              <a:ext uri="{28A0092B-C50C-407E-A947-70E740481C1C}">
                <a14:useLocalDpi xmlns:a14="http://schemas.microsoft.com/office/drawing/2010/main" val="0"/>
              </a:ext>
            </a:extLst>
          </a:blip>
          <a:stretch>
            <a:fillRect/>
          </a:stretch>
        </p:blipFill>
        <p:spPr>
          <a:xfrm>
            <a:off x="7357015" y="2357662"/>
            <a:ext cx="725402" cy="725402"/>
          </a:xfrm>
          <a:prstGeom prst="rect">
            <a:avLst/>
          </a:prstGeom>
        </p:spPr>
      </p:pic>
      <p:pic>
        <p:nvPicPr>
          <p:cNvPr id="109" name="Kuva 108">
            <a:extLst>
              <a:ext uri="{FF2B5EF4-FFF2-40B4-BE49-F238E27FC236}">
                <a16:creationId xmlns:a16="http://schemas.microsoft.com/office/drawing/2014/main" id="{244DA0A5-80E8-4C28-A69B-3714B40ACEC7}"/>
              </a:ext>
            </a:extLst>
          </p:cNvPr>
          <p:cNvPicPr>
            <a:picLocks noChangeAspect="1"/>
          </p:cNvPicPr>
          <p:nvPr userDrawn="1"/>
        </p:nvPicPr>
        <p:blipFill>
          <a:blip r:embed="rId8">
            <a:extLst>
              <a:ext uri="{BEBA8EAE-BF5A-486C-A8C5-ECC9F3942E4B}">
                <a14:imgProps xmlns:a14="http://schemas.microsoft.com/office/drawing/2010/main">
                  <a14:imgLayer r:embed="rId9">
                    <a14:imgEffect>
                      <a14:brightnessContrast bright="-80000"/>
                    </a14:imgEffect>
                  </a14:imgLayer>
                </a14:imgProps>
              </a:ext>
              <a:ext uri="{28A0092B-C50C-407E-A947-70E740481C1C}">
                <a14:useLocalDpi xmlns:a14="http://schemas.microsoft.com/office/drawing/2010/main" val="0"/>
              </a:ext>
            </a:extLst>
          </a:blip>
          <a:stretch>
            <a:fillRect/>
          </a:stretch>
        </p:blipFill>
        <p:spPr>
          <a:xfrm>
            <a:off x="4129324" y="2376712"/>
            <a:ext cx="725402" cy="725402"/>
          </a:xfrm>
          <a:prstGeom prst="rect">
            <a:avLst/>
          </a:prstGeom>
        </p:spPr>
      </p:pic>
      <p:pic>
        <p:nvPicPr>
          <p:cNvPr id="110" name="Kuva 109">
            <a:extLst>
              <a:ext uri="{FF2B5EF4-FFF2-40B4-BE49-F238E27FC236}">
                <a16:creationId xmlns:a16="http://schemas.microsoft.com/office/drawing/2014/main" id="{4F95C036-B19C-4C0A-897F-AB47BCE78CB7}"/>
              </a:ext>
            </a:extLst>
          </p:cNvPr>
          <p:cNvPicPr>
            <a:picLocks noChangeAspect="1"/>
          </p:cNvPicPr>
          <p:nvPr userDrawn="1"/>
        </p:nvPicPr>
        <p:blipFill>
          <a:blip r:embed="rId10">
            <a:extLst>
              <a:ext uri="{BEBA8EAE-BF5A-486C-A8C5-ECC9F3942E4B}">
                <a14:imgProps xmlns:a14="http://schemas.microsoft.com/office/drawing/2010/main">
                  <a14:imgLayer r:embed="rId11">
                    <a14:imgEffect>
                      <a14:brightnessContrast bright="-80000"/>
                    </a14:imgEffect>
                  </a14:imgLayer>
                </a14:imgProps>
              </a:ext>
              <a:ext uri="{28A0092B-C50C-407E-A947-70E740481C1C}">
                <a14:useLocalDpi xmlns:a14="http://schemas.microsoft.com/office/drawing/2010/main" val="0"/>
              </a:ext>
            </a:extLst>
          </a:blip>
          <a:stretch>
            <a:fillRect/>
          </a:stretch>
        </p:blipFill>
        <p:spPr>
          <a:xfrm>
            <a:off x="8977535" y="2348137"/>
            <a:ext cx="725402" cy="725402"/>
          </a:xfrm>
          <a:prstGeom prst="rect">
            <a:avLst/>
          </a:prstGeom>
        </p:spPr>
      </p:pic>
      <p:pic>
        <p:nvPicPr>
          <p:cNvPr id="111" name="Kuva 110" descr="Kuva, joka sisältää kohteen piirtäminen&#10;&#10;Kuvaus luotu automaattisesti">
            <a:extLst>
              <a:ext uri="{FF2B5EF4-FFF2-40B4-BE49-F238E27FC236}">
                <a16:creationId xmlns:a16="http://schemas.microsoft.com/office/drawing/2014/main" id="{74FD7B30-CA11-471D-8B76-9EBFFE498BB5}"/>
              </a:ext>
            </a:extLst>
          </p:cNvPr>
          <p:cNvPicPr>
            <a:picLocks noChangeAspect="1"/>
          </p:cNvPicPr>
          <p:nvPr userDrawn="1"/>
        </p:nvPicPr>
        <p:blipFill>
          <a:blip r:embed="rId12">
            <a:extLst>
              <a:ext uri="{BEBA8EAE-BF5A-486C-A8C5-ECC9F3942E4B}">
                <a14:imgProps xmlns:a14="http://schemas.microsoft.com/office/drawing/2010/main">
                  <a14:imgLayer r:embed="rId13">
                    <a14:imgEffect>
                      <a14:brightnessContrast bright="-80000"/>
                    </a14:imgEffect>
                  </a14:imgLayer>
                </a14:imgProps>
              </a:ext>
              <a:ext uri="{28A0092B-C50C-407E-A947-70E740481C1C}">
                <a14:useLocalDpi xmlns:a14="http://schemas.microsoft.com/office/drawing/2010/main" val="0"/>
              </a:ext>
            </a:extLst>
          </a:blip>
          <a:stretch>
            <a:fillRect/>
          </a:stretch>
        </p:blipFill>
        <p:spPr>
          <a:xfrm>
            <a:off x="5768923" y="2357662"/>
            <a:ext cx="725402" cy="725402"/>
          </a:xfrm>
          <a:prstGeom prst="rect">
            <a:avLst/>
          </a:prstGeom>
        </p:spPr>
      </p:pic>
      <p:pic>
        <p:nvPicPr>
          <p:cNvPr id="112" name="Kuva 111">
            <a:extLst>
              <a:ext uri="{FF2B5EF4-FFF2-40B4-BE49-F238E27FC236}">
                <a16:creationId xmlns:a16="http://schemas.microsoft.com/office/drawing/2014/main" id="{375252E9-5984-4816-940A-E158117C5F4A}"/>
              </a:ext>
            </a:extLst>
          </p:cNvPr>
          <p:cNvPicPr>
            <a:picLocks noChangeAspect="1"/>
          </p:cNvPicPr>
          <p:nvPr userDrawn="1"/>
        </p:nvPicPr>
        <p:blipFill>
          <a:blip r:embed="rId14">
            <a:extLst>
              <a:ext uri="{BEBA8EAE-BF5A-486C-A8C5-ECC9F3942E4B}">
                <a14:imgProps xmlns:a14="http://schemas.microsoft.com/office/drawing/2010/main">
                  <a14:imgLayer r:embed="rId15">
                    <a14:imgEffect>
                      <a14:brightnessContrast bright="-80000"/>
                    </a14:imgEffect>
                  </a14:imgLayer>
                </a14:imgProps>
              </a:ext>
              <a:ext uri="{28A0092B-C50C-407E-A947-70E740481C1C}">
                <a14:useLocalDpi xmlns:a14="http://schemas.microsoft.com/office/drawing/2010/main" val="0"/>
              </a:ext>
            </a:extLst>
          </a:blip>
          <a:stretch>
            <a:fillRect/>
          </a:stretch>
        </p:blipFill>
        <p:spPr>
          <a:xfrm>
            <a:off x="10635085" y="2373195"/>
            <a:ext cx="694336" cy="694336"/>
          </a:xfrm>
          <a:prstGeom prst="rect">
            <a:avLst/>
          </a:prstGeom>
        </p:spPr>
      </p:pic>
      <p:sp>
        <p:nvSpPr>
          <p:cNvPr id="113" name="Tekstiruutu 112">
            <a:extLst>
              <a:ext uri="{FF2B5EF4-FFF2-40B4-BE49-F238E27FC236}">
                <a16:creationId xmlns:a16="http://schemas.microsoft.com/office/drawing/2014/main" id="{6AD89341-D498-40FA-B94C-9E2860677363}"/>
              </a:ext>
            </a:extLst>
          </p:cNvPr>
          <p:cNvSpPr txBox="1"/>
          <p:nvPr userDrawn="1"/>
        </p:nvSpPr>
        <p:spPr>
          <a:xfrm>
            <a:off x="3774708" y="3041184"/>
            <a:ext cx="1449246" cy="338554"/>
          </a:xfrm>
          <a:prstGeom prst="rect">
            <a:avLst/>
          </a:prstGeom>
          <a:noFill/>
        </p:spPr>
        <p:txBody>
          <a:bodyPr wrap="square" rtlCol="0">
            <a:spAutoFit/>
          </a:bodyPr>
          <a:lstStyle/>
          <a:p>
            <a:pPr algn="ctr"/>
            <a:r>
              <a:rPr lang="fi-FI" sz="1600" b="1">
                <a:solidFill>
                  <a:schemeClr val="tx1">
                    <a:lumMod val="75000"/>
                    <a:lumOff val="25000"/>
                  </a:schemeClr>
                </a:solidFill>
              </a:rPr>
              <a:t>LOGISTIIKKA</a:t>
            </a:r>
            <a:endParaRPr lang="en-US" sz="1600"/>
          </a:p>
        </p:txBody>
      </p:sp>
      <p:sp>
        <p:nvSpPr>
          <p:cNvPr id="114" name="Tekstiruutu 113">
            <a:extLst>
              <a:ext uri="{FF2B5EF4-FFF2-40B4-BE49-F238E27FC236}">
                <a16:creationId xmlns:a16="http://schemas.microsoft.com/office/drawing/2014/main" id="{873D05E9-7B5D-4AB8-AFE1-5D81475D79B7}"/>
              </a:ext>
            </a:extLst>
          </p:cNvPr>
          <p:cNvSpPr txBox="1"/>
          <p:nvPr userDrawn="1"/>
        </p:nvSpPr>
        <p:spPr>
          <a:xfrm>
            <a:off x="7011454" y="3039936"/>
            <a:ext cx="1453885" cy="338554"/>
          </a:xfrm>
          <a:prstGeom prst="rect">
            <a:avLst/>
          </a:prstGeom>
          <a:noFill/>
        </p:spPr>
        <p:txBody>
          <a:bodyPr wrap="square" rtlCol="0">
            <a:spAutoFit/>
          </a:bodyPr>
          <a:lstStyle/>
          <a:p>
            <a:pPr algn="ctr"/>
            <a:r>
              <a:rPr lang="fi-FI" sz="1600" b="1">
                <a:solidFill>
                  <a:schemeClr val="tx1">
                    <a:lumMod val="75000"/>
                    <a:lumOff val="25000"/>
                  </a:schemeClr>
                </a:solidFill>
              </a:rPr>
              <a:t>FINANSSIALA</a:t>
            </a:r>
            <a:endParaRPr lang="en-US" sz="1600"/>
          </a:p>
        </p:txBody>
      </p:sp>
      <p:sp>
        <p:nvSpPr>
          <p:cNvPr id="115" name="Tekstiruutu 114">
            <a:extLst>
              <a:ext uri="{FF2B5EF4-FFF2-40B4-BE49-F238E27FC236}">
                <a16:creationId xmlns:a16="http://schemas.microsoft.com/office/drawing/2014/main" id="{97AF0BC9-5977-4D46-9FFA-EDDDE4EC1256}"/>
              </a:ext>
            </a:extLst>
          </p:cNvPr>
          <p:cNvSpPr txBox="1"/>
          <p:nvPr userDrawn="1"/>
        </p:nvSpPr>
        <p:spPr>
          <a:xfrm>
            <a:off x="8630704" y="3039936"/>
            <a:ext cx="1453885" cy="338554"/>
          </a:xfrm>
          <a:prstGeom prst="rect">
            <a:avLst/>
          </a:prstGeom>
          <a:noFill/>
        </p:spPr>
        <p:txBody>
          <a:bodyPr wrap="square" rtlCol="0">
            <a:spAutoFit/>
          </a:bodyPr>
          <a:lstStyle/>
          <a:p>
            <a:pPr algn="ctr"/>
            <a:r>
              <a:rPr lang="fi-FI" sz="1600" b="1">
                <a:solidFill>
                  <a:schemeClr val="tx1">
                    <a:lumMod val="75000"/>
                    <a:lumOff val="25000"/>
                  </a:schemeClr>
                </a:solidFill>
              </a:rPr>
              <a:t>TEOLLISUUS</a:t>
            </a:r>
            <a:endParaRPr lang="en-US" sz="1600"/>
          </a:p>
        </p:txBody>
      </p:sp>
      <p:sp>
        <p:nvSpPr>
          <p:cNvPr id="116" name="Tekstiruutu 115">
            <a:extLst>
              <a:ext uri="{FF2B5EF4-FFF2-40B4-BE49-F238E27FC236}">
                <a16:creationId xmlns:a16="http://schemas.microsoft.com/office/drawing/2014/main" id="{6C775A3D-551A-4FBD-A487-FB0FB2ACF049}"/>
              </a:ext>
            </a:extLst>
          </p:cNvPr>
          <p:cNvSpPr txBox="1"/>
          <p:nvPr userDrawn="1"/>
        </p:nvSpPr>
        <p:spPr>
          <a:xfrm>
            <a:off x="10244169" y="3039935"/>
            <a:ext cx="1453885" cy="338554"/>
          </a:xfrm>
          <a:prstGeom prst="rect">
            <a:avLst/>
          </a:prstGeom>
          <a:noFill/>
        </p:spPr>
        <p:txBody>
          <a:bodyPr wrap="square" rtlCol="0">
            <a:spAutoFit/>
          </a:bodyPr>
          <a:lstStyle/>
          <a:p>
            <a:pPr algn="ctr"/>
            <a:r>
              <a:rPr lang="fi-FI" sz="1600" b="1">
                <a:solidFill>
                  <a:schemeClr val="tx1">
                    <a:lumMod val="75000"/>
                    <a:lumOff val="25000"/>
                  </a:schemeClr>
                </a:solidFill>
              </a:rPr>
              <a:t>MUUT</a:t>
            </a:r>
            <a:endParaRPr lang="en-US" sz="1600"/>
          </a:p>
        </p:txBody>
      </p:sp>
    </p:spTree>
    <p:extLst>
      <p:ext uri="{BB962C8B-B14F-4D97-AF65-F5344CB8AC3E}">
        <p14:creationId xmlns:p14="http://schemas.microsoft.com/office/powerpoint/2010/main" val="2266802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Kiitos">
    <p:spTree>
      <p:nvGrpSpPr>
        <p:cNvPr id="1" name=""/>
        <p:cNvGrpSpPr/>
        <p:nvPr/>
      </p:nvGrpSpPr>
      <p:grpSpPr>
        <a:xfrm>
          <a:off x="0" y="0"/>
          <a:ext cx="0" cy="0"/>
          <a:chOff x="0" y="0"/>
          <a:chExt cx="0" cy="0"/>
        </a:xfrm>
      </p:grpSpPr>
      <p:sp>
        <p:nvSpPr>
          <p:cNvPr id="81" name="Vuokaavio: Prosessi 80">
            <a:extLst>
              <a:ext uri="{FF2B5EF4-FFF2-40B4-BE49-F238E27FC236}">
                <a16:creationId xmlns:a16="http://schemas.microsoft.com/office/drawing/2014/main" id="{B7ED3122-D330-4373-ADAD-C5D65458D36E}"/>
              </a:ext>
            </a:extLst>
          </p:cNvPr>
          <p:cNvSpPr/>
          <p:nvPr userDrawn="1"/>
        </p:nvSpPr>
        <p:spPr>
          <a:xfrm>
            <a:off x="6675561" y="3986828"/>
            <a:ext cx="4370369" cy="1512304"/>
          </a:xfrm>
          <a:prstGeom prst="flowChartProcess">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Vuokaavio: Prosessi 79">
            <a:extLst>
              <a:ext uri="{FF2B5EF4-FFF2-40B4-BE49-F238E27FC236}">
                <a16:creationId xmlns:a16="http://schemas.microsoft.com/office/drawing/2014/main" id="{33562063-9EDB-400F-903F-C8F531CCD546}"/>
              </a:ext>
            </a:extLst>
          </p:cNvPr>
          <p:cNvSpPr/>
          <p:nvPr userDrawn="1"/>
        </p:nvSpPr>
        <p:spPr>
          <a:xfrm>
            <a:off x="6675561" y="2379092"/>
            <a:ext cx="4370369" cy="1512304"/>
          </a:xfrm>
          <a:prstGeom prst="flowChartProcess">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Suorakulmio 18">
            <a:extLst>
              <a:ext uri="{FF2B5EF4-FFF2-40B4-BE49-F238E27FC236}">
                <a16:creationId xmlns:a16="http://schemas.microsoft.com/office/drawing/2014/main" id="{3B2AC13B-F045-44E5-9860-75F96AB417DE}"/>
              </a:ext>
            </a:extLst>
          </p:cNvPr>
          <p:cNvSpPr/>
          <p:nvPr userDrawn="1"/>
        </p:nvSpPr>
        <p:spPr>
          <a:xfrm>
            <a:off x="1065792" y="1396721"/>
            <a:ext cx="5395298" cy="8609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7" name="Suorakulmio 6">
            <a:extLst>
              <a:ext uri="{FF2B5EF4-FFF2-40B4-BE49-F238E27FC236}">
                <a16:creationId xmlns:a16="http://schemas.microsoft.com/office/drawing/2014/main" id="{FD33B05F-60B3-44A7-B2B7-A5CCA795E191}"/>
              </a:ext>
            </a:extLst>
          </p:cNvPr>
          <p:cNvSpPr/>
          <p:nvPr userDrawn="1"/>
        </p:nvSpPr>
        <p:spPr>
          <a:xfrm>
            <a:off x="6678043" y="1396721"/>
            <a:ext cx="4375144" cy="8609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a:t> Yhteystiedot</a:t>
            </a:r>
            <a:endParaRPr lang="en-US"/>
          </a:p>
        </p:txBody>
      </p:sp>
      <p:sp>
        <p:nvSpPr>
          <p:cNvPr id="2" name="Otsikko 1">
            <a:extLst>
              <a:ext uri="{FF2B5EF4-FFF2-40B4-BE49-F238E27FC236}">
                <a16:creationId xmlns:a16="http://schemas.microsoft.com/office/drawing/2014/main" id="{3C04E1AF-2F03-406F-A7F6-A181D91B872E}"/>
              </a:ext>
            </a:extLst>
          </p:cNvPr>
          <p:cNvSpPr>
            <a:spLocks noGrp="1"/>
          </p:cNvSpPr>
          <p:nvPr>
            <p:ph type="title" hasCustomPrompt="1"/>
          </p:nvPr>
        </p:nvSpPr>
        <p:spPr>
          <a:xfrm>
            <a:off x="1065793" y="1477109"/>
            <a:ext cx="5274718" cy="703384"/>
          </a:xfrm>
          <a:noFill/>
        </p:spPr>
        <p:txBody>
          <a:bodyPr>
            <a:noAutofit/>
          </a:bodyPr>
          <a:lstStyle>
            <a:lvl1pPr algn="l">
              <a:defRPr sz="2000" b="0">
                <a:solidFill>
                  <a:schemeClr val="bg1"/>
                </a:solidFill>
                <a:latin typeface="+mn-lt"/>
              </a:defRPr>
            </a:lvl1pPr>
          </a:lstStyle>
          <a:p>
            <a:r>
              <a:rPr lang="fi-FI"/>
              <a:t>Kiitos (tai </a:t>
            </a:r>
            <a:r>
              <a:rPr lang="fi-FI" err="1"/>
              <a:t>esim</a:t>
            </a:r>
            <a:r>
              <a:rPr lang="fi-FI"/>
              <a:t>: ”Ota yhteyttä – aloitetaan yhteistyö”)</a:t>
            </a:r>
            <a:endParaRPr lang="en-US"/>
          </a:p>
        </p:txBody>
      </p:sp>
      <p:sp>
        <p:nvSpPr>
          <p:cNvPr id="3" name="Sisällön paikkamerkki 2">
            <a:extLst>
              <a:ext uri="{FF2B5EF4-FFF2-40B4-BE49-F238E27FC236}">
                <a16:creationId xmlns:a16="http://schemas.microsoft.com/office/drawing/2014/main" id="{F6AED247-CF17-4D47-9BB8-DF96E68A2C01}"/>
              </a:ext>
            </a:extLst>
          </p:cNvPr>
          <p:cNvSpPr>
            <a:spLocks noGrp="1"/>
          </p:cNvSpPr>
          <p:nvPr>
            <p:ph idx="1" hasCustomPrompt="1"/>
          </p:nvPr>
        </p:nvSpPr>
        <p:spPr>
          <a:xfrm>
            <a:off x="1139998" y="2457118"/>
            <a:ext cx="2615054" cy="2213833"/>
          </a:xfrm>
        </p:spPr>
        <p:txBody>
          <a:bodyPr>
            <a:normAutofit/>
          </a:bodyPr>
          <a:lstStyle>
            <a:lvl1pPr marL="0" indent="0" algn="l">
              <a:lnSpc>
                <a:spcPct val="100000"/>
              </a:lnSpc>
              <a:spcBef>
                <a:spcPts val="0"/>
              </a:spcBef>
              <a:buNone/>
              <a:defRPr sz="1600" b="0"/>
            </a:lvl1pPr>
            <a:lvl2pPr marL="457200" indent="0" algn="l">
              <a:buNone/>
              <a:defRPr sz="2000"/>
            </a:lvl2pPr>
            <a:lvl3pPr marL="914400" indent="0" algn="l">
              <a:buNone/>
              <a:defRPr sz="1800"/>
            </a:lvl3pPr>
            <a:lvl4pPr marL="1371600" indent="0" algn="l">
              <a:buNone/>
              <a:defRPr sz="1600"/>
            </a:lvl4pPr>
            <a:lvl5pPr marL="1828800" indent="0" algn="l">
              <a:buNone/>
              <a:defRPr sz="1600"/>
            </a:lvl5pPr>
          </a:lstStyle>
          <a:p>
            <a:pPr lvl="0"/>
            <a:r>
              <a:rPr lang="fi-FI"/>
              <a:t>Etu Sukunimi</a:t>
            </a:r>
          </a:p>
          <a:p>
            <a:pPr lvl="0"/>
            <a:r>
              <a:rPr lang="fi-FI"/>
              <a:t>Titteli, Yritys</a:t>
            </a:r>
          </a:p>
          <a:p>
            <a:pPr lvl="0"/>
            <a:r>
              <a:rPr lang="fi-FI"/>
              <a:t>Yhteystiedot</a:t>
            </a:r>
          </a:p>
        </p:txBody>
      </p:sp>
      <p:sp>
        <p:nvSpPr>
          <p:cNvPr id="9" name="Sisällön paikkamerkki 2">
            <a:extLst>
              <a:ext uri="{FF2B5EF4-FFF2-40B4-BE49-F238E27FC236}">
                <a16:creationId xmlns:a16="http://schemas.microsoft.com/office/drawing/2014/main" id="{25ADDD87-7D02-4B1E-A800-2F51FFE6532D}"/>
              </a:ext>
            </a:extLst>
          </p:cNvPr>
          <p:cNvSpPr>
            <a:spLocks noGrp="1"/>
          </p:cNvSpPr>
          <p:nvPr>
            <p:ph idx="14" hasCustomPrompt="1"/>
          </p:nvPr>
        </p:nvSpPr>
        <p:spPr>
          <a:xfrm>
            <a:off x="3847514" y="2457118"/>
            <a:ext cx="2615054" cy="2213833"/>
          </a:xfrm>
        </p:spPr>
        <p:txBody>
          <a:bodyPr>
            <a:normAutofit/>
          </a:bodyPr>
          <a:lstStyle>
            <a:lvl1pPr marL="0" indent="0" algn="l">
              <a:lnSpc>
                <a:spcPct val="100000"/>
              </a:lnSpc>
              <a:spcBef>
                <a:spcPts val="0"/>
              </a:spcBef>
              <a:buNone/>
              <a:defRPr sz="1600"/>
            </a:lvl1pPr>
            <a:lvl2pPr marL="457200" indent="0" algn="l">
              <a:buNone/>
              <a:defRPr sz="2000"/>
            </a:lvl2pPr>
            <a:lvl3pPr marL="914400" indent="0" algn="l">
              <a:buNone/>
              <a:defRPr sz="1800"/>
            </a:lvl3pPr>
            <a:lvl4pPr marL="1371600" indent="0" algn="l">
              <a:buNone/>
              <a:defRPr sz="1600"/>
            </a:lvl4pPr>
            <a:lvl5pPr marL="1828800" indent="0" algn="l">
              <a:buNone/>
              <a:defRPr sz="1600"/>
            </a:lvl5pPr>
          </a:lstStyle>
          <a:p>
            <a:pPr lvl="0"/>
            <a:r>
              <a:rPr lang="fi-FI"/>
              <a:t>Etu Sukunimi</a:t>
            </a:r>
          </a:p>
          <a:p>
            <a:pPr lvl="0"/>
            <a:r>
              <a:rPr lang="fi-FI"/>
              <a:t>Titteli, Yritys</a:t>
            </a:r>
          </a:p>
          <a:p>
            <a:pPr lvl="0"/>
            <a:r>
              <a:rPr lang="fi-FI"/>
              <a:t>Yhteystiedot</a:t>
            </a:r>
          </a:p>
        </p:txBody>
      </p:sp>
      <p:sp>
        <p:nvSpPr>
          <p:cNvPr id="4" name="Suorakulmainen kolmio 3">
            <a:extLst>
              <a:ext uri="{FF2B5EF4-FFF2-40B4-BE49-F238E27FC236}">
                <a16:creationId xmlns:a16="http://schemas.microsoft.com/office/drawing/2014/main" id="{0512D4CD-B15D-4FD6-AA60-FD5084B1014B}"/>
              </a:ext>
            </a:extLst>
          </p:cNvPr>
          <p:cNvSpPr/>
          <p:nvPr userDrawn="1"/>
        </p:nvSpPr>
        <p:spPr>
          <a:xfrm flipH="1">
            <a:off x="10805141" y="1396722"/>
            <a:ext cx="248046" cy="860929"/>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Suorakulmainen kolmio 17">
            <a:extLst>
              <a:ext uri="{FF2B5EF4-FFF2-40B4-BE49-F238E27FC236}">
                <a16:creationId xmlns:a16="http://schemas.microsoft.com/office/drawing/2014/main" id="{8AA67911-1322-4CAA-AB1E-666F8D33ED72}"/>
              </a:ext>
            </a:extLst>
          </p:cNvPr>
          <p:cNvSpPr/>
          <p:nvPr userDrawn="1"/>
        </p:nvSpPr>
        <p:spPr>
          <a:xfrm flipH="1">
            <a:off x="6212415" y="1396721"/>
            <a:ext cx="248675" cy="863113"/>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Suorakulmio 29">
            <a:extLst>
              <a:ext uri="{FF2B5EF4-FFF2-40B4-BE49-F238E27FC236}">
                <a16:creationId xmlns:a16="http://schemas.microsoft.com/office/drawing/2014/main" id="{22DB9C6D-EAEF-40D7-A2D3-E09E39C5917B}"/>
              </a:ext>
            </a:extLst>
          </p:cNvPr>
          <p:cNvSpPr/>
          <p:nvPr userDrawn="1"/>
        </p:nvSpPr>
        <p:spPr>
          <a:xfrm>
            <a:off x="8830539" y="2609353"/>
            <a:ext cx="2228576" cy="1077218"/>
          </a:xfrm>
          <a:prstGeom prst="rect">
            <a:avLst/>
          </a:prstGeom>
        </p:spPr>
        <p:txBody>
          <a:bodyPr wrap="square">
            <a:spAutoFit/>
          </a:bodyPr>
          <a:lstStyle/>
          <a:p>
            <a:pPr marL="0" indent="0" eaLnBrk="1" hangingPunct="1">
              <a:buFont typeface="Arial" charset="0"/>
              <a:buNone/>
            </a:pPr>
            <a:r>
              <a:rPr lang="fi-FI" altLang="fi-FI" sz="1600" dirty="0"/>
              <a:t>Huoltovarmuuskeskus</a:t>
            </a:r>
          </a:p>
          <a:p>
            <a:pPr marL="0" indent="0" eaLnBrk="1" hangingPunct="1">
              <a:buNone/>
            </a:pPr>
            <a:br>
              <a:rPr lang="fi-FI" altLang="fi-FI" sz="1200" dirty="0"/>
            </a:br>
            <a:r>
              <a:rPr lang="fi-FI" altLang="fi-FI" sz="1200" dirty="0"/>
              <a:t>Aleksanterinkatu 48 A, 7 krs.</a:t>
            </a:r>
          </a:p>
          <a:p>
            <a:pPr marL="0" indent="0" eaLnBrk="1" hangingPunct="1">
              <a:buNone/>
            </a:pPr>
            <a:r>
              <a:rPr lang="fi-FI" altLang="fi-FI" sz="1200" dirty="0"/>
              <a:t>FI-00100 HELSINKI</a:t>
            </a:r>
          </a:p>
          <a:p>
            <a:pPr marL="0" marR="0" lvl="0" indent="0" algn="l" defTabSz="914400" rtl="0" eaLnBrk="1" fontAlgn="auto" latinLnBrk="0" hangingPunct="1">
              <a:lnSpc>
                <a:spcPct val="100000"/>
              </a:lnSpc>
              <a:spcBef>
                <a:spcPts val="0"/>
              </a:spcBef>
              <a:spcAft>
                <a:spcPts val="0"/>
              </a:spcAft>
              <a:buClrTx/>
              <a:buSzTx/>
              <a:buFontTx/>
              <a:buNone/>
              <a:tabLst/>
              <a:defRPr/>
            </a:pPr>
            <a:r>
              <a:rPr lang="fi-FI" altLang="fi-FI" sz="1200" dirty="0"/>
              <a:t>Puh: 02950 51000</a:t>
            </a:r>
          </a:p>
        </p:txBody>
      </p:sp>
      <p:sp>
        <p:nvSpPr>
          <p:cNvPr id="31" name="Suorakulmio 30">
            <a:extLst>
              <a:ext uri="{FF2B5EF4-FFF2-40B4-BE49-F238E27FC236}">
                <a16:creationId xmlns:a16="http://schemas.microsoft.com/office/drawing/2014/main" id="{20628A81-7EC9-4815-9688-AA806708009E}"/>
              </a:ext>
            </a:extLst>
          </p:cNvPr>
          <p:cNvSpPr/>
          <p:nvPr userDrawn="1"/>
        </p:nvSpPr>
        <p:spPr>
          <a:xfrm>
            <a:off x="8830539" y="4327481"/>
            <a:ext cx="2542864" cy="73866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 typeface="Arial" charset="0"/>
              <a:buNone/>
              <a:tabLst/>
              <a:defRPr/>
            </a:pPr>
            <a:r>
              <a:rPr lang="fi-FI" altLang="fi-FI" sz="1400" dirty="0"/>
              <a:t>▸</a:t>
            </a:r>
            <a:r>
              <a:rPr lang="fi-FI" altLang="fi-FI" sz="1400" dirty="0">
                <a:hlinkClick r:id="rId2"/>
              </a:rPr>
              <a:t>nesa.fi</a:t>
            </a:r>
            <a:endParaRPr lang="fi-FI" altLang="fi-FI" sz="1400" dirty="0"/>
          </a:p>
          <a:p>
            <a:pPr marL="0" indent="0" eaLnBrk="1" hangingPunct="1">
              <a:buFont typeface="Arial" charset="0"/>
              <a:buNone/>
            </a:pPr>
            <a:r>
              <a:rPr lang="fi-FI" altLang="fi-FI" sz="1400" dirty="0"/>
              <a:t>▸</a:t>
            </a:r>
            <a:r>
              <a:rPr lang="fi-FI" altLang="fi-FI" sz="1400" dirty="0">
                <a:hlinkClick r:id="rId3"/>
              </a:rPr>
              <a:t>huoltovarmuuskeskus.fi</a:t>
            </a:r>
            <a:endParaRPr lang="fi-FI" altLang="fi-FI" sz="1400" dirty="0"/>
          </a:p>
          <a:p>
            <a:pPr marL="0" indent="0" eaLnBrk="1" hangingPunct="1">
              <a:buFont typeface="Arial" charset="0"/>
              <a:buNone/>
            </a:pPr>
            <a:r>
              <a:rPr lang="fi-FI" altLang="fi-FI" sz="1400" dirty="0"/>
              <a:t>▸</a:t>
            </a:r>
            <a:r>
              <a:rPr lang="fi-FI" altLang="fi-FI" sz="1400" dirty="0">
                <a:hlinkClick r:id="rId4"/>
              </a:rPr>
              <a:t>varmuudenvuoksi.fi</a:t>
            </a:r>
            <a:endParaRPr lang="fi-FI" altLang="fi-FI" sz="1400" dirty="0"/>
          </a:p>
        </p:txBody>
      </p:sp>
      <p:pic>
        <p:nvPicPr>
          <p:cNvPr id="32" name="Picture 2" descr="O:\VIESTINTÄ\Varmuuden_vuoksi_verkkolehti\varmudenvuoksi_logo_pysty.png">
            <a:extLst>
              <a:ext uri="{FF2B5EF4-FFF2-40B4-BE49-F238E27FC236}">
                <a16:creationId xmlns:a16="http://schemas.microsoft.com/office/drawing/2014/main" id="{66CE615C-B532-40FD-8342-A39DF6F26FD1}"/>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940548" y="4511192"/>
            <a:ext cx="1711834" cy="439615"/>
          </a:xfrm>
          <a:prstGeom prst="rect">
            <a:avLst/>
          </a:prstGeom>
          <a:noFill/>
          <a:extLst>
            <a:ext uri="{909E8E84-426E-40DD-AFC4-6F175D3DCCD1}">
              <a14:hiddenFill xmlns:a14="http://schemas.microsoft.com/office/drawing/2010/main">
                <a:solidFill>
                  <a:srgbClr val="FFFFFF"/>
                </a:solidFill>
              </a14:hiddenFill>
            </a:ext>
          </a:extLst>
        </p:spPr>
      </p:pic>
      <p:grpSp>
        <p:nvGrpSpPr>
          <p:cNvPr id="34" name="Kuva 32">
            <a:extLst>
              <a:ext uri="{FF2B5EF4-FFF2-40B4-BE49-F238E27FC236}">
                <a16:creationId xmlns:a16="http://schemas.microsoft.com/office/drawing/2014/main" id="{B2598BC4-EAAD-491E-AACD-143F1D0D9F0A}"/>
              </a:ext>
            </a:extLst>
          </p:cNvPr>
          <p:cNvGrpSpPr/>
          <p:nvPr/>
        </p:nvGrpSpPr>
        <p:grpSpPr>
          <a:xfrm>
            <a:off x="6932242" y="2766555"/>
            <a:ext cx="1600255" cy="772537"/>
            <a:chOff x="5405437" y="3095625"/>
            <a:chExt cx="1381125" cy="666750"/>
          </a:xfrm>
        </p:grpSpPr>
        <p:grpSp>
          <p:nvGrpSpPr>
            <p:cNvPr id="35" name="Kuva 32">
              <a:extLst>
                <a:ext uri="{FF2B5EF4-FFF2-40B4-BE49-F238E27FC236}">
                  <a16:creationId xmlns:a16="http://schemas.microsoft.com/office/drawing/2014/main" id="{B2598BC4-EAAD-491E-AACD-143F1D0D9F0A}"/>
                </a:ext>
              </a:extLst>
            </p:cNvPr>
            <p:cNvGrpSpPr/>
            <p:nvPr/>
          </p:nvGrpSpPr>
          <p:grpSpPr>
            <a:xfrm>
              <a:off x="5838659" y="3095619"/>
              <a:ext cx="511251" cy="513885"/>
              <a:chOff x="5838659" y="3095619"/>
              <a:chExt cx="511251" cy="513885"/>
            </a:xfrm>
            <a:solidFill>
              <a:schemeClr val="accent1"/>
            </a:solidFill>
          </p:grpSpPr>
          <p:sp>
            <p:nvSpPr>
              <p:cNvPr id="36" name="Vapaamuotoinen: Muoto 35">
                <a:extLst>
                  <a:ext uri="{FF2B5EF4-FFF2-40B4-BE49-F238E27FC236}">
                    <a16:creationId xmlns:a16="http://schemas.microsoft.com/office/drawing/2014/main" id="{50FE6E87-87A9-4488-A81A-A78301AE1842}"/>
                  </a:ext>
                </a:extLst>
              </p:cNvPr>
              <p:cNvSpPr/>
              <p:nvPr/>
            </p:nvSpPr>
            <p:spPr>
              <a:xfrm>
                <a:off x="5950111" y="3266814"/>
                <a:ext cx="94643" cy="109673"/>
              </a:xfrm>
              <a:custGeom>
                <a:avLst/>
                <a:gdLst>
                  <a:gd name="connsiteX0" fmla="*/ 94643 w 94643"/>
                  <a:gd name="connsiteY0" fmla="*/ 48933 h 109673"/>
                  <a:gd name="connsiteX1" fmla="*/ 50543 w 94643"/>
                  <a:gd name="connsiteY1" fmla="*/ 4737 h 109673"/>
                  <a:gd name="connsiteX2" fmla="*/ 24444 w 94643"/>
                  <a:gd name="connsiteY2" fmla="*/ 6071 h 109673"/>
                  <a:gd name="connsiteX3" fmla="*/ 19491 w 94643"/>
                  <a:gd name="connsiteY3" fmla="*/ 14262 h 109673"/>
                  <a:gd name="connsiteX4" fmla="*/ 9395 w 94643"/>
                  <a:gd name="connsiteY4" fmla="*/ 49695 h 109673"/>
                  <a:gd name="connsiteX5" fmla="*/ 441 w 94643"/>
                  <a:gd name="connsiteY5" fmla="*/ 85414 h 109673"/>
                  <a:gd name="connsiteX6" fmla="*/ 632 w 94643"/>
                  <a:gd name="connsiteY6" fmla="*/ 95034 h 109673"/>
                  <a:gd name="connsiteX7" fmla="*/ 22539 w 94643"/>
                  <a:gd name="connsiteY7" fmla="*/ 109227 h 109673"/>
                  <a:gd name="connsiteX8" fmla="*/ 82832 w 94643"/>
                  <a:gd name="connsiteY8" fmla="*/ 92939 h 109673"/>
                  <a:gd name="connsiteX9" fmla="*/ 85023 w 94643"/>
                  <a:gd name="connsiteY9" fmla="*/ 69984 h 109673"/>
                  <a:gd name="connsiteX10" fmla="*/ 94643 w 94643"/>
                  <a:gd name="connsiteY10" fmla="*/ 48933 h 109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4643" h="109673">
                    <a:moveTo>
                      <a:pt x="94643" y="48933"/>
                    </a:moveTo>
                    <a:cubicBezTo>
                      <a:pt x="79975" y="34170"/>
                      <a:pt x="65211" y="19501"/>
                      <a:pt x="50543" y="4737"/>
                    </a:cubicBezTo>
                    <a:cubicBezTo>
                      <a:pt x="42923" y="-2406"/>
                      <a:pt x="31588" y="-1073"/>
                      <a:pt x="24444" y="6071"/>
                    </a:cubicBezTo>
                    <a:cubicBezTo>
                      <a:pt x="22158" y="8357"/>
                      <a:pt x="20539" y="11214"/>
                      <a:pt x="19491" y="14262"/>
                    </a:cubicBezTo>
                    <a:cubicBezTo>
                      <a:pt x="15967" y="25978"/>
                      <a:pt x="12633" y="37789"/>
                      <a:pt x="9395" y="49695"/>
                    </a:cubicBezTo>
                    <a:cubicBezTo>
                      <a:pt x="6251" y="61602"/>
                      <a:pt x="3299" y="73508"/>
                      <a:pt x="441" y="85414"/>
                    </a:cubicBezTo>
                    <a:cubicBezTo>
                      <a:pt x="-130" y="88557"/>
                      <a:pt x="-226" y="91891"/>
                      <a:pt x="632" y="95034"/>
                    </a:cubicBezTo>
                    <a:cubicBezTo>
                      <a:pt x="3203" y="104750"/>
                      <a:pt x="12443" y="111513"/>
                      <a:pt x="22539" y="109227"/>
                    </a:cubicBezTo>
                    <a:cubicBezTo>
                      <a:pt x="42637" y="103797"/>
                      <a:pt x="62735" y="98368"/>
                      <a:pt x="82832" y="92939"/>
                    </a:cubicBezTo>
                    <a:cubicBezTo>
                      <a:pt x="82070" y="85128"/>
                      <a:pt x="82928" y="77318"/>
                      <a:pt x="85023" y="69984"/>
                    </a:cubicBezTo>
                    <a:cubicBezTo>
                      <a:pt x="86928" y="62459"/>
                      <a:pt x="90071" y="55410"/>
                      <a:pt x="94643" y="48933"/>
                    </a:cubicBezTo>
                    <a:close/>
                  </a:path>
                </a:pathLst>
              </a:custGeom>
              <a:solidFill>
                <a:srgbClr val="00B5EF"/>
              </a:solidFill>
              <a:ln w="9525" cap="flat">
                <a:noFill/>
                <a:prstDash val="solid"/>
                <a:miter/>
              </a:ln>
            </p:spPr>
            <p:txBody>
              <a:bodyPr rtlCol="0" anchor="ctr"/>
              <a:lstStyle/>
              <a:p>
                <a:endParaRPr lang="en-US"/>
              </a:p>
            </p:txBody>
          </p:sp>
          <p:sp>
            <p:nvSpPr>
              <p:cNvPr id="37" name="Vapaamuotoinen: Muoto 36">
                <a:extLst>
                  <a:ext uri="{FF2B5EF4-FFF2-40B4-BE49-F238E27FC236}">
                    <a16:creationId xmlns:a16="http://schemas.microsoft.com/office/drawing/2014/main" id="{6E22BE82-C6AE-48DF-B0E1-B685AEE3B79B}"/>
                  </a:ext>
                </a:extLst>
              </p:cNvPr>
              <p:cNvSpPr/>
              <p:nvPr/>
            </p:nvSpPr>
            <p:spPr>
              <a:xfrm>
                <a:off x="6157816" y="3107432"/>
                <a:ext cx="86330" cy="66964"/>
              </a:xfrm>
              <a:custGeom>
                <a:avLst/>
                <a:gdLst>
                  <a:gd name="connsiteX0" fmla="*/ 29147 w 86330"/>
                  <a:gd name="connsiteY0" fmla="*/ 66965 h 66964"/>
                  <a:gd name="connsiteX1" fmla="*/ 78200 w 86330"/>
                  <a:gd name="connsiteY1" fmla="*/ 61916 h 66964"/>
                  <a:gd name="connsiteX2" fmla="*/ 84963 w 86330"/>
                  <a:gd name="connsiteY2" fmla="*/ 47915 h 66964"/>
                  <a:gd name="connsiteX3" fmla="*/ 80201 w 86330"/>
                  <a:gd name="connsiteY3" fmla="*/ 41819 h 66964"/>
                  <a:gd name="connsiteX4" fmla="*/ 32766 w 86330"/>
                  <a:gd name="connsiteY4" fmla="*/ 4100 h 66964"/>
                  <a:gd name="connsiteX5" fmla="*/ 18574 w 86330"/>
                  <a:gd name="connsiteY5" fmla="*/ 4 h 66964"/>
                  <a:gd name="connsiteX6" fmla="*/ 9049 w 86330"/>
                  <a:gd name="connsiteY6" fmla="*/ 5528 h 66964"/>
                  <a:gd name="connsiteX7" fmla="*/ 0 w 86330"/>
                  <a:gd name="connsiteY7" fmla="*/ 42485 h 66964"/>
                  <a:gd name="connsiteX8" fmla="*/ 29147 w 86330"/>
                  <a:gd name="connsiteY8" fmla="*/ 66965 h 66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6330" h="66964">
                    <a:moveTo>
                      <a:pt x="29147" y="66965"/>
                    </a:moveTo>
                    <a:cubicBezTo>
                      <a:pt x="45434" y="64774"/>
                      <a:pt x="61817" y="62964"/>
                      <a:pt x="78200" y="61916"/>
                    </a:cubicBezTo>
                    <a:cubicBezTo>
                      <a:pt x="85820" y="61154"/>
                      <a:pt x="88106" y="54296"/>
                      <a:pt x="84963" y="47915"/>
                    </a:cubicBezTo>
                    <a:cubicBezTo>
                      <a:pt x="83820" y="45533"/>
                      <a:pt x="82106" y="43533"/>
                      <a:pt x="80201" y="41819"/>
                    </a:cubicBezTo>
                    <a:cubicBezTo>
                      <a:pt x="65056" y="28484"/>
                      <a:pt x="49244" y="15911"/>
                      <a:pt x="32766" y="4100"/>
                    </a:cubicBezTo>
                    <a:cubicBezTo>
                      <a:pt x="28480" y="1528"/>
                      <a:pt x="23622" y="-91"/>
                      <a:pt x="18574" y="4"/>
                    </a:cubicBezTo>
                    <a:cubicBezTo>
                      <a:pt x="14764" y="99"/>
                      <a:pt x="10287" y="1528"/>
                      <a:pt x="9049" y="5528"/>
                    </a:cubicBezTo>
                    <a:cubicBezTo>
                      <a:pt x="6096" y="17911"/>
                      <a:pt x="3048" y="30198"/>
                      <a:pt x="0" y="42485"/>
                    </a:cubicBezTo>
                    <a:cubicBezTo>
                      <a:pt x="12002" y="47534"/>
                      <a:pt x="22479" y="55820"/>
                      <a:pt x="29147" y="66965"/>
                    </a:cubicBezTo>
                    <a:close/>
                  </a:path>
                </a:pathLst>
              </a:custGeom>
              <a:solidFill>
                <a:srgbClr val="008DCD"/>
              </a:solidFill>
              <a:ln w="9525" cap="flat">
                <a:noFill/>
                <a:prstDash val="solid"/>
                <a:miter/>
              </a:ln>
            </p:spPr>
            <p:txBody>
              <a:bodyPr rtlCol="0" anchor="ctr"/>
              <a:lstStyle/>
              <a:p>
                <a:endParaRPr lang="en-US"/>
              </a:p>
            </p:txBody>
          </p:sp>
          <p:sp>
            <p:nvSpPr>
              <p:cNvPr id="38" name="Vapaamuotoinen: Muoto 37">
                <a:extLst>
                  <a:ext uri="{FF2B5EF4-FFF2-40B4-BE49-F238E27FC236}">
                    <a16:creationId xmlns:a16="http://schemas.microsoft.com/office/drawing/2014/main" id="{B4D67E2D-DC81-4771-B775-107A3D0BCF3A}"/>
                  </a:ext>
                </a:extLst>
              </p:cNvPr>
              <p:cNvSpPr/>
              <p:nvPr/>
            </p:nvSpPr>
            <p:spPr>
              <a:xfrm>
                <a:off x="6272688" y="3202842"/>
                <a:ext cx="65232" cy="87187"/>
              </a:xfrm>
              <a:custGeom>
                <a:avLst/>
                <a:gdLst>
                  <a:gd name="connsiteX0" fmla="*/ 23813 w 65232"/>
                  <a:gd name="connsiteY0" fmla="*/ 87188 h 87187"/>
                  <a:gd name="connsiteX1" fmla="*/ 59626 w 65232"/>
                  <a:gd name="connsiteY1" fmla="*/ 77758 h 87187"/>
                  <a:gd name="connsiteX2" fmla="*/ 64103 w 65232"/>
                  <a:gd name="connsiteY2" fmla="*/ 60137 h 87187"/>
                  <a:gd name="connsiteX3" fmla="*/ 60769 w 65232"/>
                  <a:gd name="connsiteY3" fmla="*/ 53088 h 87187"/>
                  <a:gd name="connsiteX4" fmla="*/ 24003 w 65232"/>
                  <a:gd name="connsiteY4" fmla="*/ 5654 h 87187"/>
                  <a:gd name="connsiteX5" fmla="*/ 12287 w 65232"/>
                  <a:gd name="connsiteY5" fmla="*/ 34 h 87187"/>
                  <a:gd name="connsiteX6" fmla="*/ 5048 w 65232"/>
                  <a:gd name="connsiteY6" fmla="*/ 8226 h 87187"/>
                  <a:gd name="connsiteX7" fmla="*/ 0 w 65232"/>
                  <a:gd name="connsiteY7" fmla="*/ 58232 h 87187"/>
                  <a:gd name="connsiteX8" fmla="*/ 23813 w 65232"/>
                  <a:gd name="connsiteY8" fmla="*/ 87188 h 87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5232" h="87187">
                    <a:moveTo>
                      <a:pt x="23813" y="87188"/>
                    </a:moveTo>
                    <a:cubicBezTo>
                      <a:pt x="35814" y="84045"/>
                      <a:pt x="47720" y="80901"/>
                      <a:pt x="59626" y="77758"/>
                    </a:cubicBezTo>
                    <a:cubicBezTo>
                      <a:pt x="66580" y="75568"/>
                      <a:pt x="65722" y="65661"/>
                      <a:pt x="64103" y="60137"/>
                    </a:cubicBezTo>
                    <a:cubicBezTo>
                      <a:pt x="63341" y="57660"/>
                      <a:pt x="62198" y="55279"/>
                      <a:pt x="60769" y="53088"/>
                    </a:cubicBezTo>
                    <a:cubicBezTo>
                      <a:pt x="49340" y="36610"/>
                      <a:pt x="37052" y="20894"/>
                      <a:pt x="24003" y="5654"/>
                    </a:cubicBezTo>
                    <a:cubicBezTo>
                      <a:pt x="20955" y="2511"/>
                      <a:pt x="16764" y="-347"/>
                      <a:pt x="12287" y="34"/>
                    </a:cubicBezTo>
                    <a:cubicBezTo>
                      <a:pt x="7810" y="320"/>
                      <a:pt x="5429" y="4130"/>
                      <a:pt x="5048" y="8226"/>
                    </a:cubicBezTo>
                    <a:cubicBezTo>
                      <a:pt x="4000" y="24990"/>
                      <a:pt x="2191" y="41563"/>
                      <a:pt x="0" y="58232"/>
                    </a:cubicBezTo>
                    <a:cubicBezTo>
                      <a:pt x="10477" y="64899"/>
                      <a:pt x="18859" y="75568"/>
                      <a:pt x="23813" y="87188"/>
                    </a:cubicBezTo>
                    <a:close/>
                  </a:path>
                </a:pathLst>
              </a:custGeom>
              <a:solidFill>
                <a:srgbClr val="0057A4"/>
              </a:solidFill>
              <a:ln w="9525" cap="flat">
                <a:noFill/>
                <a:prstDash val="solid"/>
                <a:miter/>
              </a:ln>
            </p:spPr>
            <p:txBody>
              <a:bodyPr rtlCol="0" anchor="ctr"/>
              <a:lstStyle/>
              <a:p>
                <a:endParaRPr lang="en-US"/>
              </a:p>
            </p:txBody>
          </p:sp>
          <p:sp>
            <p:nvSpPr>
              <p:cNvPr id="39" name="Vapaamuotoinen: Muoto 38">
                <a:extLst>
                  <a:ext uri="{FF2B5EF4-FFF2-40B4-BE49-F238E27FC236}">
                    <a16:creationId xmlns:a16="http://schemas.microsoft.com/office/drawing/2014/main" id="{005985A3-0A53-46BF-9C8D-EA1A7A19339F}"/>
                  </a:ext>
                </a:extLst>
              </p:cNvPr>
              <p:cNvSpPr/>
              <p:nvPr/>
            </p:nvSpPr>
            <p:spPr>
              <a:xfrm>
                <a:off x="6185534" y="3183611"/>
                <a:ext cx="78212" cy="78605"/>
              </a:xfrm>
              <a:custGeom>
                <a:avLst/>
                <a:gdLst>
                  <a:gd name="connsiteX0" fmla="*/ 54769 w 78212"/>
                  <a:gd name="connsiteY0" fmla="*/ 71271 h 78605"/>
                  <a:gd name="connsiteX1" fmla="*/ 72295 w 78212"/>
                  <a:gd name="connsiteY1" fmla="*/ 71367 h 78605"/>
                  <a:gd name="connsiteX2" fmla="*/ 78200 w 78212"/>
                  <a:gd name="connsiteY2" fmla="*/ 21075 h 78605"/>
                  <a:gd name="connsiteX3" fmla="*/ 76771 w 78212"/>
                  <a:gd name="connsiteY3" fmla="*/ 13740 h 78605"/>
                  <a:gd name="connsiteX4" fmla="*/ 56959 w 78212"/>
                  <a:gd name="connsiteY4" fmla="*/ 24 h 78605"/>
                  <a:gd name="connsiteX5" fmla="*/ 7429 w 78212"/>
                  <a:gd name="connsiteY5" fmla="*/ 6025 h 78605"/>
                  <a:gd name="connsiteX6" fmla="*/ 0 w 78212"/>
                  <a:gd name="connsiteY6" fmla="*/ 39839 h 78605"/>
                  <a:gd name="connsiteX7" fmla="*/ 38481 w 78212"/>
                  <a:gd name="connsiteY7" fmla="*/ 78606 h 78605"/>
                  <a:gd name="connsiteX8" fmla="*/ 54769 w 78212"/>
                  <a:gd name="connsiteY8" fmla="*/ 71271 h 78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212" h="78605">
                    <a:moveTo>
                      <a:pt x="54769" y="71271"/>
                    </a:moveTo>
                    <a:cubicBezTo>
                      <a:pt x="60769" y="70033"/>
                      <a:pt x="66675" y="70128"/>
                      <a:pt x="72295" y="71367"/>
                    </a:cubicBezTo>
                    <a:cubicBezTo>
                      <a:pt x="74771" y="54698"/>
                      <a:pt x="76771" y="37839"/>
                      <a:pt x="78200" y="21075"/>
                    </a:cubicBezTo>
                    <a:cubicBezTo>
                      <a:pt x="78296" y="18503"/>
                      <a:pt x="77819" y="15931"/>
                      <a:pt x="76771" y="13740"/>
                    </a:cubicBezTo>
                    <a:cubicBezTo>
                      <a:pt x="73342" y="6120"/>
                      <a:pt x="65627" y="-452"/>
                      <a:pt x="56959" y="24"/>
                    </a:cubicBezTo>
                    <a:cubicBezTo>
                      <a:pt x="40386" y="1453"/>
                      <a:pt x="23908" y="3549"/>
                      <a:pt x="7429" y="6025"/>
                    </a:cubicBezTo>
                    <a:cubicBezTo>
                      <a:pt x="10001" y="18312"/>
                      <a:pt x="6858" y="30219"/>
                      <a:pt x="0" y="39839"/>
                    </a:cubicBezTo>
                    <a:cubicBezTo>
                      <a:pt x="13144" y="52507"/>
                      <a:pt x="25908" y="65366"/>
                      <a:pt x="38481" y="78606"/>
                    </a:cubicBezTo>
                    <a:cubicBezTo>
                      <a:pt x="43148" y="75081"/>
                      <a:pt x="48577" y="72510"/>
                      <a:pt x="54769" y="71271"/>
                    </a:cubicBezTo>
                    <a:close/>
                  </a:path>
                </a:pathLst>
              </a:custGeom>
              <a:solidFill>
                <a:srgbClr val="008DCD"/>
              </a:solidFill>
              <a:ln w="9525" cap="flat">
                <a:noFill/>
                <a:prstDash val="solid"/>
                <a:miter/>
              </a:ln>
            </p:spPr>
            <p:txBody>
              <a:bodyPr rtlCol="0" anchor="ctr"/>
              <a:lstStyle/>
              <a:p>
                <a:endParaRPr lang="en-US"/>
              </a:p>
            </p:txBody>
          </p:sp>
          <p:sp>
            <p:nvSpPr>
              <p:cNvPr id="40" name="Vapaamuotoinen: Muoto 39">
                <a:extLst>
                  <a:ext uri="{FF2B5EF4-FFF2-40B4-BE49-F238E27FC236}">
                    <a16:creationId xmlns:a16="http://schemas.microsoft.com/office/drawing/2014/main" id="{AB711AB5-D54F-4E30-9568-D87CAF2608D9}"/>
                  </a:ext>
                </a:extLst>
              </p:cNvPr>
              <p:cNvSpPr/>
              <p:nvPr/>
            </p:nvSpPr>
            <p:spPr>
              <a:xfrm>
                <a:off x="6294405" y="3296144"/>
                <a:ext cx="55505" cy="91970"/>
              </a:xfrm>
              <a:custGeom>
                <a:avLst/>
                <a:gdLst>
                  <a:gd name="connsiteX0" fmla="*/ 6382 w 55505"/>
                  <a:gd name="connsiteY0" fmla="*/ 9983 h 91970"/>
                  <a:gd name="connsiteX1" fmla="*/ 42100 w 55505"/>
                  <a:gd name="connsiteY1" fmla="*/ 172 h 91970"/>
                  <a:gd name="connsiteX2" fmla="*/ 54769 w 55505"/>
                  <a:gd name="connsiteY2" fmla="*/ 13221 h 91970"/>
                  <a:gd name="connsiteX3" fmla="*/ 55435 w 55505"/>
                  <a:gd name="connsiteY3" fmla="*/ 21032 h 91970"/>
                  <a:gd name="connsiteX4" fmla="*/ 47244 w 55505"/>
                  <a:gd name="connsiteY4" fmla="*/ 80468 h 91970"/>
                  <a:gd name="connsiteX5" fmla="*/ 39815 w 55505"/>
                  <a:gd name="connsiteY5" fmla="*/ 91231 h 91970"/>
                  <a:gd name="connsiteX6" fmla="*/ 29432 w 55505"/>
                  <a:gd name="connsiteY6" fmla="*/ 87802 h 91970"/>
                  <a:gd name="connsiteX7" fmla="*/ 0 w 55505"/>
                  <a:gd name="connsiteY7" fmla="*/ 47035 h 91970"/>
                  <a:gd name="connsiteX8" fmla="*/ 6382 w 55505"/>
                  <a:gd name="connsiteY8" fmla="*/ 9983 h 91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505" h="91970">
                    <a:moveTo>
                      <a:pt x="6382" y="9983"/>
                    </a:moveTo>
                    <a:cubicBezTo>
                      <a:pt x="18288" y="6744"/>
                      <a:pt x="30194" y="3506"/>
                      <a:pt x="42100" y="172"/>
                    </a:cubicBezTo>
                    <a:cubicBezTo>
                      <a:pt x="49244" y="-1352"/>
                      <a:pt x="53435" y="7601"/>
                      <a:pt x="54769" y="13221"/>
                    </a:cubicBezTo>
                    <a:cubicBezTo>
                      <a:pt x="55435" y="15698"/>
                      <a:pt x="55626" y="18365"/>
                      <a:pt x="55435" y="21032"/>
                    </a:cubicBezTo>
                    <a:cubicBezTo>
                      <a:pt x="53816" y="41034"/>
                      <a:pt x="50959" y="60846"/>
                      <a:pt x="47244" y="80468"/>
                    </a:cubicBezTo>
                    <a:cubicBezTo>
                      <a:pt x="46196" y="84659"/>
                      <a:pt x="44005" y="89231"/>
                      <a:pt x="39815" y="91231"/>
                    </a:cubicBezTo>
                    <a:cubicBezTo>
                      <a:pt x="35814" y="93136"/>
                      <a:pt x="31813" y="91136"/>
                      <a:pt x="29432" y="87802"/>
                    </a:cubicBezTo>
                    <a:cubicBezTo>
                      <a:pt x="20098" y="73895"/>
                      <a:pt x="10287" y="60275"/>
                      <a:pt x="0" y="47035"/>
                    </a:cubicBezTo>
                    <a:cubicBezTo>
                      <a:pt x="6001" y="35891"/>
                      <a:pt x="8001" y="22556"/>
                      <a:pt x="6382" y="9983"/>
                    </a:cubicBezTo>
                    <a:close/>
                  </a:path>
                </a:pathLst>
              </a:custGeom>
              <a:solidFill>
                <a:srgbClr val="0057A4"/>
              </a:solidFill>
              <a:ln w="9525" cap="flat">
                <a:noFill/>
                <a:prstDash val="solid"/>
                <a:miter/>
              </a:ln>
            </p:spPr>
            <p:txBody>
              <a:bodyPr rtlCol="0" anchor="ctr"/>
              <a:lstStyle/>
              <a:p>
                <a:endParaRPr lang="en-US"/>
              </a:p>
            </p:txBody>
          </p:sp>
          <p:sp>
            <p:nvSpPr>
              <p:cNvPr id="41" name="Vapaamuotoinen: Muoto 40">
                <a:extLst>
                  <a:ext uri="{FF2B5EF4-FFF2-40B4-BE49-F238E27FC236}">
                    <a16:creationId xmlns:a16="http://schemas.microsoft.com/office/drawing/2014/main" id="{7CF1614C-7BF9-45D8-A4A2-1F9EFAAD94C1}"/>
                  </a:ext>
                </a:extLst>
              </p:cNvPr>
              <p:cNvSpPr/>
              <p:nvPr/>
            </p:nvSpPr>
            <p:spPr>
              <a:xfrm>
                <a:off x="6059067" y="3095619"/>
                <a:ext cx="92251" cy="56298"/>
              </a:xfrm>
              <a:custGeom>
                <a:avLst/>
                <a:gdLst>
                  <a:gd name="connsiteX0" fmla="*/ 43981 w 92251"/>
                  <a:gd name="connsiteY0" fmla="*/ 56299 h 56298"/>
                  <a:gd name="connsiteX1" fmla="*/ 3976 w 92251"/>
                  <a:gd name="connsiteY1" fmla="*/ 27343 h 56298"/>
                  <a:gd name="connsiteX2" fmla="*/ 5214 w 92251"/>
                  <a:gd name="connsiteY2" fmla="*/ 11817 h 56298"/>
                  <a:gd name="connsiteX3" fmla="*/ 12453 w 92251"/>
                  <a:gd name="connsiteY3" fmla="*/ 8959 h 56298"/>
                  <a:gd name="connsiteX4" fmla="*/ 72270 w 92251"/>
                  <a:gd name="connsiteY4" fmla="*/ 6 h 56298"/>
                  <a:gd name="connsiteX5" fmla="*/ 86557 w 92251"/>
                  <a:gd name="connsiteY5" fmla="*/ 3530 h 56298"/>
                  <a:gd name="connsiteX6" fmla="*/ 92082 w 92251"/>
                  <a:gd name="connsiteY6" fmla="*/ 13150 h 56298"/>
                  <a:gd name="connsiteX7" fmla="*/ 81509 w 92251"/>
                  <a:gd name="connsiteY7" fmla="*/ 49726 h 56298"/>
                  <a:gd name="connsiteX8" fmla="*/ 43981 w 92251"/>
                  <a:gd name="connsiteY8" fmla="*/ 56299 h 5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251" h="56298">
                    <a:moveTo>
                      <a:pt x="43981" y="56299"/>
                    </a:moveTo>
                    <a:cubicBezTo>
                      <a:pt x="31027" y="46297"/>
                      <a:pt x="17692" y="36582"/>
                      <a:pt x="3976" y="27343"/>
                    </a:cubicBezTo>
                    <a:cubicBezTo>
                      <a:pt x="-2216" y="22866"/>
                      <a:pt x="-692" y="15722"/>
                      <a:pt x="5214" y="11817"/>
                    </a:cubicBezTo>
                    <a:cubicBezTo>
                      <a:pt x="7405" y="10388"/>
                      <a:pt x="9881" y="9531"/>
                      <a:pt x="12453" y="8959"/>
                    </a:cubicBezTo>
                    <a:cubicBezTo>
                      <a:pt x="32265" y="4959"/>
                      <a:pt x="52172" y="1911"/>
                      <a:pt x="72270" y="6"/>
                    </a:cubicBezTo>
                    <a:cubicBezTo>
                      <a:pt x="77223" y="-89"/>
                      <a:pt x="82366" y="958"/>
                      <a:pt x="86557" y="3530"/>
                    </a:cubicBezTo>
                    <a:cubicBezTo>
                      <a:pt x="89796" y="5530"/>
                      <a:pt x="93034" y="9055"/>
                      <a:pt x="92082" y="13150"/>
                    </a:cubicBezTo>
                    <a:cubicBezTo>
                      <a:pt x="88462" y="25342"/>
                      <a:pt x="85033" y="37534"/>
                      <a:pt x="81509" y="49726"/>
                    </a:cubicBezTo>
                    <a:cubicBezTo>
                      <a:pt x="68650" y="48012"/>
                      <a:pt x="55315" y="50012"/>
                      <a:pt x="43981" y="56299"/>
                    </a:cubicBezTo>
                    <a:close/>
                  </a:path>
                </a:pathLst>
              </a:custGeom>
              <a:solidFill>
                <a:srgbClr val="00B5EF"/>
              </a:solidFill>
              <a:ln w="9525" cap="flat">
                <a:noFill/>
                <a:prstDash val="solid"/>
                <a:miter/>
              </a:ln>
            </p:spPr>
            <p:txBody>
              <a:bodyPr rtlCol="0" anchor="ctr"/>
              <a:lstStyle/>
              <a:p>
                <a:endParaRPr lang="en-US"/>
              </a:p>
            </p:txBody>
          </p:sp>
          <p:sp>
            <p:nvSpPr>
              <p:cNvPr id="42" name="Vapaamuotoinen: Muoto 41">
                <a:extLst>
                  <a:ext uri="{FF2B5EF4-FFF2-40B4-BE49-F238E27FC236}">
                    <a16:creationId xmlns:a16="http://schemas.microsoft.com/office/drawing/2014/main" id="{651D2954-3488-4584-926F-60AB5C7EA5E3}"/>
                  </a:ext>
                </a:extLst>
              </p:cNvPr>
              <p:cNvSpPr/>
              <p:nvPr/>
            </p:nvSpPr>
            <p:spPr>
              <a:xfrm>
                <a:off x="5922151" y="3125700"/>
                <a:ext cx="84972" cy="71651"/>
              </a:xfrm>
              <a:custGeom>
                <a:avLst/>
                <a:gdLst>
                  <a:gd name="connsiteX0" fmla="*/ 28306 w 84972"/>
                  <a:gd name="connsiteY0" fmla="*/ 71651 h 71651"/>
                  <a:gd name="connsiteX1" fmla="*/ 1921 w 84972"/>
                  <a:gd name="connsiteY1" fmla="*/ 45553 h 71651"/>
                  <a:gd name="connsiteX2" fmla="*/ 6779 w 84972"/>
                  <a:gd name="connsiteY2" fmla="*/ 28027 h 71651"/>
                  <a:gd name="connsiteX3" fmla="*/ 13161 w 84972"/>
                  <a:gd name="connsiteY3" fmla="*/ 23550 h 71651"/>
                  <a:gd name="connsiteX4" fmla="*/ 68787 w 84972"/>
                  <a:gd name="connsiteY4" fmla="*/ 881 h 71651"/>
                  <a:gd name="connsiteX5" fmla="*/ 81741 w 84972"/>
                  <a:gd name="connsiteY5" fmla="*/ 1928 h 71651"/>
                  <a:gd name="connsiteX6" fmla="*/ 83932 w 84972"/>
                  <a:gd name="connsiteY6" fmla="*/ 12596 h 71651"/>
                  <a:gd name="connsiteX7" fmla="*/ 63358 w 84972"/>
                  <a:gd name="connsiteY7" fmla="*/ 58412 h 71651"/>
                  <a:gd name="connsiteX8" fmla="*/ 28306 w 84972"/>
                  <a:gd name="connsiteY8" fmla="*/ 71651 h 71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72" h="71651">
                    <a:moveTo>
                      <a:pt x="28306" y="71651"/>
                    </a:moveTo>
                    <a:cubicBezTo>
                      <a:pt x="19543" y="62984"/>
                      <a:pt x="10780" y="54316"/>
                      <a:pt x="1921" y="45553"/>
                    </a:cubicBezTo>
                    <a:cubicBezTo>
                      <a:pt x="-3032" y="40124"/>
                      <a:pt x="2683" y="32027"/>
                      <a:pt x="6779" y="28027"/>
                    </a:cubicBezTo>
                    <a:cubicBezTo>
                      <a:pt x="8684" y="26217"/>
                      <a:pt x="10875" y="24693"/>
                      <a:pt x="13161" y="23550"/>
                    </a:cubicBezTo>
                    <a:cubicBezTo>
                      <a:pt x="31354" y="14978"/>
                      <a:pt x="49927" y="7548"/>
                      <a:pt x="68787" y="881"/>
                    </a:cubicBezTo>
                    <a:cubicBezTo>
                      <a:pt x="72883" y="-262"/>
                      <a:pt x="78026" y="-643"/>
                      <a:pt x="81741" y="1928"/>
                    </a:cubicBezTo>
                    <a:cubicBezTo>
                      <a:pt x="85456" y="4405"/>
                      <a:pt x="85646" y="8882"/>
                      <a:pt x="83932" y="12596"/>
                    </a:cubicBezTo>
                    <a:cubicBezTo>
                      <a:pt x="76502" y="27646"/>
                      <a:pt x="69739" y="42886"/>
                      <a:pt x="63358" y="58412"/>
                    </a:cubicBezTo>
                    <a:cubicBezTo>
                      <a:pt x="50880" y="58983"/>
                      <a:pt x="38307" y="63936"/>
                      <a:pt x="28306" y="71651"/>
                    </a:cubicBezTo>
                    <a:close/>
                  </a:path>
                </a:pathLst>
              </a:custGeom>
              <a:solidFill>
                <a:srgbClr val="00B5EF"/>
              </a:solidFill>
              <a:ln w="9525" cap="flat">
                <a:noFill/>
                <a:prstDash val="solid"/>
                <a:miter/>
              </a:ln>
            </p:spPr>
            <p:txBody>
              <a:bodyPr rtlCol="0" anchor="ctr"/>
              <a:lstStyle/>
              <a:p>
                <a:endParaRPr lang="en-US"/>
              </a:p>
            </p:txBody>
          </p:sp>
          <p:sp>
            <p:nvSpPr>
              <p:cNvPr id="43" name="Vapaamuotoinen: Muoto 42">
                <a:extLst>
                  <a:ext uri="{FF2B5EF4-FFF2-40B4-BE49-F238E27FC236}">
                    <a16:creationId xmlns:a16="http://schemas.microsoft.com/office/drawing/2014/main" id="{CCA6BC1F-E5EB-47A4-97F9-A7BB8F7FF163}"/>
                  </a:ext>
                </a:extLst>
              </p:cNvPr>
              <p:cNvSpPr/>
              <p:nvPr/>
            </p:nvSpPr>
            <p:spPr>
              <a:xfrm>
                <a:off x="6001416" y="3129195"/>
                <a:ext cx="88772" cy="80062"/>
              </a:xfrm>
              <a:custGeom>
                <a:avLst/>
                <a:gdLst>
                  <a:gd name="connsiteX0" fmla="*/ 15240 w 88772"/>
                  <a:gd name="connsiteY0" fmla="*/ 65680 h 80062"/>
                  <a:gd name="connsiteX1" fmla="*/ 0 w 88772"/>
                  <a:gd name="connsiteY1" fmla="*/ 57012 h 80062"/>
                  <a:gd name="connsiteX2" fmla="*/ 20002 w 88772"/>
                  <a:gd name="connsiteY2" fmla="*/ 10435 h 80062"/>
                  <a:gd name="connsiteX3" fmla="*/ 24860 w 88772"/>
                  <a:gd name="connsiteY3" fmla="*/ 4720 h 80062"/>
                  <a:gd name="connsiteX4" fmla="*/ 48863 w 88772"/>
                  <a:gd name="connsiteY4" fmla="*/ 2815 h 80062"/>
                  <a:gd name="connsiteX5" fmla="*/ 88773 w 88772"/>
                  <a:gd name="connsiteY5" fmla="*/ 32723 h 80062"/>
                  <a:gd name="connsiteX6" fmla="*/ 78296 w 88772"/>
                  <a:gd name="connsiteY6" fmla="*/ 65775 h 80062"/>
                  <a:gd name="connsiteX7" fmla="*/ 25622 w 88772"/>
                  <a:gd name="connsiteY7" fmla="*/ 80062 h 80062"/>
                  <a:gd name="connsiteX8" fmla="*/ 15240 w 88772"/>
                  <a:gd name="connsiteY8" fmla="*/ 65680 h 80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8772" h="80062">
                    <a:moveTo>
                      <a:pt x="15240" y="65680"/>
                    </a:moveTo>
                    <a:cubicBezTo>
                      <a:pt x="10573" y="61584"/>
                      <a:pt x="5525" y="58726"/>
                      <a:pt x="0" y="57012"/>
                    </a:cubicBezTo>
                    <a:cubicBezTo>
                      <a:pt x="6191" y="41296"/>
                      <a:pt x="12859" y="25770"/>
                      <a:pt x="20002" y="10435"/>
                    </a:cubicBezTo>
                    <a:cubicBezTo>
                      <a:pt x="21146" y="8149"/>
                      <a:pt x="22860" y="6244"/>
                      <a:pt x="24860" y="4720"/>
                    </a:cubicBezTo>
                    <a:cubicBezTo>
                      <a:pt x="31623" y="-233"/>
                      <a:pt x="41529" y="-1948"/>
                      <a:pt x="48863" y="2815"/>
                    </a:cubicBezTo>
                    <a:cubicBezTo>
                      <a:pt x="62484" y="12340"/>
                      <a:pt x="75724" y="22436"/>
                      <a:pt x="88773" y="32723"/>
                    </a:cubicBezTo>
                    <a:cubicBezTo>
                      <a:pt x="80486" y="42058"/>
                      <a:pt x="77152" y="53964"/>
                      <a:pt x="78296" y="65775"/>
                    </a:cubicBezTo>
                    <a:cubicBezTo>
                      <a:pt x="60674" y="70156"/>
                      <a:pt x="43053" y="74919"/>
                      <a:pt x="25622" y="80062"/>
                    </a:cubicBezTo>
                    <a:cubicBezTo>
                      <a:pt x="23431" y="74824"/>
                      <a:pt x="20002" y="69966"/>
                      <a:pt x="15240" y="65680"/>
                    </a:cubicBezTo>
                    <a:close/>
                  </a:path>
                </a:pathLst>
              </a:custGeom>
              <a:solidFill>
                <a:srgbClr val="00B5EF"/>
              </a:solidFill>
              <a:ln w="9525" cap="flat">
                <a:noFill/>
                <a:prstDash val="solid"/>
                <a:miter/>
              </a:ln>
            </p:spPr>
            <p:txBody>
              <a:bodyPr rtlCol="0" anchor="ctr"/>
              <a:lstStyle/>
              <a:p>
                <a:endParaRPr lang="en-US"/>
              </a:p>
            </p:txBody>
          </p:sp>
          <p:sp>
            <p:nvSpPr>
              <p:cNvPr id="44" name="Vapaamuotoinen: Muoto 43">
                <a:extLst>
                  <a:ext uri="{FF2B5EF4-FFF2-40B4-BE49-F238E27FC236}">
                    <a16:creationId xmlns:a16="http://schemas.microsoft.com/office/drawing/2014/main" id="{5C9478FD-3D4E-4EDA-80DE-FF8731C87AEA}"/>
                  </a:ext>
                </a:extLst>
              </p:cNvPr>
              <p:cNvSpPr/>
              <p:nvPr/>
            </p:nvSpPr>
            <p:spPr>
              <a:xfrm>
                <a:off x="5867081" y="3180764"/>
                <a:ext cx="71565" cy="85039"/>
              </a:xfrm>
              <a:custGeom>
                <a:avLst/>
                <a:gdLst>
                  <a:gd name="connsiteX0" fmla="*/ 71565 w 71565"/>
                  <a:gd name="connsiteY0" fmla="*/ 28304 h 85039"/>
                  <a:gd name="connsiteX1" fmla="*/ 45562 w 71565"/>
                  <a:gd name="connsiteY1" fmla="*/ 1919 h 85039"/>
                  <a:gd name="connsiteX2" fmla="*/ 28036 w 71565"/>
                  <a:gd name="connsiteY2" fmla="*/ 6872 h 85039"/>
                  <a:gd name="connsiteX3" fmla="*/ 23559 w 71565"/>
                  <a:gd name="connsiteY3" fmla="*/ 13254 h 85039"/>
                  <a:gd name="connsiteX4" fmla="*/ 890 w 71565"/>
                  <a:gd name="connsiteY4" fmla="*/ 68880 h 85039"/>
                  <a:gd name="connsiteX5" fmla="*/ 1842 w 71565"/>
                  <a:gd name="connsiteY5" fmla="*/ 81834 h 85039"/>
                  <a:gd name="connsiteX6" fmla="*/ 12605 w 71565"/>
                  <a:gd name="connsiteY6" fmla="*/ 84025 h 85039"/>
                  <a:gd name="connsiteX7" fmla="*/ 58421 w 71565"/>
                  <a:gd name="connsiteY7" fmla="*/ 63451 h 85039"/>
                  <a:gd name="connsiteX8" fmla="*/ 71565 w 71565"/>
                  <a:gd name="connsiteY8" fmla="*/ 28304 h 85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565" h="85039">
                    <a:moveTo>
                      <a:pt x="71565" y="28304"/>
                    </a:moveTo>
                    <a:cubicBezTo>
                      <a:pt x="62897" y="19541"/>
                      <a:pt x="54230" y="10778"/>
                      <a:pt x="45562" y="1919"/>
                    </a:cubicBezTo>
                    <a:cubicBezTo>
                      <a:pt x="40133" y="-3034"/>
                      <a:pt x="32036" y="2681"/>
                      <a:pt x="28036" y="6872"/>
                    </a:cubicBezTo>
                    <a:cubicBezTo>
                      <a:pt x="26226" y="8777"/>
                      <a:pt x="24702" y="10968"/>
                      <a:pt x="23559" y="13254"/>
                    </a:cubicBezTo>
                    <a:cubicBezTo>
                      <a:pt x="15082" y="31352"/>
                      <a:pt x="7557" y="49925"/>
                      <a:pt x="890" y="68880"/>
                    </a:cubicBezTo>
                    <a:cubicBezTo>
                      <a:pt x="-253" y="73071"/>
                      <a:pt x="-634" y="78119"/>
                      <a:pt x="1842" y="81834"/>
                    </a:cubicBezTo>
                    <a:cubicBezTo>
                      <a:pt x="4319" y="85454"/>
                      <a:pt x="8795" y="85739"/>
                      <a:pt x="12605" y="84025"/>
                    </a:cubicBezTo>
                    <a:cubicBezTo>
                      <a:pt x="27655" y="76595"/>
                      <a:pt x="42895" y="69833"/>
                      <a:pt x="58421" y="63451"/>
                    </a:cubicBezTo>
                    <a:cubicBezTo>
                      <a:pt x="58897" y="50973"/>
                      <a:pt x="63850" y="38400"/>
                      <a:pt x="71565" y="28304"/>
                    </a:cubicBezTo>
                    <a:close/>
                  </a:path>
                </a:pathLst>
              </a:custGeom>
              <a:solidFill>
                <a:srgbClr val="00B5EF"/>
              </a:solidFill>
              <a:ln w="9525" cap="flat">
                <a:noFill/>
                <a:prstDash val="solid"/>
                <a:miter/>
              </a:ln>
            </p:spPr>
            <p:txBody>
              <a:bodyPr rtlCol="0" anchor="ctr"/>
              <a:lstStyle/>
              <a:p>
                <a:endParaRPr lang="en-US"/>
              </a:p>
            </p:txBody>
          </p:sp>
          <p:sp>
            <p:nvSpPr>
              <p:cNvPr id="45" name="Vapaamuotoinen: Muoto 44">
                <a:extLst>
                  <a:ext uri="{FF2B5EF4-FFF2-40B4-BE49-F238E27FC236}">
                    <a16:creationId xmlns:a16="http://schemas.microsoft.com/office/drawing/2014/main" id="{674A10EA-52E0-4A11-9C48-8056504C8F1E}"/>
                  </a:ext>
                </a:extLst>
              </p:cNvPr>
              <p:cNvSpPr/>
              <p:nvPr/>
            </p:nvSpPr>
            <p:spPr>
              <a:xfrm>
                <a:off x="6037156" y="3553206"/>
                <a:ext cx="92330" cy="56298"/>
              </a:xfrm>
              <a:custGeom>
                <a:avLst/>
                <a:gdLst>
                  <a:gd name="connsiteX0" fmla="*/ 48270 w 92330"/>
                  <a:gd name="connsiteY0" fmla="*/ 0 h 56298"/>
                  <a:gd name="connsiteX1" fmla="*/ 88275 w 92330"/>
                  <a:gd name="connsiteY1" fmla="*/ 28956 h 56298"/>
                  <a:gd name="connsiteX2" fmla="*/ 87132 w 92330"/>
                  <a:gd name="connsiteY2" fmla="*/ 44482 h 56298"/>
                  <a:gd name="connsiteX3" fmla="*/ 79893 w 92330"/>
                  <a:gd name="connsiteY3" fmla="*/ 47339 h 56298"/>
                  <a:gd name="connsiteX4" fmla="*/ 19981 w 92330"/>
                  <a:gd name="connsiteY4" fmla="*/ 56293 h 56298"/>
                  <a:gd name="connsiteX5" fmla="*/ 5694 w 92330"/>
                  <a:gd name="connsiteY5" fmla="*/ 52673 h 56298"/>
                  <a:gd name="connsiteX6" fmla="*/ 169 w 92330"/>
                  <a:gd name="connsiteY6" fmla="*/ 43053 h 56298"/>
                  <a:gd name="connsiteX7" fmla="*/ 10837 w 92330"/>
                  <a:gd name="connsiteY7" fmla="*/ 6477 h 56298"/>
                  <a:gd name="connsiteX8" fmla="*/ 48270 w 92330"/>
                  <a:gd name="connsiteY8" fmla="*/ 0 h 5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330" h="56298">
                    <a:moveTo>
                      <a:pt x="48270" y="0"/>
                    </a:moveTo>
                    <a:cubicBezTo>
                      <a:pt x="61320" y="10001"/>
                      <a:pt x="74559" y="19812"/>
                      <a:pt x="88275" y="28956"/>
                    </a:cubicBezTo>
                    <a:cubicBezTo>
                      <a:pt x="94562" y="33433"/>
                      <a:pt x="93038" y="40576"/>
                      <a:pt x="87132" y="44482"/>
                    </a:cubicBezTo>
                    <a:cubicBezTo>
                      <a:pt x="84942" y="45910"/>
                      <a:pt x="82465" y="46768"/>
                      <a:pt x="79893" y="47339"/>
                    </a:cubicBezTo>
                    <a:cubicBezTo>
                      <a:pt x="60081" y="51340"/>
                      <a:pt x="40079" y="54293"/>
                      <a:pt x="19981" y="56293"/>
                    </a:cubicBezTo>
                    <a:cubicBezTo>
                      <a:pt x="15028" y="56388"/>
                      <a:pt x="9980" y="55340"/>
                      <a:pt x="5694" y="52673"/>
                    </a:cubicBezTo>
                    <a:cubicBezTo>
                      <a:pt x="2455" y="50673"/>
                      <a:pt x="-783" y="47149"/>
                      <a:pt x="169" y="43053"/>
                    </a:cubicBezTo>
                    <a:cubicBezTo>
                      <a:pt x="3789" y="30861"/>
                      <a:pt x="7313" y="18669"/>
                      <a:pt x="10837" y="6477"/>
                    </a:cubicBezTo>
                    <a:cubicBezTo>
                      <a:pt x="23696" y="8287"/>
                      <a:pt x="36936" y="6286"/>
                      <a:pt x="48270" y="0"/>
                    </a:cubicBezTo>
                    <a:close/>
                  </a:path>
                </a:pathLst>
              </a:custGeom>
              <a:solidFill>
                <a:srgbClr val="0057A4"/>
              </a:solidFill>
              <a:ln w="9525" cap="flat">
                <a:noFill/>
                <a:prstDash val="solid"/>
                <a:miter/>
              </a:ln>
            </p:spPr>
            <p:txBody>
              <a:bodyPr rtlCol="0" anchor="ctr"/>
              <a:lstStyle/>
              <a:p>
                <a:endParaRPr lang="en-US"/>
              </a:p>
            </p:txBody>
          </p:sp>
          <p:sp>
            <p:nvSpPr>
              <p:cNvPr id="46" name="Vapaamuotoinen: Muoto 45">
                <a:extLst>
                  <a:ext uri="{FF2B5EF4-FFF2-40B4-BE49-F238E27FC236}">
                    <a16:creationId xmlns:a16="http://schemas.microsoft.com/office/drawing/2014/main" id="{0DED3BB6-4D6C-4008-8487-E40A45680699}"/>
                  </a:ext>
                </a:extLst>
              </p:cNvPr>
              <p:cNvSpPr/>
              <p:nvPr/>
            </p:nvSpPr>
            <p:spPr>
              <a:xfrm>
                <a:off x="6181376" y="3507771"/>
                <a:ext cx="84998" cy="71556"/>
              </a:xfrm>
              <a:custGeom>
                <a:avLst/>
                <a:gdLst>
                  <a:gd name="connsiteX0" fmla="*/ 56736 w 84998"/>
                  <a:gd name="connsiteY0" fmla="*/ 0 h 71556"/>
                  <a:gd name="connsiteX1" fmla="*/ 83120 w 84998"/>
                  <a:gd name="connsiteY1" fmla="*/ 26003 h 71556"/>
                  <a:gd name="connsiteX2" fmla="*/ 78167 w 84998"/>
                  <a:gd name="connsiteY2" fmla="*/ 43529 h 71556"/>
                  <a:gd name="connsiteX3" fmla="*/ 71786 w 84998"/>
                  <a:gd name="connsiteY3" fmla="*/ 48006 h 71556"/>
                  <a:gd name="connsiteX4" fmla="*/ 16160 w 84998"/>
                  <a:gd name="connsiteY4" fmla="*/ 70675 h 71556"/>
                  <a:gd name="connsiteX5" fmla="*/ 3206 w 84998"/>
                  <a:gd name="connsiteY5" fmla="*/ 69628 h 71556"/>
                  <a:gd name="connsiteX6" fmla="*/ 1015 w 84998"/>
                  <a:gd name="connsiteY6" fmla="*/ 58865 h 71556"/>
                  <a:gd name="connsiteX7" fmla="*/ 21589 w 84998"/>
                  <a:gd name="connsiteY7" fmla="*/ 13049 h 71556"/>
                  <a:gd name="connsiteX8" fmla="*/ 56736 w 84998"/>
                  <a:gd name="connsiteY8" fmla="*/ 0 h 71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998" h="71556">
                    <a:moveTo>
                      <a:pt x="56736" y="0"/>
                    </a:moveTo>
                    <a:cubicBezTo>
                      <a:pt x="65594" y="8668"/>
                      <a:pt x="74262" y="17431"/>
                      <a:pt x="83120" y="26003"/>
                    </a:cubicBezTo>
                    <a:cubicBezTo>
                      <a:pt x="87978" y="31432"/>
                      <a:pt x="82358" y="39529"/>
                      <a:pt x="78167" y="43529"/>
                    </a:cubicBezTo>
                    <a:cubicBezTo>
                      <a:pt x="76358" y="45339"/>
                      <a:pt x="74072" y="46768"/>
                      <a:pt x="71786" y="48006"/>
                    </a:cubicBezTo>
                    <a:cubicBezTo>
                      <a:pt x="53688" y="56483"/>
                      <a:pt x="35114" y="64008"/>
                      <a:pt x="16160" y="70675"/>
                    </a:cubicBezTo>
                    <a:cubicBezTo>
                      <a:pt x="11969" y="71819"/>
                      <a:pt x="6920" y="72199"/>
                      <a:pt x="3206" y="69628"/>
                    </a:cubicBezTo>
                    <a:cubicBezTo>
                      <a:pt x="-414" y="67151"/>
                      <a:pt x="-700" y="62674"/>
                      <a:pt x="1015" y="58865"/>
                    </a:cubicBezTo>
                    <a:cubicBezTo>
                      <a:pt x="8444" y="43815"/>
                      <a:pt x="15207" y="28575"/>
                      <a:pt x="21589" y="13049"/>
                    </a:cubicBezTo>
                    <a:cubicBezTo>
                      <a:pt x="34067" y="12668"/>
                      <a:pt x="46640" y="7715"/>
                      <a:pt x="56736" y="0"/>
                    </a:cubicBezTo>
                    <a:close/>
                  </a:path>
                </a:pathLst>
              </a:custGeom>
              <a:solidFill>
                <a:srgbClr val="0057A4"/>
              </a:solidFill>
              <a:ln w="9525" cap="flat">
                <a:noFill/>
                <a:prstDash val="solid"/>
                <a:miter/>
              </a:ln>
            </p:spPr>
            <p:txBody>
              <a:bodyPr rtlCol="0" anchor="ctr"/>
              <a:lstStyle/>
              <a:p>
                <a:endParaRPr lang="en-US"/>
              </a:p>
            </p:txBody>
          </p:sp>
          <p:sp>
            <p:nvSpPr>
              <p:cNvPr id="47" name="Vapaamuotoinen: Muoto 46">
                <a:extLst>
                  <a:ext uri="{FF2B5EF4-FFF2-40B4-BE49-F238E27FC236}">
                    <a16:creationId xmlns:a16="http://schemas.microsoft.com/office/drawing/2014/main" id="{7AEEC729-8067-401A-B0CD-96D75844D043}"/>
                  </a:ext>
                </a:extLst>
              </p:cNvPr>
              <p:cNvSpPr/>
              <p:nvPr/>
            </p:nvSpPr>
            <p:spPr>
              <a:xfrm>
                <a:off x="6098190" y="3495865"/>
                <a:ext cx="88868" cy="80062"/>
              </a:xfrm>
              <a:custGeom>
                <a:avLst/>
                <a:gdLst>
                  <a:gd name="connsiteX0" fmla="*/ 73723 w 88868"/>
                  <a:gd name="connsiteY0" fmla="*/ 14383 h 80062"/>
                  <a:gd name="connsiteX1" fmla="*/ 88868 w 88868"/>
                  <a:gd name="connsiteY1" fmla="*/ 23050 h 80062"/>
                  <a:gd name="connsiteX2" fmla="*/ 68866 w 88868"/>
                  <a:gd name="connsiteY2" fmla="*/ 69628 h 80062"/>
                  <a:gd name="connsiteX3" fmla="*/ 63913 w 88868"/>
                  <a:gd name="connsiteY3" fmla="*/ 75343 h 80062"/>
                  <a:gd name="connsiteX4" fmla="*/ 39910 w 88868"/>
                  <a:gd name="connsiteY4" fmla="*/ 77248 h 80062"/>
                  <a:gd name="connsiteX5" fmla="*/ 0 w 88868"/>
                  <a:gd name="connsiteY5" fmla="*/ 47339 h 80062"/>
                  <a:gd name="connsiteX6" fmla="*/ 10477 w 88868"/>
                  <a:gd name="connsiteY6" fmla="*/ 14288 h 80062"/>
                  <a:gd name="connsiteX7" fmla="*/ 63151 w 88868"/>
                  <a:gd name="connsiteY7" fmla="*/ 0 h 80062"/>
                  <a:gd name="connsiteX8" fmla="*/ 73723 w 88868"/>
                  <a:gd name="connsiteY8" fmla="*/ 14383 h 80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8868" h="80062">
                    <a:moveTo>
                      <a:pt x="73723" y="14383"/>
                    </a:moveTo>
                    <a:cubicBezTo>
                      <a:pt x="78295" y="18478"/>
                      <a:pt x="83439" y="21336"/>
                      <a:pt x="88868" y="23050"/>
                    </a:cubicBezTo>
                    <a:cubicBezTo>
                      <a:pt x="82677" y="38767"/>
                      <a:pt x="76105" y="54293"/>
                      <a:pt x="68866" y="69628"/>
                    </a:cubicBezTo>
                    <a:cubicBezTo>
                      <a:pt x="67627" y="71819"/>
                      <a:pt x="65913" y="73819"/>
                      <a:pt x="63913" y="75343"/>
                    </a:cubicBezTo>
                    <a:cubicBezTo>
                      <a:pt x="57150" y="80296"/>
                      <a:pt x="47149" y="82010"/>
                      <a:pt x="39910" y="77248"/>
                    </a:cubicBezTo>
                    <a:cubicBezTo>
                      <a:pt x="26289" y="67723"/>
                      <a:pt x="13049" y="57626"/>
                      <a:pt x="0" y="47339"/>
                    </a:cubicBezTo>
                    <a:cubicBezTo>
                      <a:pt x="8287" y="37909"/>
                      <a:pt x="11620" y="26003"/>
                      <a:pt x="10477" y="14288"/>
                    </a:cubicBezTo>
                    <a:cubicBezTo>
                      <a:pt x="28194" y="9906"/>
                      <a:pt x="45720" y="5144"/>
                      <a:pt x="63151" y="0"/>
                    </a:cubicBezTo>
                    <a:cubicBezTo>
                      <a:pt x="65532" y="5239"/>
                      <a:pt x="68961" y="10097"/>
                      <a:pt x="73723" y="14383"/>
                    </a:cubicBezTo>
                    <a:close/>
                  </a:path>
                </a:pathLst>
              </a:custGeom>
              <a:solidFill>
                <a:srgbClr val="0057A4"/>
              </a:solidFill>
              <a:ln w="9525" cap="flat">
                <a:noFill/>
                <a:prstDash val="solid"/>
                <a:miter/>
              </a:ln>
            </p:spPr>
            <p:txBody>
              <a:bodyPr rtlCol="0" anchor="ctr"/>
              <a:lstStyle/>
              <a:p>
                <a:endParaRPr lang="en-US"/>
              </a:p>
            </p:txBody>
          </p:sp>
          <p:sp>
            <p:nvSpPr>
              <p:cNvPr id="48" name="Vapaamuotoinen: Muoto 47">
                <a:extLst>
                  <a:ext uri="{FF2B5EF4-FFF2-40B4-BE49-F238E27FC236}">
                    <a16:creationId xmlns:a16="http://schemas.microsoft.com/office/drawing/2014/main" id="{130E5BD4-F11E-4347-AD2E-F5688CC3E8B0}"/>
                  </a:ext>
                </a:extLst>
              </p:cNvPr>
              <p:cNvSpPr/>
              <p:nvPr/>
            </p:nvSpPr>
            <p:spPr>
              <a:xfrm>
                <a:off x="6249923" y="3439389"/>
                <a:ext cx="71651" cy="84972"/>
              </a:xfrm>
              <a:custGeom>
                <a:avLst/>
                <a:gdLst>
                  <a:gd name="connsiteX0" fmla="*/ 0 w 71651"/>
                  <a:gd name="connsiteY0" fmla="*/ 56667 h 84972"/>
                  <a:gd name="connsiteX1" fmla="*/ 26098 w 71651"/>
                  <a:gd name="connsiteY1" fmla="*/ 83051 h 84972"/>
                  <a:gd name="connsiteX2" fmla="*/ 43624 w 71651"/>
                  <a:gd name="connsiteY2" fmla="*/ 78193 h 84972"/>
                  <a:gd name="connsiteX3" fmla="*/ 48101 w 71651"/>
                  <a:gd name="connsiteY3" fmla="*/ 71812 h 84972"/>
                  <a:gd name="connsiteX4" fmla="*/ 70771 w 71651"/>
                  <a:gd name="connsiteY4" fmla="*/ 16186 h 84972"/>
                  <a:gd name="connsiteX5" fmla="*/ 69723 w 71651"/>
                  <a:gd name="connsiteY5" fmla="*/ 3232 h 84972"/>
                  <a:gd name="connsiteX6" fmla="*/ 58960 w 71651"/>
                  <a:gd name="connsiteY6" fmla="*/ 1041 h 84972"/>
                  <a:gd name="connsiteX7" fmla="*/ 13144 w 71651"/>
                  <a:gd name="connsiteY7" fmla="*/ 21615 h 84972"/>
                  <a:gd name="connsiteX8" fmla="*/ 0 w 71651"/>
                  <a:gd name="connsiteY8" fmla="*/ 56667 h 849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651" h="84972">
                    <a:moveTo>
                      <a:pt x="0" y="56667"/>
                    </a:moveTo>
                    <a:cubicBezTo>
                      <a:pt x="8668" y="65430"/>
                      <a:pt x="17431" y="74193"/>
                      <a:pt x="26098" y="83051"/>
                    </a:cubicBezTo>
                    <a:cubicBezTo>
                      <a:pt x="31528" y="88004"/>
                      <a:pt x="39624" y="82289"/>
                      <a:pt x="43624" y="78193"/>
                    </a:cubicBezTo>
                    <a:cubicBezTo>
                      <a:pt x="45434" y="76288"/>
                      <a:pt x="46863" y="74097"/>
                      <a:pt x="48101" y="71812"/>
                    </a:cubicBezTo>
                    <a:cubicBezTo>
                      <a:pt x="56674" y="53714"/>
                      <a:pt x="64198" y="35140"/>
                      <a:pt x="70771" y="16186"/>
                    </a:cubicBezTo>
                    <a:cubicBezTo>
                      <a:pt x="71914" y="11994"/>
                      <a:pt x="72295" y="6946"/>
                      <a:pt x="69723" y="3232"/>
                    </a:cubicBezTo>
                    <a:cubicBezTo>
                      <a:pt x="67246" y="-483"/>
                      <a:pt x="62770" y="-674"/>
                      <a:pt x="58960" y="1041"/>
                    </a:cubicBezTo>
                    <a:cubicBezTo>
                      <a:pt x="43910" y="8470"/>
                      <a:pt x="28670" y="15233"/>
                      <a:pt x="13144" y="21615"/>
                    </a:cubicBezTo>
                    <a:cubicBezTo>
                      <a:pt x="12573" y="33997"/>
                      <a:pt x="7620" y="46570"/>
                      <a:pt x="0" y="56667"/>
                    </a:cubicBezTo>
                    <a:close/>
                  </a:path>
                </a:pathLst>
              </a:custGeom>
              <a:solidFill>
                <a:srgbClr val="0057A4"/>
              </a:solidFill>
              <a:ln w="9525" cap="flat">
                <a:noFill/>
                <a:prstDash val="solid"/>
                <a:miter/>
              </a:ln>
            </p:spPr>
            <p:txBody>
              <a:bodyPr rtlCol="0" anchor="ctr"/>
              <a:lstStyle/>
              <a:p>
                <a:endParaRPr lang="en-US"/>
              </a:p>
            </p:txBody>
          </p:sp>
          <p:sp>
            <p:nvSpPr>
              <p:cNvPr id="49" name="Vapaamuotoinen: Muoto 48">
                <a:extLst>
                  <a:ext uri="{FF2B5EF4-FFF2-40B4-BE49-F238E27FC236}">
                    <a16:creationId xmlns:a16="http://schemas.microsoft.com/office/drawing/2014/main" id="{B9AED87B-19DD-4E45-BC17-29BC35243A83}"/>
                  </a:ext>
                </a:extLst>
              </p:cNvPr>
              <p:cNvSpPr/>
              <p:nvPr/>
            </p:nvSpPr>
            <p:spPr>
              <a:xfrm>
                <a:off x="5944327" y="3530727"/>
                <a:ext cx="86520" cy="66964"/>
              </a:xfrm>
              <a:custGeom>
                <a:avLst/>
                <a:gdLst>
                  <a:gd name="connsiteX0" fmla="*/ 57184 w 86520"/>
                  <a:gd name="connsiteY0" fmla="*/ 0 h 66964"/>
                  <a:gd name="connsiteX1" fmla="*/ 8130 w 86520"/>
                  <a:gd name="connsiteY1" fmla="*/ 5048 h 66964"/>
                  <a:gd name="connsiteX2" fmla="*/ 1367 w 86520"/>
                  <a:gd name="connsiteY2" fmla="*/ 19145 h 66964"/>
                  <a:gd name="connsiteX3" fmla="*/ 6130 w 86520"/>
                  <a:gd name="connsiteY3" fmla="*/ 25241 h 66964"/>
                  <a:gd name="connsiteX4" fmla="*/ 53564 w 86520"/>
                  <a:gd name="connsiteY4" fmla="*/ 62865 h 66964"/>
                  <a:gd name="connsiteX5" fmla="*/ 67756 w 86520"/>
                  <a:gd name="connsiteY5" fmla="*/ 66961 h 66964"/>
                  <a:gd name="connsiteX6" fmla="*/ 77377 w 86520"/>
                  <a:gd name="connsiteY6" fmla="*/ 61341 h 66964"/>
                  <a:gd name="connsiteX7" fmla="*/ 86521 w 86520"/>
                  <a:gd name="connsiteY7" fmla="*/ 24384 h 66964"/>
                  <a:gd name="connsiteX8" fmla="*/ 57184 w 86520"/>
                  <a:gd name="connsiteY8" fmla="*/ 0 h 66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6520" h="66964">
                    <a:moveTo>
                      <a:pt x="57184" y="0"/>
                    </a:moveTo>
                    <a:cubicBezTo>
                      <a:pt x="40896" y="2191"/>
                      <a:pt x="24608" y="4000"/>
                      <a:pt x="8130" y="5048"/>
                    </a:cubicBezTo>
                    <a:cubicBezTo>
                      <a:pt x="510" y="5810"/>
                      <a:pt x="-1776" y="12668"/>
                      <a:pt x="1367" y="19145"/>
                    </a:cubicBezTo>
                    <a:cubicBezTo>
                      <a:pt x="2510" y="21431"/>
                      <a:pt x="4320" y="23527"/>
                      <a:pt x="6130" y="25241"/>
                    </a:cubicBezTo>
                    <a:cubicBezTo>
                      <a:pt x="21274" y="38576"/>
                      <a:pt x="37086" y="51149"/>
                      <a:pt x="53564" y="62865"/>
                    </a:cubicBezTo>
                    <a:cubicBezTo>
                      <a:pt x="57755" y="65437"/>
                      <a:pt x="62708" y="67056"/>
                      <a:pt x="67756" y="66961"/>
                    </a:cubicBezTo>
                    <a:cubicBezTo>
                      <a:pt x="71566" y="66866"/>
                      <a:pt x="76043" y="65437"/>
                      <a:pt x="77377" y="61341"/>
                    </a:cubicBezTo>
                    <a:cubicBezTo>
                      <a:pt x="80329" y="49054"/>
                      <a:pt x="83377" y="36671"/>
                      <a:pt x="86521" y="24384"/>
                    </a:cubicBezTo>
                    <a:cubicBezTo>
                      <a:pt x="74424" y="19526"/>
                      <a:pt x="63946" y="11144"/>
                      <a:pt x="57184" y="0"/>
                    </a:cubicBezTo>
                    <a:close/>
                  </a:path>
                </a:pathLst>
              </a:custGeom>
              <a:solidFill>
                <a:srgbClr val="0057A4"/>
              </a:solidFill>
              <a:ln w="9525" cap="flat">
                <a:noFill/>
                <a:prstDash val="solid"/>
                <a:miter/>
              </a:ln>
            </p:spPr>
            <p:txBody>
              <a:bodyPr rtlCol="0" anchor="ctr"/>
              <a:lstStyle/>
              <a:p>
                <a:endParaRPr lang="en-US"/>
              </a:p>
            </p:txBody>
          </p:sp>
          <p:sp>
            <p:nvSpPr>
              <p:cNvPr id="50" name="Vapaamuotoinen: Muoto 49">
                <a:extLst>
                  <a:ext uri="{FF2B5EF4-FFF2-40B4-BE49-F238E27FC236}">
                    <a16:creationId xmlns:a16="http://schemas.microsoft.com/office/drawing/2014/main" id="{72466A76-DC59-4881-921F-01DB1C2122D3}"/>
                  </a:ext>
                </a:extLst>
              </p:cNvPr>
              <p:cNvSpPr/>
              <p:nvPr/>
            </p:nvSpPr>
            <p:spPr>
              <a:xfrm>
                <a:off x="5850649" y="3415093"/>
                <a:ext cx="65327" cy="87173"/>
              </a:xfrm>
              <a:custGeom>
                <a:avLst/>
                <a:gdLst>
                  <a:gd name="connsiteX0" fmla="*/ 41420 w 65327"/>
                  <a:gd name="connsiteY0" fmla="*/ 0 h 87173"/>
                  <a:gd name="connsiteX1" fmla="*/ 5606 w 65327"/>
                  <a:gd name="connsiteY1" fmla="*/ 9430 h 87173"/>
                  <a:gd name="connsiteX2" fmla="*/ 1129 w 65327"/>
                  <a:gd name="connsiteY2" fmla="*/ 27051 h 87173"/>
                  <a:gd name="connsiteX3" fmla="*/ 4463 w 65327"/>
                  <a:gd name="connsiteY3" fmla="*/ 34099 h 87173"/>
                  <a:gd name="connsiteX4" fmla="*/ 41325 w 65327"/>
                  <a:gd name="connsiteY4" fmla="*/ 81534 h 87173"/>
                  <a:gd name="connsiteX5" fmla="*/ 53040 w 65327"/>
                  <a:gd name="connsiteY5" fmla="*/ 87154 h 87173"/>
                  <a:gd name="connsiteX6" fmla="*/ 60279 w 65327"/>
                  <a:gd name="connsiteY6" fmla="*/ 78962 h 87173"/>
                  <a:gd name="connsiteX7" fmla="*/ 65328 w 65327"/>
                  <a:gd name="connsiteY7" fmla="*/ 28956 h 87173"/>
                  <a:gd name="connsiteX8" fmla="*/ 41420 w 65327"/>
                  <a:gd name="connsiteY8" fmla="*/ 0 h 871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5327" h="87173">
                    <a:moveTo>
                      <a:pt x="41420" y="0"/>
                    </a:moveTo>
                    <a:cubicBezTo>
                      <a:pt x="29514" y="3143"/>
                      <a:pt x="17512" y="6286"/>
                      <a:pt x="5606" y="9430"/>
                    </a:cubicBezTo>
                    <a:cubicBezTo>
                      <a:pt x="-1347" y="11620"/>
                      <a:pt x="-490" y="21526"/>
                      <a:pt x="1129" y="27051"/>
                    </a:cubicBezTo>
                    <a:cubicBezTo>
                      <a:pt x="1796" y="29527"/>
                      <a:pt x="3034" y="31909"/>
                      <a:pt x="4463" y="34099"/>
                    </a:cubicBezTo>
                    <a:cubicBezTo>
                      <a:pt x="15893" y="50578"/>
                      <a:pt x="28275" y="66294"/>
                      <a:pt x="41325" y="81534"/>
                    </a:cubicBezTo>
                    <a:cubicBezTo>
                      <a:pt x="44373" y="84582"/>
                      <a:pt x="48564" y="87440"/>
                      <a:pt x="53040" y="87154"/>
                    </a:cubicBezTo>
                    <a:cubicBezTo>
                      <a:pt x="57422" y="86773"/>
                      <a:pt x="59898" y="83058"/>
                      <a:pt x="60279" y="78962"/>
                    </a:cubicBezTo>
                    <a:cubicBezTo>
                      <a:pt x="61327" y="62198"/>
                      <a:pt x="63137" y="45529"/>
                      <a:pt x="65328" y="28956"/>
                    </a:cubicBezTo>
                    <a:cubicBezTo>
                      <a:pt x="54755" y="22289"/>
                      <a:pt x="46278" y="11620"/>
                      <a:pt x="41420" y="0"/>
                    </a:cubicBezTo>
                    <a:close/>
                  </a:path>
                </a:pathLst>
              </a:custGeom>
              <a:solidFill>
                <a:srgbClr val="008DCD"/>
              </a:solidFill>
              <a:ln w="9525" cap="flat">
                <a:noFill/>
                <a:prstDash val="solid"/>
                <a:miter/>
              </a:ln>
            </p:spPr>
            <p:txBody>
              <a:bodyPr rtlCol="0" anchor="ctr"/>
              <a:lstStyle/>
              <a:p>
                <a:endParaRPr lang="en-US"/>
              </a:p>
            </p:txBody>
          </p:sp>
          <p:sp>
            <p:nvSpPr>
              <p:cNvPr id="51" name="Vapaamuotoinen: Muoto 50">
                <a:extLst>
                  <a:ext uri="{FF2B5EF4-FFF2-40B4-BE49-F238E27FC236}">
                    <a16:creationId xmlns:a16="http://schemas.microsoft.com/office/drawing/2014/main" id="{59DAF5C3-C217-48B8-A0B2-DE2AB3442039}"/>
                  </a:ext>
                </a:extLst>
              </p:cNvPr>
              <p:cNvSpPr/>
              <p:nvPr/>
            </p:nvSpPr>
            <p:spPr>
              <a:xfrm>
                <a:off x="5924823" y="3443096"/>
                <a:ext cx="78212" cy="78510"/>
              </a:xfrm>
              <a:custGeom>
                <a:avLst/>
                <a:gdLst>
                  <a:gd name="connsiteX0" fmla="*/ 23443 w 78212"/>
                  <a:gd name="connsiteY0" fmla="*/ 7239 h 78510"/>
                  <a:gd name="connsiteX1" fmla="*/ 5917 w 78212"/>
                  <a:gd name="connsiteY1" fmla="*/ 7144 h 78510"/>
                  <a:gd name="connsiteX2" fmla="*/ 12 w 78212"/>
                  <a:gd name="connsiteY2" fmla="*/ 57436 h 78510"/>
                  <a:gd name="connsiteX3" fmla="*/ 1441 w 78212"/>
                  <a:gd name="connsiteY3" fmla="*/ 64770 h 78510"/>
                  <a:gd name="connsiteX4" fmla="*/ 21253 w 78212"/>
                  <a:gd name="connsiteY4" fmla="*/ 78486 h 78510"/>
                  <a:gd name="connsiteX5" fmla="*/ 70783 w 78212"/>
                  <a:gd name="connsiteY5" fmla="*/ 72485 h 78510"/>
                  <a:gd name="connsiteX6" fmla="*/ 78212 w 78212"/>
                  <a:gd name="connsiteY6" fmla="*/ 38672 h 78510"/>
                  <a:gd name="connsiteX7" fmla="*/ 39826 w 78212"/>
                  <a:gd name="connsiteY7" fmla="*/ 0 h 78510"/>
                  <a:gd name="connsiteX8" fmla="*/ 23443 w 78212"/>
                  <a:gd name="connsiteY8" fmla="*/ 7239 h 78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212" h="78510">
                    <a:moveTo>
                      <a:pt x="23443" y="7239"/>
                    </a:moveTo>
                    <a:cubicBezTo>
                      <a:pt x="17347" y="8477"/>
                      <a:pt x="11537" y="8382"/>
                      <a:pt x="5917" y="7144"/>
                    </a:cubicBezTo>
                    <a:cubicBezTo>
                      <a:pt x="3441" y="23813"/>
                      <a:pt x="1441" y="40672"/>
                      <a:pt x="12" y="57436"/>
                    </a:cubicBezTo>
                    <a:cubicBezTo>
                      <a:pt x="-83" y="59912"/>
                      <a:pt x="393" y="62484"/>
                      <a:pt x="1441" y="64770"/>
                    </a:cubicBezTo>
                    <a:cubicBezTo>
                      <a:pt x="4774" y="72390"/>
                      <a:pt x="12585" y="78962"/>
                      <a:pt x="21253" y="78486"/>
                    </a:cubicBezTo>
                    <a:cubicBezTo>
                      <a:pt x="37826" y="76962"/>
                      <a:pt x="54304" y="74962"/>
                      <a:pt x="70783" y="72485"/>
                    </a:cubicBezTo>
                    <a:cubicBezTo>
                      <a:pt x="68306" y="60198"/>
                      <a:pt x="71449" y="48292"/>
                      <a:pt x="78212" y="38672"/>
                    </a:cubicBezTo>
                    <a:cubicBezTo>
                      <a:pt x="65163" y="26099"/>
                      <a:pt x="52304" y="13145"/>
                      <a:pt x="39826" y="0"/>
                    </a:cubicBezTo>
                    <a:cubicBezTo>
                      <a:pt x="35064" y="3334"/>
                      <a:pt x="29635" y="5905"/>
                      <a:pt x="23443" y="7239"/>
                    </a:cubicBezTo>
                    <a:close/>
                  </a:path>
                </a:pathLst>
              </a:custGeom>
              <a:solidFill>
                <a:srgbClr val="008DCD"/>
              </a:solidFill>
              <a:ln w="9525" cap="flat">
                <a:noFill/>
                <a:prstDash val="solid"/>
                <a:miter/>
              </a:ln>
            </p:spPr>
            <p:txBody>
              <a:bodyPr rtlCol="0" anchor="ctr"/>
              <a:lstStyle/>
              <a:p>
                <a:endParaRPr lang="en-US"/>
              </a:p>
            </p:txBody>
          </p:sp>
          <p:sp>
            <p:nvSpPr>
              <p:cNvPr id="52" name="Vapaamuotoinen: Muoto 51">
                <a:extLst>
                  <a:ext uri="{FF2B5EF4-FFF2-40B4-BE49-F238E27FC236}">
                    <a16:creationId xmlns:a16="http://schemas.microsoft.com/office/drawing/2014/main" id="{63C50CE6-6308-4DB3-8A4F-81003B893BD8}"/>
                  </a:ext>
                </a:extLst>
              </p:cNvPr>
              <p:cNvSpPr/>
              <p:nvPr/>
            </p:nvSpPr>
            <p:spPr>
              <a:xfrm>
                <a:off x="5838659" y="3317010"/>
                <a:ext cx="55315" cy="91968"/>
              </a:xfrm>
              <a:custGeom>
                <a:avLst/>
                <a:gdLst>
                  <a:gd name="connsiteX0" fmla="*/ 49124 w 55315"/>
                  <a:gd name="connsiteY0" fmla="*/ 81986 h 91968"/>
                  <a:gd name="connsiteX1" fmla="*/ 13405 w 55315"/>
                  <a:gd name="connsiteY1" fmla="*/ 91797 h 91968"/>
                  <a:gd name="connsiteX2" fmla="*/ 737 w 55315"/>
                  <a:gd name="connsiteY2" fmla="*/ 78748 h 91968"/>
                  <a:gd name="connsiteX3" fmla="*/ 70 w 55315"/>
                  <a:gd name="connsiteY3" fmla="*/ 70937 h 91968"/>
                  <a:gd name="connsiteX4" fmla="*/ 8261 w 55315"/>
                  <a:gd name="connsiteY4" fmla="*/ 11501 h 91968"/>
                  <a:gd name="connsiteX5" fmla="*/ 15596 w 55315"/>
                  <a:gd name="connsiteY5" fmla="*/ 738 h 91968"/>
                  <a:gd name="connsiteX6" fmla="*/ 25978 w 55315"/>
                  <a:gd name="connsiteY6" fmla="*/ 4262 h 91968"/>
                  <a:gd name="connsiteX7" fmla="*/ 55315 w 55315"/>
                  <a:gd name="connsiteY7" fmla="*/ 45029 h 91968"/>
                  <a:gd name="connsiteX8" fmla="*/ 49124 w 55315"/>
                  <a:gd name="connsiteY8" fmla="*/ 81986 h 91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315" h="91968">
                    <a:moveTo>
                      <a:pt x="49124" y="81986"/>
                    </a:moveTo>
                    <a:cubicBezTo>
                      <a:pt x="37217" y="85225"/>
                      <a:pt x="25311" y="88463"/>
                      <a:pt x="13405" y="91797"/>
                    </a:cubicBezTo>
                    <a:cubicBezTo>
                      <a:pt x="6261" y="93321"/>
                      <a:pt x="2070" y="84367"/>
                      <a:pt x="737" y="78748"/>
                    </a:cubicBezTo>
                    <a:cubicBezTo>
                      <a:pt x="70" y="76176"/>
                      <a:pt x="-120" y="73604"/>
                      <a:pt x="70" y="70937"/>
                    </a:cubicBezTo>
                    <a:cubicBezTo>
                      <a:pt x="1784" y="50935"/>
                      <a:pt x="4547" y="31123"/>
                      <a:pt x="8261" y="11501"/>
                    </a:cubicBezTo>
                    <a:cubicBezTo>
                      <a:pt x="9405" y="7310"/>
                      <a:pt x="11500" y="2738"/>
                      <a:pt x="15596" y="738"/>
                    </a:cubicBezTo>
                    <a:cubicBezTo>
                      <a:pt x="19596" y="-1167"/>
                      <a:pt x="23597" y="833"/>
                      <a:pt x="25978" y="4262"/>
                    </a:cubicBezTo>
                    <a:cubicBezTo>
                      <a:pt x="35217" y="18169"/>
                      <a:pt x="45123" y="31694"/>
                      <a:pt x="55315" y="45029"/>
                    </a:cubicBezTo>
                    <a:cubicBezTo>
                      <a:pt x="49505" y="56078"/>
                      <a:pt x="47505" y="69413"/>
                      <a:pt x="49124" y="81986"/>
                    </a:cubicBezTo>
                    <a:close/>
                  </a:path>
                </a:pathLst>
              </a:custGeom>
              <a:solidFill>
                <a:srgbClr val="00B5EF"/>
              </a:solidFill>
              <a:ln w="9525" cap="flat">
                <a:noFill/>
                <a:prstDash val="solid"/>
                <a:miter/>
              </a:ln>
            </p:spPr>
            <p:txBody>
              <a:bodyPr rtlCol="0" anchor="ctr"/>
              <a:lstStyle/>
              <a:p>
                <a:endParaRPr lang="en-US"/>
              </a:p>
            </p:txBody>
          </p:sp>
          <p:sp>
            <p:nvSpPr>
              <p:cNvPr id="53" name="Vapaamuotoinen: Muoto 52">
                <a:extLst>
                  <a:ext uri="{FF2B5EF4-FFF2-40B4-BE49-F238E27FC236}">
                    <a16:creationId xmlns:a16="http://schemas.microsoft.com/office/drawing/2014/main" id="{FB77EBE6-BE76-473A-A626-5AE19A75F38D}"/>
                  </a:ext>
                </a:extLst>
              </p:cNvPr>
              <p:cNvSpPr/>
              <p:nvPr/>
            </p:nvSpPr>
            <p:spPr>
              <a:xfrm>
                <a:off x="5870657" y="3260217"/>
                <a:ext cx="79990" cy="89153"/>
              </a:xfrm>
              <a:custGeom>
                <a:avLst/>
                <a:gdLst>
                  <a:gd name="connsiteX0" fmla="*/ 79990 w 79990"/>
                  <a:gd name="connsiteY0" fmla="*/ 25622 h 89153"/>
                  <a:gd name="connsiteX1" fmla="*/ 65512 w 79990"/>
                  <a:gd name="connsiteY1" fmla="*/ 15145 h 89153"/>
                  <a:gd name="connsiteX2" fmla="*/ 56844 w 79990"/>
                  <a:gd name="connsiteY2" fmla="*/ 0 h 89153"/>
                  <a:gd name="connsiteX3" fmla="*/ 10267 w 79990"/>
                  <a:gd name="connsiteY3" fmla="*/ 20002 h 89153"/>
                  <a:gd name="connsiteX4" fmla="*/ 4552 w 79990"/>
                  <a:gd name="connsiteY4" fmla="*/ 24955 h 89153"/>
                  <a:gd name="connsiteX5" fmla="*/ 742 w 79990"/>
                  <a:gd name="connsiteY5" fmla="*/ 32766 h 89153"/>
                  <a:gd name="connsiteX6" fmla="*/ 171 w 79990"/>
                  <a:gd name="connsiteY6" fmla="*/ 41434 h 89153"/>
                  <a:gd name="connsiteX7" fmla="*/ 2647 w 79990"/>
                  <a:gd name="connsiteY7" fmla="*/ 48577 h 89153"/>
                  <a:gd name="connsiteX8" fmla="*/ 33032 w 79990"/>
                  <a:gd name="connsiteY8" fmla="*/ 89154 h 89153"/>
                  <a:gd name="connsiteX9" fmla="*/ 48081 w 79990"/>
                  <a:gd name="connsiteY9" fmla="*/ 80296 h 89153"/>
                  <a:gd name="connsiteX10" fmla="*/ 65798 w 79990"/>
                  <a:gd name="connsiteY10" fmla="*/ 78391 h 89153"/>
                  <a:gd name="connsiteX11" fmla="*/ 72465 w 79990"/>
                  <a:gd name="connsiteY11" fmla="*/ 51911 h 89153"/>
                  <a:gd name="connsiteX12" fmla="*/ 79990 w 79990"/>
                  <a:gd name="connsiteY12" fmla="*/ 25622 h 891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9990" h="89153">
                    <a:moveTo>
                      <a:pt x="79990" y="25622"/>
                    </a:moveTo>
                    <a:cubicBezTo>
                      <a:pt x="74656" y="23336"/>
                      <a:pt x="69798" y="19812"/>
                      <a:pt x="65512" y="15145"/>
                    </a:cubicBezTo>
                    <a:cubicBezTo>
                      <a:pt x="61416" y="10573"/>
                      <a:pt x="58559" y="5334"/>
                      <a:pt x="56844" y="0"/>
                    </a:cubicBezTo>
                    <a:cubicBezTo>
                      <a:pt x="41128" y="6191"/>
                      <a:pt x="25602" y="12859"/>
                      <a:pt x="10267" y="20002"/>
                    </a:cubicBezTo>
                    <a:cubicBezTo>
                      <a:pt x="8076" y="21145"/>
                      <a:pt x="6076" y="22860"/>
                      <a:pt x="4552" y="24955"/>
                    </a:cubicBezTo>
                    <a:cubicBezTo>
                      <a:pt x="2838" y="27241"/>
                      <a:pt x="1599" y="29908"/>
                      <a:pt x="742" y="32766"/>
                    </a:cubicBezTo>
                    <a:cubicBezTo>
                      <a:pt x="75" y="35623"/>
                      <a:pt x="-210" y="38576"/>
                      <a:pt x="171" y="41434"/>
                    </a:cubicBezTo>
                    <a:cubicBezTo>
                      <a:pt x="456" y="43910"/>
                      <a:pt x="1314" y="46387"/>
                      <a:pt x="2647" y="48577"/>
                    </a:cubicBezTo>
                    <a:cubicBezTo>
                      <a:pt x="12363" y="62389"/>
                      <a:pt x="22459" y="75914"/>
                      <a:pt x="33032" y="89154"/>
                    </a:cubicBezTo>
                    <a:cubicBezTo>
                      <a:pt x="37223" y="85344"/>
                      <a:pt x="42271" y="82296"/>
                      <a:pt x="48081" y="80296"/>
                    </a:cubicBezTo>
                    <a:cubicBezTo>
                      <a:pt x="54082" y="78295"/>
                      <a:pt x="60083" y="77724"/>
                      <a:pt x="65798" y="78391"/>
                    </a:cubicBezTo>
                    <a:cubicBezTo>
                      <a:pt x="67989" y="69532"/>
                      <a:pt x="70179" y="60769"/>
                      <a:pt x="72465" y="51911"/>
                    </a:cubicBezTo>
                    <a:cubicBezTo>
                      <a:pt x="74942" y="43053"/>
                      <a:pt x="77418" y="34385"/>
                      <a:pt x="79990" y="25622"/>
                    </a:cubicBezTo>
                    <a:close/>
                  </a:path>
                </a:pathLst>
              </a:custGeom>
              <a:solidFill>
                <a:srgbClr val="00B5EF"/>
              </a:solidFill>
              <a:ln w="9525" cap="flat">
                <a:noFill/>
                <a:prstDash val="solid"/>
                <a:miter/>
              </a:ln>
            </p:spPr>
            <p:txBody>
              <a:bodyPr rtlCol="0" anchor="ctr"/>
              <a:lstStyle/>
              <a:p>
                <a:endParaRPr lang="en-US"/>
              </a:p>
            </p:txBody>
          </p:sp>
          <p:sp>
            <p:nvSpPr>
              <p:cNvPr id="54" name="Vapaamuotoinen: Muoto 53">
                <a:extLst>
                  <a:ext uri="{FF2B5EF4-FFF2-40B4-BE49-F238E27FC236}">
                    <a16:creationId xmlns:a16="http://schemas.microsoft.com/office/drawing/2014/main" id="{8AD20DDB-623C-4754-B5BB-00D4F9A9DAD9}"/>
                  </a:ext>
                </a:extLst>
              </p:cNvPr>
              <p:cNvSpPr/>
              <p:nvPr/>
            </p:nvSpPr>
            <p:spPr>
              <a:xfrm>
                <a:off x="6237922" y="3355847"/>
                <a:ext cx="79836" cy="89154"/>
              </a:xfrm>
              <a:custGeom>
                <a:avLst/>
                <a:gdLst>
                  <a:gd name="connsiteX0" fmla="*/ 79724 w 79836"/>
                  <a:gd name="connsiteY0" fmla="*/ 47720 h 89154"/>
                  <a:gd name="connsiteX1" fmla="*/ 77248 w 79836"/>
                  <a:gd name="connsiteY1" fmla="*/ 40577 h 89154"/>
                  <a:gd name="connsiteX2" fmla="*/ 46958 w 79836"/>
                  <a:gd name="connsiteY2" fmla="*/ 0 h 89154"/>
                  <a:gd name="connsiteX3" fmla="*/ 31813 w 79836"/>
                  <a:gd name="connsiteY3" fmla="*/ 8858 h 89154"/>
                  <a:gd name="connsiteX4" fmla="*/ 14097 w 79836"/>
                  <a:gd name="connsiteY4" fmla="*/ 10763 h 89154"/>
                  <a:gd name="connsiteX5" fmla="*/ 7429 w 79836"/>
                  <a:gd name="connsiteY5" fmla="*/ 37243 h 89154"/>
                  <a:gd name="connsiteX6" fmla="*/ 0 w 79836"/>
                  <a:gd name="connsiteY6" fmla="*/ 63437 h 89154"/>
                  <a:gd name="connsiteX7" fmla="*/ 14383 w 79836"/>
                  <a:gd name="connsiteY7" fmla="*/ 73914 h 89154"/>
                  <a:gd name="connsiteX8" fmla="*/ 23050 w 79836"/>
                  <a:gd name="connsiteY8" fmla="*/ 89154 h 89154"/>
                  <a:gd name="connsiteX9" fmla="*/ 69628 w 79836"/>
                  <a:gd name="connsiteY9" fmla="*/ 69152 h 89154"/>
                  <a:gd name="connsiteX10" fmla="*/ 75343 w 79836"/>
                  <a:gd name="connsiteY10" fmla="*/ 64199 h 89154"/>
                  <a:gd name="connsiteX11" fmla="*/ 79153 w 79836"/>
                  <a:gd name="connsiteY11" fmla="*/ 56388 h 89154"/>
                  <a:gd name="connsiteX12" fmla="*/ 79724 w 79836"/>
                  <a:gd name="connsiteY12" fmla="*/ 47720 h 89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9836" h="89154">
                    <a:moveTo>
                      <a:pt x="79724" y="47720"/>
                    </a:moveTo>
                    <a:cubicBezTo>
                      <a:pt x="79438" y="45244"/>
                      <a:pt x="78581" y="42767"/>
                      <a:pt x="77248" y="40577"/>
                    </a:cubicBezTo>
                    <a:cubicBezTo>
                      <a:pt x="67627" y="26670"/>
                      <a:pt x="57436" y="13240"/>
                      <a:pt x="46958" y="0"/>
                    </a:cubicBezTo>
                    <a:cubicBezTo>
                      <a:pt x="42767" y="3810"/>
                      <a:pt x="37719" y="6858"/>
                      <a:pt x="31813" y="8858"/>
                    </a:cubicBezTo>
                    <a:cubicBezTo>
                      <a:pt x="25813" y="10858"/>
                      <a:pt x="19812" y="11430"/>
                      <a:pt x="14097" y="10763"/>
                    </a:cubicBezTo>
                    <a:cubicBezTo>
                      <a:pt x="12002" y="19621"/>
                      <a:pt x="9811" y="28384"/>
                      <a:pt x="7429" y="37243"/>
                    </a:cubicBezTo>
                    <a:cubicBezTo>
                      <a:pt x="5048" y="46006"/>
                      <a:pt x="2572" y="54769"/>
                      <a:pt x="0" y="63437"/>
                    </a:cubicBezTo>
                    <a:cubicBezTo>
                      <a:pt x="5334" y="65723"/>
                      <a:pt x="10192" y="69152"/>
                      <a:pt x="14383" y="73914"/>
                    </a:cubicBezTo>
                    <a:cubicBezTo>
                      <a:pt x="18478" y="78581"/>
                      <a:pt x="21336" y="83725"/>
                      <a:pt x="23050" y="89154"/>
                    </a:cubicBezTo>
                    <a:cubicBezTo>
                      <a:pt x="38767" y="82963"/>
                      <a:pt x="54388" y="76295"/>
                      <a:pt x="69628" y="69152"/>
                    </a:cubicBezTo>
                    <a:cubicBezTo>
                      <a:pt x="71819" y="68008"/>
                      <a:pt x="73819" y="66294"/>
                      <a:pt x="75343" y="64199"/>
                    </a:cubicBezTo>
                    <a:cubicBezTo>
                      <a:pt x="77057" y="61913"/>
                      <a:pt x="78296" y="59246"/>
                      <a:pt x="79153" y="56388"/>
                    </a:cubicBezTo>
                    <a:cubicBezTo>
                      <a:pt x="79724" y="53530"/>
                      <a:pt x="80010" y="50578"/>
                      <a:pt x="79724" y="47720"/>
                    </a:cubicBezTo>
                    <a:close/>
                  </a:path>
                </a:pathLst>
              </a:custGeom>
              <a:solidFill>
                <a:srgbClr val="0057A4"/>
              </a:solidFill>
              <a:ln w="9525" cap="flat">
                <a:noFill/>
                <a:prstDash val="solid"/>
                <a:miter/>
              </a:ln>
            </p:spPr>
            <p:txBody>
              <a:bodyPr rtlCol="0" anchor="ctr"/>
              <a:lstStyle/>
              <a:p>
                <a:endParaRPr lang="en-US"/>
              </a:p>
            </p:txBody>
          </p:sp>
          <p:sp>
            <p:nvSpPr>
              <p:cNvPr id="55" name="Vapaamuotoinen: Muoto 54">
                <a:extLst>
                  <a:ext uri="{FF2B5EF4-FFF2-40B4-BE49-F238E27FC236}">
                    <a16:creationId xmlns:a16="http://schemas.microsoft.com/office/drawing/2014/main" id="{AFA600BB-4190-4160-AB1B-384CDE655FB7}"/>
                  </a:ext>
                </a:extLst>
              </p:cNvPr>
              <p:cNvSpPr/>
              <p:nvPr/>
            </p:nvSpPr>
            <p:spPr>
              <a:xfrm>
                <a:off x="6008162" y="3208655"/>
                <a:ext cx="108768" cy="94614"/>
              </a:xfrm>
              <a:custGeom>
                <a:avLst/>
                <a:gdLst>
                  <a:gd name="connsiteX0" fmla="*/ 91932 w 108768"/>
                  <a:gd name="connsiteY0" fmla="*/ 82232 h 94614"/>
                  <a:gd name="connsiteX1" fmla="*/ 108316 w 108768"/>
                  <a:gd name="connsiteY1" fmla="*/ 22225 h 94614"/>
                  <a:gd name="connsiteX2" fmla="*/ 102981 w 108768"/>
                  <a:gd name="connsiteY2" fmla="*/ 5175 h 94614"/>
                  <a:gd name="connsiteX3" fmla="*/ 85837 w 108768"/>
                  <a:gd name="connsiteY3" fmla="*/ 222 h 94614"/>
                  <a:gd name="connsiteX4" fmla="*/ 14208 w 108768"/>
                  <a:gd name="connsiteY4" fmla="*/ 19653 h 94614"/>
                  <a:gd name="connsiteX5" fmla="*/ 6017 w 108768"/>
                  <a:gd name="connsiteY5" fmla="*/ 24606 h 94614"/>
                  <a:gd name="connsiteX6" fmla="*/ 4779 w 108768"/>
                  <a:gd name="connsiteY6" fmla="*/ 50705 h 94614"/>
                  <a:gd name="connsiteX7" fmla="*/ 48784 w 108768"/>
                  <a:gd name="connsiteY7" fmla="*/ 94615 h 94614"/>
                  <a:gd name="connsiteX8" fmla="*/ 91932 w 108768"/>
                  <a:gd name="connsiteY8" fmla="*/ 82232 h 94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768" h="94614">
                    <a:moveTo>
                      <a:pt x="91932" y="82232"/>
                    </a:moveTo>
                    <a:cubicBezTo>
                      <a:pt x="97362" y="62230"/>
                      <a:pt x="102791" y="42227"/>
                      <a:pt x="108316" y="22225"/>
                    </a:cubicBezTo>
                    <a:cubicBezTo>
                      <a:pt x="109744" y="15938"/>
                      <a:pt x="107744" y="9461"/>
                      <a:pt x="102981" y="5175"/>
                    </a:cubicBezTo>
                    <a:cubicBezTo>
                      <a:pt x="98314" y="984"/>
                      <a:pt x="91932" y="-635"/>
                      <a:pt x="85837" y="222"/>
                    </a:cubicBezTo>
                    <a:cubicBezTo>
                      <a:pt x="61738" y="6032"/>
                      <a:pt x="37926" y="12509"/>
                      <a:pt x="14208" y="19653"/>
                    </a:cubicBezTo>
                    <a:cubicBezTo>
                      <a:pt x="11160" y="20701"/>
                      <a:pt x="8208" y="22320"/>
                      <a:pt x="6017" y="24606"/>
                    </a:cubicBezTo>
                    <a:cubicBezTo>
                      <a:pt x="-1127" y="31750"/>
                      <a:pt x="-2365" y="43085"/>
                      <a:pt x="4779" y="50705"/>
                    </a:cubicBezTo>
                    <a:cubicBezTo>
                      <a:pt x="19447" y="65278"/>
                      <a:pt x="34116" y="79946"/>
                      <a:pt x="48784" y="94615"/>
                    </a:cubicBezTo>
                    <a:cubicBezTo>
                      <a:pt x="60786" y="85376"/>
                      <a:pt x="76121" y="80708"/>
                      <a:pt x="91932" y="82232"/>
                    </a:cubicBezTo>
                    <a:close/>
                  </a:path>
                </a:pathLst>
              </a:custGeom>
              <a:solidFill>
                <a:srgbClr val="00B5EF"/>
              </a:solidFill>
              <a:ln w="9525" cap="flat">
                <a:noFill/>
                <a:prstDash val="solid"/>
                <a:miter/>
              </a:ln>
            </p:spPr>
            <p:txBody>
              <a:bodyPr rtlCol="0" anchor="ctr"/>
              <a:lstStyle/>
              <a:p>
                <a:endParaRPr lang="en-US"/>
              </a:p>
            </p:txBody>
          </p:sp>
          <p:sp>
            <p:nvSpPr>
              <p:cNvPr id="56" name="Vapaamuotoinen: Muoto 55">
                <a:extLst>
                  <a:ext uri="{FF2B5EF4-FFF2-40B4-BE49-F238E27FC236}">
                    <a16:creationId xmlns:a16="http://schemas.microsoft.com/office/drawing/2014/main" id="{FBBB443A-A954-478E-9907-6A3287EA9AA5}"/>
                  </a:ext>
                </a:extLst>
              </p:cNvPr>
              <p:cNvSpPr/>
              <p:nvPr/>
            </p:nvSpPr>
            <p:spPr>
              <a:xfrm>
                <a:off x="6120002" y="3223586"/>
                <a:ext cx="103964" cy="104925"/>
              </a:xfrm>
              <a:custGeom>
                <a:avLst/>
                <a:gdLst>
                  <a:gd name="connsiteX0" fmla="*/ 103251 w 103964"/>
                  <a:gd name="connsiteY0" fmla="*/ 65777 h 104925"/>
                  <a:gd name="connsiteX1" fmla="*/ 98584 w 103964"/>
                  <a:gd name="connsiteY1" fmla="*/ 57395 h 104925"/>
                  <a:gd name="connsiteX2" fmla="*/ 46292 w 103964"/>
                  <a:gd name="connsiteY2" fmla="*/ 4722 h 104925"/>
                  <a:gd name="connsiteX3" fmla="*/ 28956 w 103964"/>
                  <a:gd name="connsiteY3" fmla="*/ 436 h 104925"/>
                  <a:gd name="connsiteX4" fmla="*/ 15812 w 103964"/>
                  <a:gd name="connsiteY4" fmla="*/ 12533 h 104925"/>
                  <a:gd name="connsiteX5" fmla="*/ 0 w 103964"/>
                  <a:gd name="connsiteY5" fmla="*/ 72635 h 104925"/>
                  <a:gd name="connsiteX6" fmla="*/ 31337 w 103964"/>
                  <a:gd name="connsiteY6" fmla="*/ 104925 h 104925"/>
                  <a:gd name="connsiteX7" fmla="*/ 91345 w 103964"/>
                  <a:gd name="connsiteY7" fmla="*/ 88923 h 104925"/>
                  <a:gd name="connsiteX8" fmla="*/ 103251 w 103964"/>
                  <a:gd name="connsiteY8" fmla="*/ 65777 h 104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964" h="104925">
                    <a:moveTo>
                      <a:pt x="103251" y="65777"/>
                    </a:moveTo>
                    <a:cubicBezTo>
                      <a:pt x="102489" y="62634"/>
                      <a:pt x="100775" y="59777"/>
                      <a:pt x="98584" y="57395"/>
                    </a:cubicBezTo>
                    <a:cubicBezTo>
                      <a:pt x="81629" y="39393"/>
                      <a:pt x="64199" y="21867"/>
                      <a:pt x="46292" y="4722"/>
                    </a:cubicBezTo>
                    <a:cubicBezTo>
                      <a:pt x="41434" y="912"/>
                      <a:pt x="35052" y="-898"/>
                      <a:pt x="28956" y="436"/>
                    </a:cubicBezTo>
                    <a:cubicBezTo>
                      <a:pt x="22670" y="1769"/>
                      <a:pt x="17621" y="6341"/>
                      <a:pt x="15812" y="12533"/>
                    </a:cubicBezTo>
                    <a:cubicBezTo>
                      <a:pt x="10573" y="32630"/>
                      <a:pt x="5334" y="52633"/>
                      <a:pt x="0" y="72635"/>
                    </a:cubicBezTo>
                    <a:cubicBezTo>
                      <a:pt x="14383" y="79208"/>
                      <a:pt x="25432" y="90923"/>
                      <a:pt x="31337" y="104925"/>
                    </a:cubicBezTo>
                    <a:cubicBezTo>
                      <a:pt x="51340" y="99591"/>
                      <a:pt x="71342" y="94257"/>
                      <a:pt x="91345" y="88923"/>
                    </a:cubicBezTo>
                    <a:cubicBezTo>
                      <a:pt x="101346" y="85970"/>
                      <a:pt x="105823" y="75493"/>
                      <a:pt x="103251" y="65777"/>
                    </a:cubicBezTo>
                    <a:close/>
                  </a:path>
                </a:pathLst>
              </a:custGeom>
              <a:solidFill>
                <a:srgbClr val="008DCD"/>
              </a:solidFill>
              <a:ln w="9525" cap="flat">
                <a:noFill/>
                <a:prstDash val="solid"/>
                <a:miter/>
              </a:ln>
            </p:spPr>
            <p:txBody>
              <a:bodyPr rtlCol="0" anchor="ctr"/>
              <a:lstStyle/>
              <a:p>
                <a:endParaRPr lang="en-US"/>
              </a:p>
            </p:txBody>
          </p:sp>
          <p:sp>
            <p:nvSpPr>
              <p:cNvPr id="57" name="Vapaamuotoinen: Muoto 56">
                <a:extLst>
                  <a:ext uri="{FF2B5EF4-FFF2-40B4-BE49-F238E27FC236}">
                    <a16:creationId xmlns:a16="http://schemas.microsoft.com/office/drawing/2014/main" id="{327DE229-4377-4798-AF72-86DF9940A887}"/>
                  </a:ext>
                </a:extLst>
              </p:cNvPr>
              <p:cNvSpPr/>
              <p:nvPr/>
            </p:nvSpPr>
            <p:spPr>
              <a:xfrm>
                <a:off x="6144005" y="3328731"/>
                <a:ext cx="94357" cy="109586"/>
              </a:xfrm>
              <a:custGeom>
                <a:avLst/>
                <a:gdLst>
                  <a:gd name="connsiteX0" fmla="*/ 93917 w 94357"/>
                  <a:gd name="connsiteY0" fmla="*/ 24259 h 109586"/>
                  <a:gd name="connsiteX1" fmla="*/ 93726 w 94357"/>
                  <a:gd name="connsiteY1" fmla="*/ 14639 h 109586"/>
                  <a:gd name="connsiteX2" fmla="*/ 71819 w 94357"/>
                  <a:gd name="connsiteY2" fmla="*/ 446 h 109586"/>
                  <a:gd name="connsiteX3" fmla="*/ 11811 w 94357"/>
                  <a:gd name="connsiteY3" fmla="*/ 16639 h 109586"/>
                  <a:gd name="connsiteX4" fmla="*/ 10096 w 94357"/>
                  <a:gd name="connsiteY4" fmla="*/ 39880 h 109586"/>
                  <a:gd name="connsiteX5" fmla="*/ 0 w 94357"/>
                  <a:gd name="connsiteY5" fmla="*/ 60835 h 109586"/>
                  <a:gd name="connsiteX6" fmla="*/ 43910 w 94357"/>
                  <a:gd name="connsiteY6" fmla="*/ 104840 h 109586"/>
                  <a:gd name="connsiteX7" fmla="*/ 70009 w 94357"/>
                  <a:gd name="connsiteY7" fmla="*/ 103602 h 109586"/>
                  <a:gd name="connsiteX8" fmla="*/ 74962 w 94357"/>
                  <a:gd name="connsiteY8" fmla="*/ 95315 h 109586"/>
                  <a:gd name="connsiteX9" fmla="*/ 85058 w 94357"/>
                  <a:gd name="connsiteY9" fmla="*/ 59882 h 109586"/>
                  <a:gd name="connsiteX10" fmla="*/ 93917 w 94357"/>
                  <a:gd name="connsiteY10" fmla="*/ 24259 h 109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4357" h="109586">
                    <a:moveTo>
                      <a:pt x="93917" y="24259"/>
                    </a:moveTo>
                    <a:cubicBezTo>
                      <a:pt x="94488" y="21116"/>
                      <a:pt x="94583" y="17782"/>
                      <a:pt x="93726" y="14639"/>
                    </a:cubicBezTo>
                    <a:cubicBezTo>
                      <a:pt x="91154" y="4923"/>
                      <a:pt x="81915" y="-1840"/>
                      <a:pt x="71819" y="446"/>
                    </a:cubicBezTo>
                    <a:cubicBezTo>
                      <a:pt x="51816" y="5876"/>
                      <a:pt x="31813" y="11210"/>
                      <a:pt x="11811" y="16639"/>
                    </a:cubicBezTo>
                    <a:cubicBezTo>
                      <a:pt x="12668" y="24164"/>
                      <a:pt x="12192" y="32069"/>
                      <a:pt x="10096" y="39880"/>
                    </a:cubicBezTo>
                    <a:cubicBezTo>
                      <a:pt x="8001" y="47690"/>
                      <a:pt x="4572" y="54739"/>
                      <a:pt x="0" y="60835"/>
                    </a:cubicBezTo>
                    <a:cubicBezTo>
                      <a:pt x="14669" y="75503"/>
                      <a:pt x="29242" y="90172"/>
                      <a:pt x="43910" y="104840"/>
                    </a:cubicBezTo>
                    <a:cubicBezTo>
                      <a:pt x="51530" y="111984"/>
                      <a:pt x="62865" y="110651"/>
                      <a:pt x="70009" y="103602"/>
                    </a:cubicBezTo>
                    <a:cubicBezTo>
                      <a:pt x="72295" y="101316"/>
                      <a:pt x="73914" y="98363"/>
                      <a:pt x="74962" y="95315"/>
                    </a:cubicBezTo>
                    <a:cubicBezTo>
                      <a:pt x="78486" y="83600"/>
                      <a:pt x="81820" y="71789"/>
                      <a:pt x="85058" y="59882"/>
                    </a:cubicBezTo>
                    <a:cubicBezTo>
                      <a:pt x="88106" y="48071"/>
                      <a:pt x="91154" y="36165"/>
                      <a:pt x="93917" y="24259"/>
                    </a:cubicBezTo>
                    <a:close/>
                  </a:path>
                </a:pathLst>
              </a:custGeom>
              <a:solidFill>
                <a:srgbClr val="008DCD"/>
              </a:solidFill>
              <a:ln w="9525" cap="flat">
                <a:noFill/>
                <a:prstDash val="solid"/>
                <a:miter/>
              </a:ln>
            </p:spPr>
            <p:txBody>
              <a:bodyPr rtlCol="0" anchor="ctr"/>
              <a:lstStyle/>
              <a:p>
                <a:endParaRPr lang="en-US"/>
              </a:p>
            </p:txBody>
          </p:sp>
          <p:sp>
            <p:nvSpPr>
              <p:cNvPr id="58" name="Vapaamuotoinen: Muoto 57">
                <a:extLst>
                  <a:ext uri="{FF2B5EF4-FFF2-40B4-BE49-F238E27FC236}">
                    <a16:creationId xmlns:a16="http://schemas.microsoft.com/office/drawing/2014/main" id="{F876FA27-592E-48D1-812B-F28685AE1608}"/>
                  </a:ext>
                </a:extLst>
              </p:cNvPr>
              <p:cNvSpPr/>
              <p:nvPr/>
            </p:nvSpPr>
            <p:spPr>
              <a:xfrm>
                <a:off x="6071544" y="3401948"/>
                <a:ext cx="108862" cy="94519"/>
              </a:xfrm>
              <a:custGeom>
                <a:avLst/>
                <a:gdLst>
                  <a:gd name="connsiteX0" fmla="*/ 104084 w 108862"/>
                  <a:gd name="connsiteY0" fmla="*/ 43815 h 94519"/>
                  <a:gd name="connsiteX1" fmla="*/ 60078 w 108862"/>
                  <a:gd name="connsiteY1" fmla="*/ 0 h 94519"/>
                  <a:gd name="connsiteX2" fmla="*/ 16835 w 108862"/>
                  <a:gd name="connsiteY2" fmla="*/ 12287 h 94519"/>
                  <a:gd name="connsiteX3" fmla="*/ 452 w 108862"/>
                  <a:gd name="connsiteY3" fmla="*/ 72295 h 94519"/>
                  <a:gd name="connsiteX4" fmla="*/ 5881 w 108862"/>
                  <a:gd name="connsiteY4" fmla="*/ 89345 h 94519"/>
                  <a:gd name="connsiteX5" fmla="*/ 23026 w 108862"/>
                  <a:gd name="connsiteY5" fmla="*/ 94298 h 94519"/>
                  <a:gd name="connsiteX6" fmla="*/ 94654 w 108862"/>
                  <a:gd name="connsiteY6" fmla="*/ 74867 h 94519"/>
                  <a:gd name="connsiteX7" fmla="*/ 102846 w 108862"/>
                  <a:gd name="connsiteY7" fmla="*/ 69914 h 94519"/>
                  <a:gd name="connsiteX8" fmla="*/ 104084 w 108862"/>
                  <a:gd name="connsiteY8" fmla="*/ 43815 h 94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862" h="94519">
                    <a:moveTo>
                      <a:pt x="104084" y="43815"/>
                    </a:moveTo>
                    <a:cubicBezTo>
                      <a:pt x="89415" y="29242"/>
                      <a:pt x="74747" y="14573"/>
                      <a:pt x="60078" y="0"/>
                    </a:cubicBezTo>
                    <a:cubicBezTo>
                      <a:pt x="47982" y="9144"/>
                      <a:pt x="32551" y="13811"/>
                      <a:pt x="16835" y="12287"/>
                    </a:cubicBezTo>
                    <a:cubicBezTo>
                      <a:pt x="11405" y="32290"/>
                      <a:pt x="5976" y="52292"/>
                      <a:pt x="452" y="72295"/>
                    </a:cubicBezTo>
                    <a:cubicBezTo>
                      <a:pt x="-977" y="78581"/>
                      <a:pt x="1023" y="85058"/>
                      <a:pt x="5881" y="89345"/>
                    </a:cubicBezTo>
                    <a:cubicBezTo>
                      <a:pt x="10548" y="93536"/>
                      <a:pt x="16930" y="95155"/>
                      <a:pt x="23026" y="94298"/>
                    </a:cubicBezTo>
                    <a:cubicBezTo>
                      <a:pt x="47124" y="88487"/>
                      <a:pt x="70937" y="82010"/>
                      <a:pt x="94654" y="74867"/>
                    </a:cubicBezTo>
                    <a:cubicBezTo>
                      <a:pt x="97702" y="73819"/>
                      <a:pt x="100560" y="72200"/>
                      <a:pt x="102846" y="69914"/>
                    </a:cubicBezTo>
                    <a:cubicBezTo>
                      <a:pt x="109989" y="62770"/>
                      <a:pt x="111228" y="51435"/>
                      <a:pt x="104084" y="43815"/>
                    </a:cubicBezTo>
                    <a:close/>
                  </a:path>
                </a:pathLst>
              </a:custGeom>
              <a:solidFill>
                <a:srgbClr val="008DCD"/>
              </a:solidFill>
              <a:ln w="9525" cap="flat">
                <a:noFill/>
                <a:prstDash val="solid"/>
                <a:miter/>
              </a:ln>
            </p:spPr>
            <p:txBody>
              <a:bodyPr rtlCol="0" anchor="ctr"/>
              <a:lstStyle/>
              <a:p>
                <a:endParaRPr lang="en-US"/>
              </a:p>
            </p:txBody>
          </p:sp>
          <p:sp>
            <p:nvSpPr>
              <p:cNvPr id="59" name="Vapaamuotoinen: Muoto 58">
                <a:extLst>
                  <a:ext uri="{FF2B5EF4-FFF2-40B4-BE49-F238E27FC236}">
                    <a16:creationId xmlns:a16="http://schemas.microsoft.com/office/drawing/2014/main" id="{A1CFF5D4-4F0D-4CF7-8F29-2E008CB80ED2}"/>
                  </a:ext>
                </a:extLst>
              </p:cNvPr>
              <p:cNvSpPr/>
              <p:nvPr/>
            </p:nvSpPr>
            <p:spPr>
              <a:xfrm>
                <a:off x="5964456" y="3376612"/>
                <a:ext cx="103920" cy="104925"/>
              </a:xfrm>
              <a:custGeom>
                <a:avLst/>
                <a:gdLst>
                  <a:gd name="connsiteX0" fmla="*/ 72679 w 103920"/>
                  <a:gd name="connsiteY0" fmla="*/ 0 h 104925"/>
                  <a:gd name="connsiteX1" fmla="*/ 12671 w 103920"/>
                  <a:gd name="connsiteY1" fmla="*/ 16002 h 104925"/>
                  <a:gd name="connsiteX2" fmla="*/ 670 w 103920"/>
                  <a:gd name="connsiteY2" fmla="*/ 39243 h 104925"/>
                  <a:gd name="connsiteX3" fmla="*/ 5337 w 103920"/>
                  <a:gd name="connsiteY3" fmla="*/ 47625 h 104925"/>
                  <a:gd name="connsiteX4" fmla="*/ 57629 w 103920"/>
                  <a:gd name="connsiteY4" fmla="*/ 100203 h 104925"/>
                  <a:gd name="connsiteX5" fmla="*/ 74965 w 103920"/>
                  <a:gd name="connsiteY5" fmla="*/ 104489 h 104925"/>
                  <a:gd name="connsiteX6" fmla="*/ 88109 w 103920"/>
                  <a:gd name="connsiteY6" fmla="*/ 92393 h 104925"/>
                  <a:gd name="connsiteX7" fmla="*/ 103921 w 103920"/>
                  <a:gd name="connsiteY7" fmla="*/ 32290 h 104925"/>
                  <a:gd name="connsiteX8" fmla="*/ 72679 w 103920"/>
                  <a:gd name="connsiteY8" fmla="*/ 0 h 104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3920" h="104925">
                    <a:moveTo>
                      <a:pt x="72679" y="0"/>
                    </a:moveTo>
                    <a:cubicBezTo>
                      <a:pt x="52676" y="5334"/>
                      <a:pt x="32674" y="10668"/>
                      <a:pt x="12671" y="16002"/>
                    </a:cubicBezTo>
                    <a:cubicBezTo>
                      <a:pt x="2670" y="19050"/>
                      <a:pt x="-1807" y="29527"/>
                      <a:pt x="670" y="39243"/>
                    </a:cubicBezTo>
                    <a:cubicBezTo>
                      <a:pt x="1527" y="42386"/>
                      <a:pt x="3242" y="45244"/>
                      <a:pt x="5337" y="47625"/>
                    </a:cubicBezTo>
                    <a:cubicBezTo>
                      <a:pt x="22292" y="65627"/>
                      <a:pt x="39722" y="83153"/>
                      <a:pt x="57629" y="100203"/>
                    </a:cubicBezTo>
                    <a:cubicBezTo>
                      <a:pt x="62487" y="104013"/>
                      <a:pt x="68869" y="105823"/>
                      <a:pt x="74965" y="104489"/>
                    </a:cubicBezTo>
                    <a:cubicBezTo>
                      <a:pt x="81251" y="103156"/>
                      <a:pt x="86300" y="98584"/>
                      <a:pt x="88109" y="92393"/>
                    </a:cubicBezTo>
                    <a:cubicBezTo>
                      <a:pt x="93348" y="72295"/>
                      <a:pt x="98587" y="52292"/>
                      <a:pt x="103921" y="32290"/>
                    </a:cubicBezTo>
                    <a:cubicBezTo>
                      <a:pt x="89633" y="25718"/>
                      <a:pt x="78680" y="14002"/>
                      <a:pt x="72679" y="0"/>
                    </a:cubicBezTo>
                    <a:close/>
                  </a:path>
                </a:pathLst>
              </a:custGeom>
              <a:solidFill>
                <a:srgbClr val="008DCD"/>
              </a:solidFill>
              <a:ln w="9525" cap="flat">
                <a:noFill/>
                <a:prstDash val="solid"/>
                <a:miter/>
              </a:ln>
            </p:spPr>
            <p:txBody>
              <a:bodyPr rtlCol="0" anchor="ctr"/>
              <a:lstStyle/>
              <a:p>
                <a:endParaRPr lang="en-US"/>
              </a:p>
            </p:txBody>
          </p:sp>
        </p:grpSp>
        <p:grpSp>
          <p:nvGrpSpPr>
            <p:cNvPr id="60" name="Kuva 32">
              <a:extLst>
                <a:ext uri="{FF2B5EF4-FFF2-40B4-BE49-F238E27FC236}">
                  <a16:creationId xmlns:a16="http://schemas.microsoft.com/office/drawing/2014/main" id="{B2598BC4-EAAD-491E-AACD-143F1D0D9F0A}"/>
                </a:ext>
              </a:extLst>
            </p:cNvPr>
            <p:cNvGrpSpPr/>
            <p:nvPr/>
          </p:nvGrpSpPr>
          <p:grpSpPr>
            <a:xfrm>
              <a:off x="5405437" y="3685222"/>
              <a:ext cx="1377600" cy="76485"/>
              <a:chOff x="5405437" y="3685222"/>
              <a:chExt cx="1377600" cy="76485"/>
            </a:xfrm>
            <a:solidFill>
              <a:srgbClr val="0057A4"/>
            </a:solidFill>
          </p:grpSpPr>
          <p:sp>
            <p:nvSpPr>
              <p:cNvPr id="61" name="Vapaamuotoinen: Muoto 60">
                <a:extLst>
                  <a:ext uri="{FF2B5EF4-FFF2-40B4-BE49-F238E27FC236}">
                    <a16:creationId xmlns:a16="http://schemas.microsoft.com/office/drawing/2014/main" id="{F0ADA3F4-88A2-4C30-A9A6-7550BADCFB07}"/>
                  </a:ext>
                </a:extLst>
              </p:cNvPr>
              <p:cNvSpPr/>
              <p:nvPr/>
            </p:nvSpPr>
            <p:spPr>
              <a:xfrm>
                <a:off x="5405437" y="3686365"/>
                <a:ext cx="63531" cy="74009"/>
              </a:xfrm>
              <a:custGeom>
                <a:avLst/>
                <a:gdLst>
                  <a:gd name="connsiteX0" fmla="*/ 60865 w 63531"/>
                  <a:gd name="connsiteY0" fmla="*/ 74009 h 74009"/>
                  <a:gd name="connsiteX1" fmla="*/ 45911 w 63531"/>
                  <a:gd name="connsiteY1" fmla="*/ 74009 h 74009"/>
                  <a:gd name="connsiteX2" fmla="*/ 43434 w 63531"/>
                  <a:gd name="connsiteY2" fmla="*/ 71818 h 74009"/>
                  <a:gd name="connsiteX3" fmla="*/ 43434 w 63531"/>
                  <a:gd name="connsiteY3" fmla="*/ 43910 h 74009"/>
                  <a:gd name="connsiteX4" fmla="*/ 20003 w 63531"/>
                  <a:gd name="connsiteY4" fmla="*/ 43910 h 74009"/>
                  <a:gd name="connsiteX5" fmla="*/ 20003 w 63531"/>
                  <a:gd name="connsiteY5" fmla="*/ 71818 h 74009"/>
                  <a:gd name="connsiteX6" fmla="*/ 17431 w 63531"/>
                  <a:gd name="connsiteY6" fmla="*/ 74009 h 74009"/>
                  <a:gd name="connsiteX7" fmla="*/ 2477 w 63531"/>
                  <a:gd name="connsiteY7" fmla="*/ 74009 h 74009"/>
                  <a:gd name="connsiteX8" fmla="*/ 0 w 63531"/>
                  <a:gd name="connsiteY8" fmla="*/ 71723 h 74009"/>
                  <a:gd name="connsiteX9" fmla="*/ 0 w 63531"/>
                  <a:gd name="connsiteY9" fmla="*/ 2191 h 74009"/>
                  <a:gd name="connsiteX10" fmla="*/ 2477 w 63531"/>
                  <a:gd name="connsiteY10" fmla="*/ 0 h 74009"/>
                  <a:gd name="connsiteX11" fmla="*/ 17526 w 63531"/>
                  <a:gd name="connsiteY11" fmla="*/ 0 h 74009"/>
                  <a:gd name="connsiteX12" fmla="*/ 20098 w 63531"/>
                  <a:gd name="connsiteY12" fmla="*/ 2191 h 74009"/>
                  <a:gd name="connsiteX13" fmla="*/ 20098 w 63531"/>
                  <a:gd name="connsiteY13" fmla="*/ 27146 h 74009"/>
                  <a:gd name="connsiteX14" fmla="*/ 43529 w 63531"/>
                  <a:gd name="connsiteY14" fmla="*/ 27146 h 74009"/>
                  <a:gd name="connsiteX15" fmla="*/ 43529 w 63531"/>
                  <a:gd name="connsiteY15" fmla="*/ 2191 h 74009"/>
                  <a:gd name="connsiteX16" fmla="*/ 46006 w 63531"/>
                  <a:gd name="connsiteY16" fmla="*/ 0 h 74009"/>
                  <a:gd name="connsiteX17" fmla="*/ 60960 w 63531"/>
                  <a:gd name="connsiteY17" fmla="*/ 0 h 74009"/>
                  <a:gd name="connsiteX18" fmla="*/ 63532 w 63531"/>
                  <a:gd name="connsiteY18" fmla="*/ 2191 h 74009"/>
                  <a:gd name="connsiteX19" fmla="*/ 63532 w 63531"/>
                  <a:gd name="connsiteY19" fmla="*/ 71723 h 74009"/>
                  <a:gd name="connsiteX20" fmla="*/ 60865 w 63531"/>
                  <a:gd name="connsiteY20" fmla="*/ 74009 h 74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3531" h="74009">
                    <a:moveTo>
                      <a:pt x="60865" y="74009"/>
                    </a:moveTo>
                    <a:lnTo>
                      <a:pt x="45911" y="74009"/>
                    </a:lnTo>
                    <a:cubicBezTo>
                      <a:pt x="44101" y="74009"/>
                      <a:pt x="43434" y="73247"/>
                      <a:pt x="43434" y="71818"/>
                    </a:cubicBezTo>
                    <a:lnTo>
                      <a:pt x="43434" y="43910"/>
                    </a:lnTo>
                    <a:lnTo>
                      <a:pt x="20003" y="43910"/>
                    </a:lnTo>
                    <a:lnTo>
                      <a:pt x="20003" y="71818"/>
                    </a:lnTo>
                    <a:cubicBezTo>
                      <a:pt x="20003" y="73533"/>
                      <a:pt x="19812" y="74009"/>
                      <a:pt x="17431" y="74009"/>
                    </a:cubicBezTo>
                    <a:lnTo>
                      <a:pt x="2477" y="74009"/>
                    </a:lnTo>
                    <a:cubicBezTo>
                      <a:pt x="667" y="74009"/>
                      <a:pt x="0" y="73247"/>
                      <a:pt x="0" y="71723"/>
                    </a:cubicBezTo>
                    <a:lnTo>
                      <a:pt x="0" y="2191"/>
                    </a:lnTo>
                    <a:cubicBezTo>
                      <a:pt x="0" y="667"/>
                      <a:pt x="667" y="0"/>
                      <a:pt x="2477" y="0"/>
                    </a:cubicBezTo>
                    <a:lnTo>
                      <a:pt x="17526" y="0"/>
                    </a:lnTo>
                    <a:cubicBezTo>
                      <a:pt x="19812" y="0"/>
                      <a:pt x="20098" y="572"/>
                      <a:pt x="20098" y="2191"/>
                    </a:cubicBezTo>
                    <a:lnTo>
                      <a:pt x="20098" y="27146"/>
                    </a:lnTo>
                    <a:lnTo>
                      <a:pt x="43529" y="27146"/>
                    </a:lnTo>
                    <a:lnTo>
                      <a:pt x="43529" y="2191"/>
                    </a:lnTo>
                    <a:cubicBezTo>
                      <a:pt x="43529" y="667"/>
                      <a:pt x="44196" y="0"/>
                      <a:pt x="46006" y="0"/>
                    </a:cubicBezTo>
                    <a:lnTo>
                      <a:pt x="60960" y="0"/>
                    </a:lnTo>
                    <a:cubicBezTo>
                      <a:pt x="63341" y="0"/>
                      <a:pt x="63532" y="572"/>
                      <a:pt x="63532" y="2191"/>
                    </a:cubicBezTo>
                    <a:lnTo>
                      <a:pt x="63532" y="71723"/>
                    </a:lnTo>
                    <a:cubicBezTo>
                      <a:pt x="63437" y="73438"/>
                      <a:pt x="63246" y="74009"/>
                      <a:pt x="60865" y="74009"/>
                    </a:cubicBezTo>
                    <a:close/>
                  </a:path>
                </a:pathLst>
              </a:custGeom>
              <a:solidFill>
                <a:srgbClr val="0057A4"/>
              </a:solidFill>
              <a:ln w="9525" cap="flat">
                <a:noFill/>
                <a:prstDash val="solid"/>
                <a:miter/>
              </a:ln>
            </p:spPr>
            <p:txBody>
              <a:bodyPr rtlCol="0" anchor="ctr"/>
              <a:lstStyle/>
              <a:p>
                <a:endParaRPr lang="en-US"/>
              </a:p>
            </p:txBody>
          </p:sp>
          <p:sp>
            <p:nvSpPr>
              <p:cNvPr id="62" name="Vapaamuotoinen: Muoto 61">
                <a:extLst>
                  <a:ext uri="{FF2B5EF4-FFF2-40B4-BE49-F238E27FC236}">
                    <a16:creationId xmlns:a16="http://schemas.microsoft.com/office/drawing/2014/main" id="{ED3966D0-480A-4C49-B568-C28DED304A95}"/>
                  </a:ext>
                </a:extLst>
              </p:cNvPr>
              <p:cNvSpPr/>
              <p:nvPr/>
            </p:nvSpPr>
            <p:spPr>
              <a:xfrm>
                <a:off x="5484684" y="3686365"/>
                <a:ext cx="62769" cy="75342"/>
              </a:xfrm>
              <a:custGeom>
                <a:avLst/>
                <a:gdLst>
                  <a:gd name="connsiteX0" fmla="*/ 62484 w 62769"/>
                  <a:gd name="connsiteY0" fmla="*/ 63722 h 75342"/>
                  <a:gd name="connsiteX1" fmla="*/ 55531 w 62769"/>
                  <a:gd name="connsiteY1" fmla="*/ 73628 h 75342"/>
                  <a:gd name="connsiteX2" fmla="*/ 35624 w 62769"/>
                  <a:gd name="connsiteY2" fmla="*/ 75343 h 75342"/>
                  <a:gd name="connsiteX3" fmla="*/ 0 w 62769"/>
                  <a:gd name="connsiteY3" fmla="*/ 44291 h 75342"/>
                  <a:gd name="connsiteX4" fmla="*/ 0 w 62769"/>
                  <a:gd name="connsiteY4" fmla="*/ 2191 h 75342"/>
                  <a:gd name="connsiteX5" fmla="*/ 2477 w 62769"/>
                  <a:gd name="connsiteY5" fmla="*/ 0 h 75342"/>
                  <a:gd name="connsiteX6" fmla="*/ 17526 w 62769"/>
                  <a:gd name="connsiteY6" fmla="*/ 0 h 75342"/>
                  <a:gd name="connsiteX7" fmla="*/ 20098 w 62769"/>
                  <a:gd name="connsiteY7" fmla="*/ 2191 h 75342"/>
                  <a:gd name="connsiteX8" fmla="*/ 20098 w 62769"/>
                  <a:gd name="connsiteY8" fmla="*/ 46196 h 75342"/>
                  <a:gd name="connsiteX9" fmla="*/ 33338 w 62769"/>
                  <a:gd name="connsiteY9" fmla="*/ 57912 h 75342"/>
                  <a:gd name="connsiteX10" fmla="*/ 42863 w 62769"/>
                  <a:gd name="connsiteY10" fmla="*/ 57341 h 75342"/>
                  <a:gd name="connsiteX11" fmla="*/ 42863 w 62769"/>
                  <a:gd name="connsiteY11" fmla="*/ 2191 h 75342"/>
                  <a:gd name="connsiteX12" fmla="*/ 45244 w 62769"/>
                  <a:gd name="connsiteY12" fmla="*/ 0 h 75342"/>
                  <a:gd name="connsiteX13" fmla="*/ 60198 w 62769"/>
                  <a:gd name="connsiteY13" fmla="*/ 0 h 75342"/>
                  <a:gd name="connsiteX14" fmla="*/ 62770 w 62769"/>
                  <a:gd name="connsiteY14" fmla="*/ 2191 h 75342"/>
                  <a:gd name="connsiteX15" fmla="*/ 62484 w 62769"/>
                  <a:gd name="connsiteY15" fmla="*/ 63722 h 753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2769" h="75342">
                    <a:moveTo>
                      <a:pt x="62484" y="63722"/>
                    </a:moveTo>
                    <a:cubicBezTo>
                      <a:pt x="62484" y="68294"/>
                      <a:pt x="60960" y="72104"/>
                      <a:pt x="55531" y="73628"/>
                    </a:cubicBezTo>
                    <a:cubicBezTo>
                      <a:pt x="49816" y="75247"/>
                      <a:pt x="38862" y="75343"/>
                      <a:pt x="35624" y="75343"/>
                    </a:cubicBezTo>
                    <a:cubicBezTo>
                      <a:pt x="10668" y="75343"/>
                      <a:pt x="0" y="68485"/>
                      <a:pt x="0" y="44291"/>
                    </a:cubicBezTo>
                    <a:lnTo>
                      <a:pt x="0" y="2191"/>
                    </a:lnTo>
                    <a:cubicBezTo>
                      <a:pt x="0" y="667"/>
                      <a:pt x="667" y="0"/>
                      <a:pt x="2477" y="0"/>
                    </a:cubicBezTo>
                    <a:lnTo>
                      <a:pt x="17526" y="0"/>
                    </a:lnTo>
                    <a:cubicBezTo>
                      <a:pt x="19812" y="0"/>
                      <a:pt x="20098" y="572"/>
                      <a:pt x="20098" y="2191"/>
                    </a:cubicBezTo>
                    <a:lnTo>
                      <a:pt x="20098" y="46196"/>
                    </a:lnTo>
                    <a:cubicBezTo>
                      <a:pt x="20098" y="54388"/>
                      <a:pt x="23717" y="57912"/>
                      <a:pt x="33338" y="57912"/>
                    </a:cubicBezTo>
                    <a:cubicBezTo>
                      <a:pt x="34862" y="57912"/>
                      <a:pt x="40767" y="57817"/>
                      <a:pt x="42863" y="57341"/>
                    </a:cubicBezTo>
                    <a:lnTo>
                      <a:pt x="42863" y="2191"/>
                    </a:lnTo>
                    <a:cubicBezTo>
                      <a:pt x="42863" y="667"/>
                      <a:pt x="43529" y="0"/>
                      <a:pt x="45244" y="0"/>
                    </a:cubicBezTo>
                    <a:lnTo>
                      <a:pt x="60198" y="0"/>
                    </a:lnTo>
                    <a:cubicBezTo>
                      <a:pt x="62484" y="0"/>
                      <a:pt x="62770" y="572"/>
                      <a:pt x="62770" y="2191"/>
                    </a:cubicBezTo>
                    <a:lnTo>
                      <a:pt x="62484" y="63722"/>
                    </a:lnTo>
                    <a:close/>
                  </a:path>
                </a:pathLst>
              </a:custGeom>
              <a:solidFill>
                <a:srgbClr val="0057A4"/>
              </a:solidFill>
              <a:ln w="9525" cap="flat">
                <a:noFill/>
                <a:prstDash val="solid"/>
                <a:miter/>
              </a:ln>
            </p:spPr>
            <p:txBody>
              <a:bodyPr rtlCol="0" anchor="ctr"/>
              <a:lstStyle/>
              <a:p>
                <a:endParaRPr lang="en-US"/>
              </a:p>
            </p:txBody>
          </p:sp>
          <p:sp>
            <p:nvSpPr>
              <p:cNvPr id="63" name="Vapaamuotoinen: Muoto 62">
                <a:extLst>
                  <a:ext uri="{FF2B5EF4-FFF2-40B4-BE49-F238E27FC236}">
                    <a16:creationId xmlns:a16="http://schemas.microsoft.com/office/drawing/2014/main" id="{C005BCD0-E8AB-429A-A3DF-A83B37950065}"/>
                  </a:ext>
                </a:extLst>
              </p:cNvPr>
              <p:cNvSpPr/>
              <p:nvPr/>
            </p:nvSpPr>
            <p:spPr>
              <a:xfrm>
                <a:off x="5561075" y="3685222"/>
                <a:ext cx="66960" cy="76295"/>
              </a:xfrm>
              <a:custGeom>
                <a:avLst/>
                <a:gdLst>
                  <a:gd name="connsiteX0" fmla="*/ 33052 w 66960"/>
                  <a:gd name="connsiteY0" fmla="*/ 76295 h 76295"/>
                  <a:gd name="connsiteX1" fmla="*/ 0 w 66960"/>
                  <a:gd name="connsiteY1" fmla="*/ 38290 h 76295"/>
                  <a:gd name="connsiteX2" fmla="*/ 33433 w 66960"/>
                  <a:gd name="connsiteY2" fmla="*/ 0 h 76295"/>
                  <a:gd name="connsiteX3" fmla="*/ 66961 w 66960"/>
                  <a:gd name="connsiteY3" fmla="*/ 38005 h 76295"/>
                  <a:gd name="connsiteX4" fmla="*/ 33052 w 66960"/>
                  <a:gd name="connsiteY4" fmla="*/ 76295 h 76295"/>
                  <a:gd name="connsiteX5" fmla="*/ 33242 w 66960"/>
                  <a:gd name="connsiteY5" fmla="*/ 17716 h 76295"/>
                  <a:gd name="connsiteX6" fmla="*/ 21145 w 66960"/>
                  <a:gd name="connsiteY6" fmla="*/ 37338 h 76295"/>
                  <a:gd name="connsiteX7" fmla="*/ 33814 w 66960"/>
                  <a:gd name="connsiteY7" fmla="*/ 58388 h 76295"/>
                  <a:gd name="connsiteX8" fmla="*/ 45815 w 66960"/>
                  <a:gd name="connsiteY8" fmla="*/ 38100 h 76295"/>
                  <a:gd name="connsiteX9" fmla="*/ 33242 w 66960"/>
                  <a:gd name="connsiteY9" fmla="*/ 17716 h 76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960" h="76295">
                    <a:moveTo>
                      <a:pt x="33052" y="76295"/>
                    </a:moveTo>
                    <a:cubicBezTo>
                      <a:pt x="10096" y="76295"/>
                      <a:pt x="0" y="61913"/>
                      <a:pt x="0" y="38290"/>
                    </a:cubicBezTo>
                    <a:cubicBezTo>
                      <a:pt x="0" y="15049"/>
                      <a:pt x="11525" y="0"/>
                      <a:pt x="33433" y="0"/>
                    </a:cubicBezTo>
                    <a:cubicBezTo>
                      <a:pt x="56293" y="0"/>
                      <a:pt x="66961" y="14954"/>
                      <a:pt x="66961" y="38005"/>
                    </a:cubicBezTo>
                    <a:cubicBezTo>
                      <a:pt x="66866" y="61722"/>
                      <a:pt x="57055" y="76295"/>
                      <a:pt x="33052" y="76295"/>
                    </a:cubicBezTo>
                    <a:close/>
                    <a:moveTo>
                      <a:pt x="33242" y="17716"/>
                    </a:moveTo>
                    <a:cubicBezTo>
                      <a:pt x="24955" y="17716"/>
                      <a:pt x="21145" y="26765"/>
                      <a:pt x="21145" y="37338"/>
                    </a:cubicBezTo>
                    <a:cubicBezTo>
                      <a:pt x="21145" y="50387"/>
                      <a:pt x="24193" y="58388"/>
                      <a:pt x="33814" y="58388"/>
                    </a:cubicBezTo>
                    <a:cubicBezTo>
                      <a:pt x="43053" y="58388"/>
                      <a:pt x="45815" y="48863"/>
                      <a:pt x="45815" y="38100"/>
                    </a:cubicBezTo>
                    <a:cubicBezTo>
                      <a:pt x="45530" y="27051"/>
                      <a:pt x="43148" y="17716"/>
                      <a:pt x="33242" y="17716"/>
                    </a:cubicBezTo>
                    <a:close/>
                  </a:path>
                </a:pathLst>
              </a:custGeom>
              <a:solidFill>
                <a:srgbClr val="0057A4"/>
              </a:solidFill>
              <a:ln w="9525" cap="flat">
                <a:noFill/>
                <a:prstDash val="solid"/>
                <a:miter/>
              </a:ln>
            </p:spPr>
            <p:txBody>
              <a:bodyPr rtlCol="0" anchor="ctr"/>
              <a:lstStyle/>
              <a:p>
                <a:endParaRPr lang="en-US"/>
              </a:p>
            </p:txBody>
          </p:sp>
          <p:sp>
            <p:nvSpPr>
              <p:cNvPr id="64" name="Vapaamuotoinen: Muoto 63">
                <a:extLst>
                  <a:ext uri="{FF2B5EF4-FFF2-40B4-BE49-F238E27FC236}">
                    <a16:creationId xmlns:a16="http://schemas.microsoft.com/office/drawing/2014/main" id="{34EF0F88-CB22-45F4-9A99-763188D3C36A}"/>
                  </a:ext>
                </a:extLst>
              </p:cNvPr>
              <p:cNvSpPr/>
              <p:nvPr/>
            </p:nvSpPr>
            <p:spPr>
              <a:xfrm>
                <a:off x="5641656" y="3686270"/>
                <a:ext cx="53816" cy="74104"/>
              </a:xfrm>
              <a:custGeom>
                <a:avLst/>
                <a:gdLst>
                  <a:gd name="connsiteX0" fmla="*/ 95 w 53816"/>
                  <a:gd name="connsiteY0" fmla="*/ 54007 h 74104"/>
                  <a:gd name="connsiteX1" fmla="*/ 0 w 53816"/>
                  <a:gd name="connsiteY1" fmla="*/ 2191 h 74104"/>
                  <a:gd name="connsiteX2" fmla="*/ 2477 w 53816"/>
                  <a:gd name="connsiteY2" fmla="*/ 0 h 74104"/>
                  <a:gd name="connsiteX3" fmla="*/ 17621 w 53816"/>
                  <a:gd name="connsiteY3" fmla="*/ 0 h 74104"/>
                  <a:gd name="connsiteX4" fmla="*/ 20193 w 53816"/>
                  <a:gd name="connsiteY4" fmla="*/ 2191 h 74104"/>
                  <a:gd name="connsiteX5" fmla="*/ 20193 w 53816"/>
                  <a:gd name="connsiteY5" fmla="*/ 51340 h 74104"/>
                  <a:gd name="connsiteX6" fmla="*/ 26575 w 53816"/>
                  <a:gd name="connsiteY6" fmla="*/ 57150 h 74104"/>
                  <a:gd name="connsiteX7" fmla="*/ 51626 w 53816"/>
                  <a:gd name="connsiteY7" fmla="*/ 57150 h 74104"/>
                  <a:gd name="connsiteX8" fmla="*/ 53816 w 53816"/>
                  <a:gd name="connsiteY8" fmla="*/ 59722 h 74104"/>
                  <a:gd name="connsiteX9" fmla="*/ 53816 w 53816"/>
                  <a:gd name="connsiteY9" fmla="*/ 71628 h 74104"/>
                  <a:gd name="connsiteX10" fmla="*/ 51626 w 53816"/>
                  <a:gd name="connsiteY10" fmla="*/ 74105 h 74104"/>
                  <a:gd name="connsiteX11" fmla="*/ 20765 w 53816"/>
                  <a:gd name="connsiteY11" fmla="*/ 74105 h 74104"/>
                  <a:gd name="connsiteX12" fmla="*/ 95 w 53816"/>
                  <a:gd name="connsiteY12" fmla="*/ 54007 h 7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3816" h="74104">
                    <a:moveTo>
                      <a:pt x="95" y="54007"/>
                    </a:moveTo>
                    <a:lnTo>
                      <a:pt x="0" y="2191"/>
                    </a:lnTo>
                    <a:cubicBezTo>
                      <a:pt x="0" y="667"/>
                      <a:pt x="667" y="0"/>
                      <a:pt x="2477" y="0"/>
                    </a:cubicBezTo>
                    <a:lnTo>
                      <a:pt x="17621" y="0"/>
                    </a:lnTo>
                    <a:cubicBezTo>
                      <a:pt x="20003" y="0"/>
                      <a:pt x="20193" y="476"/>
                      <a:pt x="20193" y="2191"/>
                    </a:cubicBezTo>
                    <a:lnTo>
                      <a:pt x="20193" y="51340"/>
                    </a:lnTo>
                    <a:cubicBezTo>
                      <a:pt x="20193" y="56674"/>
                      <a:pt x="22955" y="57150"/>
                      <a:pt x="26575" y="57150"/>
                    </a:cubicBezTo>
                    <a:lnTo>
                      <a:pt x="51626" y="57150"/>
                    </a:lnTo>
                    <a:cubicBezTo>
                      <a:pt x="53340" y="57150"/>
                      <a:pt x="53816" y="57341"/>
                      <a:pt x="53816" y="59722"/>
                    </a:cubicBezTo>
                    <a:lnTo>
                      <a:pt x="53816" y="71628"/>
                    </a:lnTo>
                    <a:cubicBezTo>
                      <a:pt x="53816" y="73438"/>
                      <a:pt x="53054" y="74105"/>
                      <a:pt x="51626" y="74105"/>
                    </a:cubicBezTo>
                    <a:lnTo>
                      <a:pt x="20765" y="74105"/>
                    </a:lnTo>
                    <a:cubicBezTo>
                      <a:pt x="3810" y="74105"/>
                      <a:pt x="95" y="63437"/>
                      <a:pt x="95" y="54007"/>
                    </a:cubicBezTo>
                    <a:close/>
                  </a:path>
                </a:pathLst>
              </a:custGeom>
              <a:solidFill>
                <a:srgbClr val="0057A4"/>
              </a:solidFill>
              <a:ln w="9525" cap="flat">
                <a:noFill/>
                <a:prstDash val="solid"/>
                <a:miter/>
              </a:ln>
            </p:spPr>
            <p:txBody>
              <a:bodyPr rtlCol="0" anchor="ctr"/>
              <a:lstStyle/>
              <a:p>
                <a:endParaRPr lang="en-US"/>
              </a:p>
            </p:txBody>
          </p:sp>
          <p:sp>
            <p:nvSpPr>
              <p:cNvPr id="65" name="Vapaamuotoinen: Muoto 64">
                <a:extLst>
                  <a:ext uri="{FF2B5EF4-FFF2-40B4-BE49-F238E27FC236}">
                    <a16:creationId xmlns:a16="http://schemas.microsoft.com/office/drawing/2014/main" id="{579EF997-350C-4AFF-A4A0-46DA79722175}"/>
                  </a:ext>
                </a:extLst>
              </p:cNvPr>
              <p:cNvSpPr/>
              <p:nvPr/>
            </p:nvSpPr>
            <p:spPr>
              <a:xfrm>
                <a:off x="5690043" y="3686270"/>
                <a:ext cx="60102" cy="74009"/>
              </a:xfrm>
              <a:custGeom>
                <a:avLst/>
                <a:gdLst>
                  <a:gd name="connsiteX0" fmla="*/ 57912 w 60102"/>
                  <a:gd name="connsiteY0" fmla="*/ 16859 h 74009"/>
                  <a:gd name="connsiteX1" fmla="*/ 39815 w 60102"/>
                  <a:gd name="connsiteY1" fmla="*/ 16859 h 74009"/>
                  <a:gd name="connsiteX2" fmla="*/ 39815 w 60102"/>
                  <a:gd name="connsiteY2" fmla="*/ 71819 h 74009"/>
                  <a:gd name="connsiteX3" fmla="*/ 37243 w 60102"/>
                  <a:gd name="connsiteY3" fmla="*/ 74009 h 74009"/>
                  <a:gd name="connsiteX4" fmla="*/ 22193 w 60102"/>
                  <a:gd name="connsiteY4" fmla="*/ 74009 h 74009"/>
                  <a:gd name="connsiteX5" fmla="*/ 19812 w 60102"/>
                  <a:gd name="connsiteY5" fmla="*/ 71819 h 74009"/>
                  <a:gd name="connsiteX6" fmla="*/ 19812 w 60102"/>
                  <a:gd name="connsiteY6" fmla="*/ 16859 h 74009"/>
                  <a:gd name="connsiteX7" fmla="*/ 2191 w 60102"/>
                  <a:gd name="connsiteY7" fmla="*/ 16859 h 74009"/>
                  <a:gd name="connsiteX8" fmla="*/ 0 w 60102"/>
                  <a:gd name="connsiteY8" fmla="*/ 14383 h 74009"/>
                  <a:gd name="connsiteX9" fmla="*/ 0 w 60102"/>
                  <a:gd name="connsiteY9" fmla="*/ 2572 h 74009"/>
                  <a:gd name="connsiteX10" fmla="*/ 2191 w 60102"/>
                  <a:gd name="connsiteY10" fmla="*/ 0 h 74009"/>
                  <a:gd name="connsiteX11" fmla="*/ 57912 w 60102"/>
                  <a:gd name="connsiteY11" fmla="*/ 0 h 74009"/>
                  <a:gd name="connsiteX12" fmla="*/ 60103 w 60102"/>
                  <a:gd name="connsiteY12" fmla="*/ 2572 h 74009"/>
                  <a:gd name="connsiteX13" fmla="*/ 60103 w 60102"/>
                  <a:gd name="connsiteY13" fmla="*/ 14383 h 74009"/>
                  <a:gd name="connsiteX14" fmla="*/ 57912 w 60102"/>
                  <a:gd name="connsiteY14" fmla="*/ 16859 h 74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0102" h="74009">
                    <a:moveTo>
                      <a:pt x="57912" y="16859"/>
                    </a:moveTo>
                    <a:lnTo>
                      <a:pt x="39815" y="16859"/>
                    </a:lnTo>
                    <a:lnTo>
                      <a:pt x="39815" y="71819"/>
                    </a:lnTo>
                    <a:cubicBezTo>
                      <a:pt x="39815" y="73533"/>
                      <a:pt x="39624" y="74009"/>
                      <a:pt x="37243" y="74009"/>
                    </a:cubicBezTo>
                    <a:lnTo>
                      <a:pt x="22193" y="74009"/>
                    </a:lnTo>
                    <a:cubicBezTo>
                      <a:pt x="20384" y="74009"/>
                      <a:pt x="19812" y="73247"/>
                      <a:pt x="19812" y="71819"/>
                    </a:cubicBezTo>
                    <a:lnTo>
                      <a:pt x="19812" y="16859"/>
                    </a:lnTo>
                    <a:lnTo>
                      <a:pt x="2191" y="16859"/>
                    </a:lnTo>
                    <a:cubicBezTo>
                      <a:pt x="762" y="16859"/>
                      <a:pt x="0" y="16193"/>
                      <a:pt x="0" y="14383"/>
                    </a:cubicBezTo>
                    <a:lnTo>
                      <a:pt x="0" y="2572"/>
                    </a:lnTo>
                    <a:cubicBezTo>
                      <a:pt x="0" y="286"/>
                      <a:pt x="572" y="0"/>
                      <a:pt x="2191" y="0"/>
                    </a:cubicBezTo>
                    <a:lnTo>
                      <a:pt x="57912" y="0"/>
                    </a:lnTo>
                    <a:cubicBezTo>
                      <a:pt x="59627" y="0"/>
                      <a:pt x="60103" y="191"/>
                      <a:pt x="60103" y="2572"/>
                    </a:cubicBezTo>
                    <a:lnTo>
                      <a:pt x="60103" y="14383"/>
                    </a:lnTo>
                    <a:cubicBezTo>
                      <a:pt x="60103" y="16288"/>
                      <a:pt x="59341" y="16859"/>
                      <a:pt x="57912" y="16859"/>
                    </a:cubicBezTo>
                    <a:close/>
                  </a:path>
                </a:pathLst>
              </a:custGeom>
              <a:solidFill>
                <a:srgbClr val="0057A4"/>
              </a:solidFill>
              <a:ln w="9525" cap="flat">
                <a:noFill/>
                <a:prstDash val="solid"/>
                <a:miter/>
              </a:ln>
            </p:spPr>
            <p:txBody>
              <a:bodyPr rtlCol="0" anchor="ctr"/>
              <a:lstStyle/>
              <a:p>
                <a:endParaRPr lang="en-US"/>
              </a:p>
            </p:txBody>
          </p:sp>
          <p:sp>
            <p:nvSpPr>
              <p:cNvPr id="66" name="Vapaamuotoinen: Muoto 65">
                <a:extLst>
                  <a:ext uri="{FF2B5EF4-FFF2-40B4-BE49-F238E27FC236}">
                    <a16:creationId xmlns:a16="http://schemas.microsoft.com/office/drawing/2014/main" id="{D6C7FF52-0A20-4E83-9D06-31F8968A0808}"/>
                  </a:ext>
                </a:extLst>
              </p:cNvPr>
              <p:cNvSpPr/>
              <p:nvPr/>
            </p:nvSpPr>
            <p:spPr>
              <a:xfrm>
                <a:off x="5754909" y="3685222"/>
                <a:ext cx="66960" cy="76295"/>
              </a:xfrm>
              <a:custGeom>
                <a:avLst/>
                <a:gdLst>
                  <a:gd name="connsiteX0" fmla="*/ 33052 w 66960"/>
                  <a:gd name="connsiteY0" fmla="*/ 76295 h 76295"/>
                  <a:gd name="connsiteX1" fmla="*/ 0 w 66960"/>
                  <a:gd name="connsiteY1" fmla="*/ 38290 h 76295"/>
                  <a:gd name="connsiteX2" fmla="*/ 33433 w 66960"/>
                  <a:gd name="connsiteY2" fmla="*/ 0 h 76295"/>
                  <a:gd name="connsiteX3" fmla="*/ 66961 w 66960"/>
                  <a:gd name="connsiteY3" fmla="*/ 38005 h 76295"/>
                  <a:gd name="connsiteX4" fmla="*/ 33052 w 66960"/>
                  <a:gd name="connsiteY4" fmla="*/ 76295 h 76295"/>
                  <a:gd name="connsiteX5" fmla="*/ 33338 w 66960"/>
                  <a:gd name="connsiteY5" fmla="*/ 17716 h 76295"/>
                  <a:gd name="connsiteX6" fmla="*/ 21146 w 66960"/>
                  <a:gd name="connsiteY6" fmla="*/ 37338 h 76295"/>
                  <a:gd name="connsiteX7" fmla="*/ 33814 w 66960"/>
                  <a:gd name="connsiteY7" fmla="*/ 58388 h 76295"/>
                  <a:gd name="connsiteX8" fmla="*/ 45910 w 66960"/>
                  <a:gd name="connsiteY8" fmla="*/ 38100 h 76295"/>
                  <a:gd name="connsiteX9" fmla="*/ 33338 w 66960"/>
                  <a:gd name="connsiteY9" fmla="*/ 17716 h 76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960" h="76295">
                    <a:moveTo>
                      <a:pt x="33052" y="76295"/>
                    </a:moveTo>
                    <a:cubicBezTo>
                      <a:pt x="10097" y="76295"/>
                      <a:pt x="0" y="61913"/>
                      <a:pt x="0" y="38290"/>
                    </a:cubicBezTo>
                    <a:cubicBezTo>
                      <a:pt x="0" y="15049"/>
                      <a:pt x="11525" y="0"/>
                      <a:pt x="33433" y="0"/>
                    </a:cubicBezTo>
                    <a:cubicBezTo>
                      <a:pt x="56293" y="0"/>
                      <a:pt x="66961" y="14954"/>
                      <a:pt x="66961" y="38005"/>
                    </a:cubicBezTo>
                    <a:cubicBezTo>
                      <a:pt x="66961" y="61722"/>
                      <a:pt x="57150" y="76295"/>
                      <a:pt x="33052" y="76295"/>
                    </a:cubicBezTo>
                    <a:close/>
                    <a:moveTo>
                      <a:pt x="33338" y="17716"/>
                    </a:moveTo>
                    <a:cubicBezTo>
                      <a:pt x="25146" y="17716"/>
                      <a:pt x="21146" y="26765"/>
                      <a:pt x="21146" y="37338"/>
                    </a:cubicBezTo>
                    <a:cubicBezTo>
                      <a:pt x="21146" y="50387"/>
                      <a:pt x="24194" y="58388"/>
                      <a:pt x="33814" y="58388"/>
                    </a:cubicBezTo>
                    <a:cubicBezTo>
                      <a:pt x="43148" y="58388"/>
                      <a:pt x="45910" y="48863"/>
                      <a:pt x="45910" y="38100"/>
                    </a:cubicBezTo>
                    <a:cubicBezTo>
                      <a:pt x="45720" y="27051"/>
                      <a:pt x="43244" y="17716"/>
                      <a:pt x="33338" y="17716"/>
                    </a:cubicBezTo>
                    <a:close/>
                  </a:path>
                </a:pathLst>
              </a:custGeom>
              <a:solidFill>
                <a:srgbClr val="0057A4"/>
              </a:solidFill>
              <a:ln w="9525" cap="flat">
                <a:noFill/>
                <a:prstDash val="solid"/>
                <a:miter/>
              </a:ln>
            </p:spPr>
            <p:txBody>
              <a:bodyPr rtlCol="0" anchor="ctr"/>
              <a:lstStyle/>
              <a:p>
                <a:endParaRPr lang="en-US"/>
              </a:p>
            </p:txBody>
          </p:sp>
          <p:sp>
            <p:nvSpPr>
              <p:cNvPr id="67" name="Vapaamuotoinen: Muoto 66">
                <a:extLst>
                  <a:ext uri="{FF2B5EF4-FFF2-40B4-BE49-F238E27FC236}">
                    <a16:creationId xmlns:a16="http://schemas.microsoft.com/office/drawing/2014/main" id="{E14F6DA2-7E7A-4645-8E03-FF9F34415738}"/>
                  </a:ext>
                </a:extLst>
              </p:cNvPr>
              <p:cNvSpPr/>
              <p:nvPr/>
            </p:nvSpPr>
            <p:spPr>
              <a:xfrm>
                <a:off x="5828627" y="3686270"/>
                <a:ext cx="69795" cy="74104"/>
              </a:xfrm>
              <a:custGeom>
                <a:avLst/>
                <a:gdLst>
                  <a:gd name="connsiteX0" fmla="*/ 34676 w 69795"/>
                  <a:gd name="connsiteY0" fmla="*/ 51530 h 74104"/>
                  <a:gd name="connsiteX1" fmla="*/ 35534 w 69795"/>
                  <a:gd name="connsiteY1" fmla="*/ 51530 h 74104"/>
                  <a:gd name="connsiteX2" fmla="*/ 40677 w 69795"/>
                  <a:gd name="connsiteY2" fmla="*/ 30861 h 74104"/>
                  <a:gd name="connsiteX3" fmla="*/ 48678 w 69795"/>
                  <a:gd name="connsiteY3" fmla="*/ 1810 h 74104"/>
                  <a:gd name="connsiteX4" fmla="*/ 51917 w 69795"/>
                  <a:gd name="connsiteY4" fmla="*/ 0 h 74104"/>
                  <a:gd name="connsiteX5" fmla="*/ 68300 w 69795"/>
                  <a:gd name="connsiteY5" fmla="*/ 0 h 74104"/>
                  <a:gd name="connsiteX6" fmla="*/ 69633 w 69795"/>
                  <a:gd name="connsiteY6" fmla="*/ 2000 h 74104"/>
                  <a:gd name="connsiteX7" fmla="*/ 47821 w 69795"/>
                  <a:gd name="connsiteY7" fmla="*/ 67532 h 74104"/>
                  <a:gd name="connsiteX8" fmla="*/ 38296 w 69795"/>
                  <a:gd name="connsiteY8" fmla="*/ 74105 h 74104"/>
                  <a:gd name="connsiteX9" fmla="*/ 30676 w 69795"/>
                  <a:gd name="connsiteY9" fmla="*/ 74105 h 74104"/>
                  <a:gd name="connsiteX10" fmla="*/ 21722 w 69795"/>
                  <a:gd name="connsiteY10" fmla="*/ 67437 h 74104"/>
                  <a:gd name="connsiteX11" fmla="*/ 101 w 69795"/>
                  <a:gd name="connsiteY11" fmla="*/ 2000 h 74104"/>
                  <a:gd name="connsiteX12" fmla="*/ 1434 w 69795"/>
                  <a:gd name="connsiteY12" fmla="*/ 0 h 74104"/>
                  <a:gd name="connsiteX13" fmla="*/ 17436 w 69795"/>
                  <a:gd name="connsiteY13" fmla="*/ 0 h 74104"/>
                  <a:gd name="connsiteX14" fmla="*/ 20865 w 69795"/>
                  <a:gd name="connsiteY14" fmla="*/ 2286 h 74104"/>
                  <a:gd name="connsiteX15" fmla="*/ 29152 w 69795"/>
                  <a:gd name="connsiteY15" fmla="*/ 30575 h 74104"/>
                  <a:gd name="connsiteX16" fmla="*/ 34676 w 69795"/>
                  <a:gd name="connsiteY16" fmla="*/ 51530 h 7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9795" h="74104">
                    <a:moveTo>
                      <a:pt x="34676" y="51530"/>
                    </a:moveTo>
                    <a:lnTo>
                      <a:pt x="35534" y="51530"/>
                    </a:lnTo>
                    <a:lnTo>
                      <a:pt x="40677" y="30861"/>
                    </a:lnTo>
                    <a:lnTo>
                      <a:pt x="48678" y="1810"/>
                    </a:lnTo>
                    <a:cubicBezTo>
                      <a:pt x="49059" y="381"/>
                      <a:pt x="50297" y="0"/>
                      <a:pt x="51917" y="0"/>
                    </a:cubicBezTo>
                    <a:lnTo>
                      <a:pt x="68300" y="0"/>
                    </a:lnTo>
                    <a:cubicBezTo>
                      <a:pt x="70014" y="0"/>
                      <a:pt x="69919" y="1334"/>
                      <a:pt x="69633" y="2000"/>
                    </a:cubicBezTo>
                    <a:lnTo>
                      <a:pt x="47821" y="67532"/>
                    </a:lnTo>
                    <a:cubicBezTo>
                      <a:pt x="45725" y="73914"/>
                      <a:pt x="43154" y="74105"/>
                      <a:pt x="38296" y="74105"/>
                    </a:cubicBezTo>
                    <a:lnTo>
                      <a:pt x="30676" y="74105"/>
                    </a:lnTo>
                    <a:cubicBezTo>
                      <a:pt x="25913" y="74105"/>
                      <a:pt x="23627" y="73152"/>
                      <a:pt x="21722" y="67437"/>
                    </a:cubicBezTo>
                    <a:lnTo>
                      <a:pt x="101" y="2000"/>
                    </a:lnTo>
                    <a:cubicBezTo>
                      <a:pt x="-185" y="953"/>
                      <a:pt x="101" y="0"/>
                      <a:pt x="1434" y="0"/>
                    </a:cubicBezTo>
                    <a:lnTo>
                      <a:pt x="17436" y="0"/>
                    </a:lnTo>
                    <a:cubicBezTo>
                      <a:pt x="19913" y="0"/>
                      <a:pt x="20294" y="762"/>
                      <a:pt x="20865" y="2286"/>
                    </a:cubicBezTo>
                    <a:lnTo>
                      <a:pt x="29152" y="30575"/>
                    </a:lnTo>
                    <a:lnTo>
                      <a:pt x="34676" y="51530"/>
                    </a:lnTo>
                    <a:close/>
                  </a:path>
                </a:pathLst>
              </a:custGeom>
              <a:solidFill>
                <a:srgbClr val="0057A4"/>
              </a:solidFill>
              <a:ln w="9525" cap="flat">
                <a:noFill/>
                <a:prstDash val="solid"/>
                <a:miter/>
              </a:ln>
            </p:spPr>
            <p:txBody>
              <a:bodyPr rtlCol="0" anchor="ctr"/>
              <a:lstStyle/>
              <a:p>
                <a:endParaRPr lang="en-US"/>
              </a:p>
            </p:txBody>
          </p:sp>
          <p:sp>
            <p:nvSpPr>
              <p:cNvPr id="68" name="Vapaamuotoinen: Muoto 67">
                <a:extLst>
                  <a:ext uri="{FF2B5EF4-FFF2-40B4-BE49-F238E27FC236}">
                    <a16:creationId xmlns:a16="http://schemas.microsoft.com/office/drawing/2014/main" id="{DAA6992B-8856-44B6-85AD-91A2CFD9C2B0}"/>
                  </a:ext>
                </a:extLst>
              </p:cNvPr>
              <p:cNvSpPr/>
              <p:nvPr/>
            </p:nvSpPr>
            <p:spPr>
              <a:xfrm>
                <a:off x="5897644" y="3686270"/>
                <a:ext cx="69010" cy="74104"/>
              </a:xfrm>
              <a:custGeom>
                <a:avLst/>
                <a:gdLst>
                  <a:gd name="connsiteX0" fmla="*/ 44717 w 69010"/>
                  <a:gd name="connsiteY0" fmla="*/ 59626 h 74104"/>
                  <a:gd name="connsiteX1" fmla="*/ 23857 w 69010"/>
                  <a:gd name="connsiteY1" fmla="*/ 59626 h 74104"/>
                  <a:gd name="connsiteX2" fmla="*/ 20333 w 69010"/>
                  <a:gd name="connsiteY2" fmla="*/ 71819 h 74104"/>
                  <a:gd name="connsiteX3" fmla="*/ 16999 w 69010"/>
                  <a:gd name="connsiteY3" fmla="*/ 74105 h 74104"/>
                  <a:gd name="connsiteX4" fmla="*/ 1474 w 69010"/>
                  <a:gd name="connsiteY4" fmla="*/ 74105 h 74104"/>
                  <a:gd name="connsiteX5" fmla="*/ 140 w 69010"/>
                  <a:gd name="connsiteY5" fmla="*/ 72104 h 74104"/>
                  <a:gd name="connsiteX6" fmla="*/ 21000 w 69010"/>
                  <a:gd name="connsiteY6" fmla="*/ 6668 h 74104"/>
                  <a:gd name="connsiteX7" fmla="*/ 29953 w 69010"/>
                  <a:gd name="connsiteY7" fmla="*/ 0 h 74104"/>
                  <a:gd name="connsiteX8" fmla="*/ 38526 w 69010"/>
                  <a:gd name="connsiteY8" fmla="*/ 0 h 74104"/>
                  <a:gd name="connsiteX9" fmla="*/ 48051 w 69010"/>
                  <a:gd name="connsiteY9" fmla="*/ 6572 h 74104"/>
                  <a:gd name="connsiteX10" fmla="*/ 68911 w 69010"/>
                  <a:gd name="connsiteY10" fmla="*/ 72104 h 74104"/>
                  <a:gd name="connsiteX11" fmla="*/ 67482 w 69010"/>
                  <a:gd name="connsiteY11" fmla="*/ 74105 h 74104"/>
                  <a:gd name="connsiteX12" fmla="*/ 51480 w 69010"/>
                  <a:gd name="connsiteY12" fmla="*/ 74105 h 74104"/>
                  <a:gd name="connsiteX13" fmla="*/ 48241 w 69010"/>
                  <a:gd name="connsiteY13" fmla="*/ 72295 h 74104"/>
                  <a:gd name="connsiteX14" fmla="*/ 44717 w 69010"/>
                  <a:gd name="connsiteY14" fmla="*/ 59626 h 74104"/>
                  <a:gd name="connsiteX15" fmla="*/ 28429 w 69010"/>
                  <a:gd name="connsiteY15" fmla="*/ 43910 h 74104"/>
                  <a:gd name="connsiteX16" fmla="*/ 40431 w 69010"/>
                  <a:gd name="connsiteY16" fmla="*/ 43910 h 74104"/>
                  <a:gd name="connsiteX17" fmla="*/ 38431 w 69010"/>
                  <a:gd name="connsiteY17" fmla="*/ 35624 h 74104"/>
                  <a:gd name="connsiteX18" fmla="*/ 35002 w 69010"/>
                  <a:gd name="connsiteY18" fmla="*/ 20384 h 74104"/>
                  <a:gd name="connsiteX19" fmla="*/ 34144 w 69010"/>
                  <a:gd name="connsiteY19" fmla="*/ 20384 h 74104"/>
                  <a:gd name="connsiteX20" fmla="*/ 30525 w 69010"/>
                  <a:gd name="connsiteY20" fmla="*/ 35909 h 74104"/>
                  <a:gd name="connsiteX21" fmla="*/ 28429 w 69010"/>
                  <a:gd name="connsiteY21" fmla="*/ 43910 h 7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9010" h="74104">
                    <a:moveTo>
                      <a:pt x="44717" y="59626"/>
                    </a:moveTo>
                    <a:lnTo>
                      <a:pt x="23857" y="59626"/>
                    </a:lnTo>
                    <a:lnTo>
                      <a:pt x="20333" y="71819"/>
                    </a:lnTo>
                    <a:cubicBezTo>
                      <a:pt x="19857" y="73438"/>
                      <a:pt x="19381" y="74105"/>
                      <a:pt x="16999" y="74105"/>
                    </a:cubicBezTo>
                    <a:lnTo>
                      <a:pt x="1474" y="74105"/>
                    </a:lnTo>
                    <a:cubicBezTo>
                      <a:pt x="140" y="74105"/>
                      <a:pt x="-241" y="73152"/>
                      <a:pt x="140" y="72104"/>
                    </a:cubicBezTo>
                    <a:lnTo>
                      <a:pt x="21000" y="6668"/>
                    </a:lnTo>
                    <a:cubicBezTo>
                      <a:pt x="22810" y="953"/>
                      <a:pt x="25191" y="0"/>
                      <a:pt x="29953" y="0"/>
                    </a:cubicBezTo>
                    <a:lnTo>
                      <a:pt x="38526" y="0"/>
                    </a:lnTo>
                    <a:cubicBezTo>
                      <a:pt x="43574" y="0"/>
                      <a:pt x="46051" y="191"/>
                      <a:pt x="48051" y="6572"/>
                    </a:cubicBezTo>
                    <a:lnTo>
                      <a:pt x="68911" y="72104"/>
                    </a:lnTo>
                    <a:cubicBezTo>
                      <a:pt x="69101" y="72771"/>
                      <a:pt x="69196" y="74105"/>
                      <a:pt x="67482" y="74105"/>
                    </a:cubicBezTo>
                    <a:lnTo>
                      <a:pt x="51480" y="74105"/>
                    </a:lnTo>
                    <a:cubicBezTo>
                      <a:pt x="49765" y="74105"/>
                      <a:pt x="48622" y="73819"/>
                      <a:pt x="48241" y="72295"/>
                    </a:cubicBezTo>
                    <a:lnTo>
                      <a:pt x="44717" y="59626"/>
                    </a:lnTo>
                    <a:close/>
                    <a:moveTo>
                      <a:pt x="28429" y="43910"/>
                    </a:moveTo>
                    <a:lnTo>
                      <a:pt x="40431" y="43910"/>
                    </a:lnTo>
                    <a:lnTo>
                      <a:pt x="38431" y="35624"/>
                    </a:lnTo>
                    <a:lnTo>
                      <a:pt x="35002" y="20384"/>
                    </a:lnTo>
                    <a:lnTo>
                      <a:pt x="34144" y="20384"/>
                    </a:lnTo>
                    <a:lnTo>
                      <a:pt x="30525" y="35909"/>
                    </a:lnTo>
                    <a:lnTo>
                      <a:pt x="28429" y="43910"/>
                    </a:lnTo>
                    <a:close/>
                  </a:path>
                </a:pathLst>
              </a:custGeom>
              <a:solidFill>
                <a:srgbClr val="0057A4"/>
              </a:solidFill>
              <a:ln w="9525" cap="flat">
                <a:noFill/>
                <a:prstDash val="solid"/>
                <a:miter/>
              </a:ln>
            </p:spPr>
            <p:txBody>
              <a:bodyPr rtlCol="0" anchor="ctr"/>
              <a:lstStyle/>
              <a:p>
                <a:endParaRPr lang="en-US"/>
              </a:p>
            </p:txBody>
          </p:sp>
          <p:sp>
            <p:nvSpPr>
              <p:cNvPr id="69" name="Vapaamuotoinen: Muoto 68">
                <a:extLst>
                  <a:ext uri="{FF2B5EF4-FFF2-40B4-BE49-F238E27FC236}">
                    <a16:creationId xmlns:a16="http://schemas.microsoft.com/office/drawing/2014/main" id="{3E174DCF-92C4-4EF9-BD11-C786317E9AE7}"/>
                  </a:ext>
                </a:extLst>
              </p:cNvPr>
              <p:cNvSpPr/>
              <p:nvPr/>
            </p:nvSpPr>
            <p:spPr>
              <a:xfrm>
                <a:off x="5975508" y="3686460"/>
                <a:ext cx="62360" cy="73914"/>
              </a:xfrm>
              <a:custGeom>
                <a:avLst/>
                <a:gdLst>
                  <a:gd name="connsiteX0" fmla="*/ 62198 w 62360"/>
                  <a:gd name="connsiteY0" fmla="*/ 71152 h 73914"/>
                  <a:gd name="connsiteX1" fmla="*/ 60293 w 62360"/>
                  <a:gd name="connsiteY1" fmla="*/ 73914 h 73914"/>
                  <a:gd name="connsiteX2" fmla="*/ 45720 w 62360"/>
                  <a:gd name="connsiteY2" fmla="*/ 73914 h 73914"/>
                  <a:gd name="connsiteX3" fmla="*/ 41339 w 62360"/>
                  <a:gd name="connsiteY3" fmla="*/ 71247 h 73914"/>
                  <a:gd name="connsiteX4" fmla="*/ 37148 w 62360"/>
                  <a:gd name="connsiteY4" fmla="*/ 53626 h 73914"/>
                  <a:gd name="connsiteX5" fmla="*/ 28385 w 62360"/>
                  <a:gd name="connsiteY5" fmla="*/ 44958 h 73914"/>
                  <a:gd name="connsiteX6" fmla="*/ 20098 w 62360"/>
                  <a:gd name="connsiteY6" fmla="*/ 44958 h 73914"/>
                  <a:gd name="connsiteX7" fmla="*/ 20098 w 62360"/>
                  <a:gd name="connsiteY7" fmla="*/ 71819 h 73914"/>
                  <a:gd name="connsiteX8" fmla="*/ 17526 w 62360"/>
                  <a:gd name="connsiteY8" fmla="*/ 73914 h 73914"/>
                  <a:gd name="connsiteX9" fmla="*/ 2477 w 62360"/>
                  <a:gd name="connsiteY9" fmla="*/ 73914 h 73914"/>
                  <a:gd name="connsiteX10" fmla="*/ 0 w 62360"/>
                  <a:gd name="connsiteY10" fmla="*/ 71819 h 73914"/>
                  <a:gd name="connsiteX11" fmla="*/ 0 w 62360"/>
                  <a:gd name="connsiteY11" fmla="*/ 6953 h 73914"/>
                  <a:gd name="connsiteX12" fmla="*/ 6858 w 62360"/>
                  <a:gd name="connsiteY12" fmla="*/ 0 h 73914"/>
                  <a:gd name="connsiteX13" fmla="*/ 33814 w 62360"/>
                  <a:gd name="connsiteY13" fmla="*/ 0 h 73914"/>
                  <a:gd name="connsiteX14" fmla="*/ 58960 w 62360"/>
                  <a:gd name="connsiteY14" fmla="*/ 21622 h 73914"/>
                  <a:gd name="connsiteX15" fmla="*/ 49054 w 62360"/>
                  <a:gd name="connsiteY15" fmla="*/ 38481 h 73914"/>
                  <a:gd name="connsiteX16" fmla="*/ 49054 w 62360"/>
                  <a:gd name="connsiteY16" fmla="*/ 38671 h 73914"/>
                  <a:gd name="connsiteX17" fmla="*/ 57055 w 62360"/>
                  <a:gd name="connsiteY17" fmla="*/ 51054 h 73914"/>
                  <a:gd name="connsiteX18" fmla="*/ 62198 w 62360"/>
                  <a:gd name="connsiteY18" fmla="*/ 71152 h 73914"/>
                  <a:gd name="connsiteX19" fmla="*/ 32195 w 62360"/>
                  <a:gd name="connsiteY19" fmla="*/ 17145 h 73914"/>
                  <a:gd name="connsiteX20" fmla="*/ 20098 w 62360"/>
                  <a:gd name="connsiteY20" fmla="*/ 17145 h 73914"/>
                  <a:gd name="connsiteX21" fmla="*/ 20098 w 62360"/>
                  <a:gd name="connsiteY21" fmla="*/ 29242 h 73914"/>
                  <a:gd name="connsiteX22" fmla="*/ 32195 w 62360"/>
                  <a:gd name="connsiteY22" fmla="*/ 29242 h 73914"/>
                  <a:gd name="connsiteX23" fmla="*/ 38576 w 62360"/>
                  <a:gd name="connsiteY23" fmla="*/ 23146 h 73914"/>
                  <a:gd name="connsiteX24" fmla="*/ 32195 w 62360"/>
                  <a:gd name="connsiteY24" fmla="*/ 17145 h 739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2360" h="73914">
                    <a:moveTo>
                      <a:pt x="62198" y="71152"/>
                    </a:moveTo>
                    <a:cubicBezTo>
                      <a:pt x="62389" y="72104"/>
                      <a:pt x="62865" y="73914"/>
                      <a:pt x="60293" y="73914"/>
                    </a:cubicBezTo>
                    <a:lnTo>
                      <a:pt x="45720" y="73914"/>
                    </a:lnTo>
                    <a:cubicBezTo>
                      <a:pt x="43529" y="73914"/>
                      <a:pt x="42100" y="74009"/>
                      <a:pt x="41339" y="71247"/>
                    </a:cubicBezTo>
                    <a:lnTo>
                      <a:pt x="37148" y="53626"/>
                    </a:lnTo>
                    <a:cubicBezTo>
                      <a:pt x="35624" y="47625"/>
                      <a:pt x="33814" y="44958"/>
                      <a:pt x="28385" y="44958"/>
                    </a:cubicBezTo>
                    <a:lnTo>
                      <a:pt x="20098" y="44958"/>
                    </a:lnTo>
                    <a:lnTo>
                      <a:pt x="20098" y="71819"/>
                    </a:lnTo>
                    <a:cubicBezTo>
                      <a:pt x="20098" y="73533"/>
                      <a:pt x="19907" y="73914"/>
                      <a:pt x="17526" y="73914"/>
                    </a:cubicBezTo>
                    <a:lnTo>
                      <a:pt x="2477" y="73914"/>
                    </a:lnTo>
                    <a:cubicBezTo>
                      <a:pt x="667" y="73914"/>
                      <a:pt x="0" y="73247"/>
                      <a:pt x="0" y="71819"/>
                    </a:cubicBezTo>
                    <a:lnTo>
                      <a:pt x="0" y="6953"/>
                    </a:lnTo>
                    <a:cubicBezTo>
                      <a:pt x="0" y="2667"/>
                      <a:pt x="1048" y="0"/>
                      <a:pt x="6858" y="0"/>
                    </a:cubicBezTo>
                    <a:lnTo>
                      <a:pt x="33814" y="0"/>
                    </a:lnTo>
                    <a:cubicBezTo>
                      <a:pt x="50387" y="0"/>
                      <a:pt x="58960" y="8192"/>
                      <a:pt x="58960" y="21622"/>
                    </a:cubicBezTo>
                    <a:cubicBezTo>
                      <a:pt x="58960" y="29242"/>
                      <a:pt x="55054" y="35528"/>
                      <a:pt x="49054" y="38481"/>
                    </a:cubicBezTo>
                    <a:lnTo>
                      <a:pt x="49054" y="38671"/>
                    </a:lnTo>
                    <a:cubicBezTo>
                      <a:pt x="53912" y="40862"/>
                      <a:pt x="55817" y="45529"/>
                      <a:pt x="57055" y="51054"/>
                    </a:cubicBezTo>
                    <a:lnTo>
                      <a:pt x="62198" y="71152"/>
                    </a:lnTo>
                    <a:close/>
                    <a:moveTo>
                      <a:pt x="32195" y="17145"/>
                    </a:moveTo>
                    <a:lnTo>
                      <a:pt x="20098" y="17145"/>
                    </a:lnTo>
                    <a:lnTo>
                      <a:pt x="20098" y="29242"/>
                    </a:lnTo>
                    <a:lnTo>
                      <a:pt x="32195" y="29242"/>
                    </a:lnTo>
                    <a:cubicBezTo>
                      <a:pt x="35528" y="29242"/>
                      <a:pt x="38576" y="27242"/>
                      <a:pt x="38576" y="23146"/>
                    </a:cubicBezTo>
                    <a:cubicBezTo>
                      <a:pt x="38576" y="20193"/>
                      <a:pt x="36862" y="17145"/>
                      <a:pt x="32195" y="17145"/>
                    </a:cubicBezTo>
                    <a:close/>
                  </a:path>
                </a:pathLst>
              </a:custGeom>
              <a:solidFill>
                <a:srgbClr val="0057A4"/>
              </a:solidFill>
              <a:ln w="9525" cap="flat">
                <a:noFill/>
                <a:prstDash val="solid"/>
                <a:miter/>
              </a:ln>
            </p:spPr>
            <p:txBody>
              <a:bodyPr rtlCol="0" anchor="ctr"/>
              <a:lstStyle/>
              <a:p>
                <a:endParaRPr lang="en-US"/>
              </a:p>
            </p:txBody>
          </p:sp>
          <p:sp>
            <p:nvSpPr>
              <p:cNvPr id="70" name="Vapaamuotoinen: Muoto 69">
                <a:extLst>
                  <a:ext uri="{FF2B5EF4-FFF2-40B4-BE49-F238E27FC236}">
                    <a16:creationId xmlns:a16="http://schemas.microsoft.com/office/drawing/2014/main" id="{A16A5702-2C28-43E3-8873-134898CB2258}"/>
                  </a:ext>
                </a:extLst>
              </p:cNvPr>
              <p:cNvSpPr/>
              <p:nvPr/>
            </p:nvSpPr>
            <p:spPr>
              <a:xfrm>
                <a:off x="6049136" y="3686270"/>
                <a:ext cx="80200" cy="74104"/>
              </a:xfrm>
              <a:custGeom>
                <a:avLst/>
                <a:gdLst>
                  <a:gd name="connsiteX0" fmla="*/ 61436 w 80200"/>
                  <a:gd name="connsiteY0" fmla="*/ 36957 h 74104"/>
                  <a:gd name="connsiteX1" fmla="*/ 60865 w 80200"/>
                  <a:gd name="connsiteY1" fmla="*/ 36957 h 74104"/>
                  <a:gd name="connsiteX2" fmla="*/ 55435 w 80200"/>
                  <a:gd name="connsiteY2" fmla="*/ 49054 h 74104"/>
                  <a:gd name="connsiteX3" fmla="*/ 49911 w 80200"/>
                  <a:gd name="connsiteY3" fmla="*/ 60770 h 74104"/>
                  <a:gd name="connsiteX4" fmla="*/ 44005 w 80200"/>
                  <a:gd name="connsiteY4" fmla="*/ 65437 h 74104"/>
                  <a:gd name="connsiteX5" fmla="*/ 36957 w 80200"/>
                  <a:gd name="connsiteY5" fmla="*/ 65437 h 74104"/>
                  <a:gd name="connsiteX6" fmla="*/ 31051 w 80200"/>
                  <a:gd name="connsiteY6" fmla="*/ 60770 h 74104"/>
                  <a:gd name="connsiteX7" fmla="*/ 26289 w 80200"/>
                  <a:gd name="connsiteY7" fmla="*/ 51245 h 74104"/>
                  <a:gd name="connsiteX8" fmla="*/ 20193 w 80200"/>
                  <a:gd name="connsiteY8" fmla="*/ 38291 h 74104"/>
                  <a:gd name="connsiteX9" fmla="*/ 19526 w 80200"/>
                  <a:gd name="connsiteY9" fmla="*/ 38291 h 74104"/>
                  <a:gd name="connsiteX10" fmla="*/ 19526 w 80200"/>
                  <a:gd name="connsiteY10" fmla="*/ 72104 h 74104"/>
                  <a:gd name="connsiteX11" fmla="*/ 17145 w 80200"/>
                  <a:gd name="connsiteY11" fmla="*/ 74105 h 74104"/>
                  <a:gd name="connsiteX12" fmla="*/ 2476 w 80200"/>
                  <a:gd name="connsiteY12" fmla="*/ 74105 h 74104"/>
                  <a:gd name="connsiteX13" fmla="*/ 0 w 80200"/>
                  <a:gd name="connsiteY13" fmla="*/ 72104 h 74104"/>
                  <a:gd name="connsiteX14" fmla="*/ 0 w 80200"/>
                  <a:gd name="connsiteY14" fmla="*/ 8477 h 74104"/>
                  <a:gd name="connsiteX15" fmla="*/ 7620 w 80200"/>
                  <a:gd name="connsiteY15" fmla="*/ 95 h 74104"/>
                  <a:gd name="connsiteX16" fmla="*/ 15716 w 80200"/>
                  <a:gd name="connsiteY16" fmla="*/ 95 h 74104"/>
                  <a:gd name="connsiteX17" fmla="*/ 23431 w 80200"/>
                  <a:gd name="connsiteY17" fmla="*/ 5239 h 74104"/>
                  <a:gd name="connsiteX18" fmla="*/ 31909 w 80200"/>
                  <a:gd name="connsiteY18" fmla="*/ 22765 h 74104"/>
                  <a:gd name="connsiteX19" fmla="*/ 40196 w 80200"/>
                  <a:gd name="connsiteY19" fmla="*/ 40100 h 74104"/>
                  <a:gd name="connsiteX20" fmla="*/ 40576 w 80200"/>
                  <a:gd name="connsiteY20" fmla="*/ 40100 h 74104"/>
                  <a:gd name="connsiteX21" fmla="*/ 48863 w 80200"/>
                  <a:gd name="connsiteY21" fmla="*/ 22955 h 74104"/>
                  <a:gd name="connsiteX22" fmla="*/ 57340 w 80200"/>
                  <a:gd name="connsiteY22" fmla="*/ 5525 h 74104"/>
                  <a:gd name="connsiteX23" fmla="*/ 66103 w 80200"/>
                  <a:gd name="connsiteY23" fmla="*/ 0 h 74104"/>
                  <a:gd name="connsiteX24" fmla="*/ 72676 w 80200"/>
                  <a:gd name="connsiteY24" fmla="*/ 0 h 74104"/>
                  <a:gd name="connsiteX25" fmla="*/ 80200 w 80200"/>
                  <a:gd name="connsiteY25" fmla="*/ 7620 h 74104"/>
                  <a:gd name="connsiteX26" fmla="*/ 80200 w 80200"/>
                  <a:gd name="connsiteY26" fmla="*/ 72009 h 74104"/>
                  <a:gd name="connsiteX27" fmla="*/ 77724 w 80200"/>
                  <a:gd name="connsiteY27" fmla="*/ 74009 h 74104"/>
                  <a:gd name="connsiteX28" fmla="*/ 63817 w 80200"/>
                  <a:gd name="connsiteY28" fmla="*/ 74009 h 74104"/>
                  <a:gd name="connsiteX29" fmla="*/ 61436 w 80200"/>
                  <a:gd name="connsiteY29" fmla="*/ 72009 h 74104"/>
                  <a:gd name="connsiteX30" fmla="*/ 61436 w 80200"/>
                  <a:gd name="connsiteY30" fmla="*/ 36957 h 7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80200" h="74104">
                    <a:moveTo>
                      <a:pt x="61436" y="36957"/>
                    </a:moveTo>
                    <a:lnTo>
                      <a:pt x="60865" y="36957"/>
                    </a:lnTo>
                    <a:lnTo>
                      <a:pt x="55435" y="49054"/>
                    </a:lnTo>
                    <a:lnTo>
                      <a:pt x="49911" y="60770"/>
                    </a:lnTo>
                    <a:cubicBezTo>
                      <a:pt x="48292" y="64294"/>
                      <a:pt x="47053" y="65437"/>
                      <a:pt x="44005" y="65437"/>
                    </a:cubicBezTo>
                    <a:lnTo>
                      <a:pt x="36957" y="65437"/>
                    </a:lnTo>
                    <a:cubicBezTo>
                      <a:pt x="33433" y="65437"/>
                      <a:pt x="32766" y="64294"/>
                      <a:pt x="31051" y="60770"/>
                    </a:cubicBezTo>
                    <a:lnTo>
                      <a:pt x="26289" y="51245"/>
                    </a:lnTo>
                    <a:lnTo>
                      <a:pt x="20193" y="38291"/>
                    </a:lnTo>
                    <a:lnTo>
                      <a:pt x="19526" y="38291"/>
                    </a:lnTo>
                    <a:lnTo>
                      <a:pt x="19526" y="72104"/>
                    </a:lnTo>
                    <a:cubicBezTo>
                      <a:pt x="19526" y="74009"/>
                      <a:pt x="18859" y="74105"/>
                      <a:pt x="17145" y="74105"/>
                    </a:cubicBezTo>
                    <a:lnTo>
                      <a:pt x="2476" y="74105"/>
                    </a:lnTo>
                    <a:cubicBezTo>
                      <a:pt x="857" y="74105"/>
                      <a:pt x="0" y="74009"/>
                      <a:pt x="0" y="72104"/>
                    </a:cubicBezTo>
                    <a:lnTo>
                      <a:pt x="0" y="8477"/>
                    </a:lnTo>
                    <a:cubicBezTo>
                      <a:pt x="0" y="1905"/>
                      <a:pt x="2191" y="95"/>
                      <a:pt x="7620" y="95"/>
                    </a:cubicBezTo>
                    <a:lnTo>
                      <a:pt x="15716" y="95"/>
                    </a:lnTo>
                    <a:cubicBezTo>
                      <a:pt x="20193" y="95"/>
                      <a:pt x="21622" y="1619"/>
                      <a:pt x="23431" y="5239"/>
                    </a:cubicBezTo>
                    <a:lnTo>
                      <a:pt x="31909" y="22765"/>
                    </a:lnTo>
                    <a:lnTo>
                      <a:pt x="40196" y="40100"/>
                    </a:lnTo>
                    <a:lnTo>
                      <a:pt x="40576" y="40100"/>
                    </a:lnTo>
                    <a:lnTo>
                      <a:pt x="48863" y="22955"/>
                    </a:lnTo>
                    <a:lnTo>
                      <a:pt x="57340" y="5525"/>
                    </a:lnTo>
                    <a:cubicBezTo>
                      <a:pt x="59150" y="1810"/>
                      <a:pt x="60865" y="0"/>
                      <a:pt x="66103" y="0"/>
                    </a:cubicBezTo>
                    <a:lnTo>
                      <a:pt x="72676" y="0"/>
                    </a:lnTo>
                    <a:cubicBezTo>
                      <a:pt x="77152" y="0"/>
                      <a:pt x="80200" y="1048"/>
                      <a:pt x="80200" y="7620"/>
                    </a:cubicBezTo>
                    <a:lnTo>
                      <a:pt x="80200" y="72009"/>
                    </a:lnTo>
                    <a:cubicBezTo>
                      <a:pt x="80200" y="73914"/>
                      <a:pt x="79534" y="74009"/>
                      <a:pt x="77724" y="74009"/>
                    </a:cubicBezTo>
                    <a:lnTo>
                      <a:pt x="63817" y="74009"/>
                    </a:lnTo>
                    <a:cubicBezTo>
                      <a:pt x="62198" y="74009"/>
                      <a:pt x="61436" y="73914"/>
                      <a:pt x="61436" y="72009"/>
                    </a:cubicBezTo>
                    <a:lnTo>
                      <a:pt x="61436" y="36957"/>
                    </a:lnTo>
                    <a:close/>
                  </a:path>
                </a:pathLst>
              </a:custGeom>
              <a:solidFill>
                <a:srgbClr val="0057A4"/>
              </a:solidFill>
              <a:ln w="9525" cap="flat">
                <a:noFill/>
                <a:prstDash val="solid"/>
                <a:miter/>
              </a:ln>
            </p:spPr>
            <p:txBody>
              <a:bodyPr rtlCol="0" anchor="ctr"/>
              <a:lstStyle/>
              <a:p>
                <a:endParaRPr lang="en-US"/>
              </a:p>
            </p:txBody>
          </p:sp>
          <p:sp>
            <p:nvSpPr>
              <p:cNvPr id="71" name="Vapaamuotoinen: Muoto 70">
                <a:extLst>
                  <a:ext uri="{FF2B5EF4-FFF2-40B4-BE49-F238E27FC236}">
                    <a16:creationId xmlns:a16="http://schemas.microsoft.com/office/drawing/2014/main" id="{9B975967-435C-4E27-B955-904DE36052F9}"/>
                  </a:ext>
                </a:extLst>
              </p:cNvPr>
              <p:cNvSpPr/>
              <p:nvPr/>
            </p:nvSpPr>
            <p:spPr>
              <a:xfrm>
                <a:off x="6145053" y="3686365"/>
                <a:ext cx="62674" cy="75342"/>
              </a:xfrm>
              <a:custGeom>
                <a:avLst/>
                <a:gdLst>
                  <a:gd name="connsiteX0" fmla="*/ 62484 w 62674"/>
                  <a:gd name="connsiteY0" fmla="*/ 63722 h 75342"/>
                  <a:gd name="connsiteX1" fmla="*/ 55531 w 62674"/>
                  <a:gd name="connsiteY1" fmla="*/ 73628 h 75342"/>
                  <a:gd name="connsiteX2" fmla="*/ 35623 w 62674"/>
                  <a:gd name="connsiteY2" fmla="*/ 75343 h 75342"/>
                  <a:gd name="connsiteX3" fmla="*/ 0 w 62674"/>
                  <a:gd name="connsiteY3" fmla="*/ 44291 h 75342"/>
                  <a:gd name="connsiteX4" fmla="*/ 0 w 62674"/>
                  <a:gd name="connsiteY4" fmla="*/ 2191 h 75342"/>
                  <a:gd name="connsiteX5" fmla="*/ 2477 w 62674"/>
                  <a:gd name="connsiteY5" fmla="*/ 0 h 75342"/>
                  <a:gd name="connsiteX6" fmla="*/ 17431 w 62674"/>
                  <a:gd name="connsiteY6" fmla="*/ 0 h 75342"/>
                  <a:gd name="connsiteX7" fmla="*/ 20002 w 62674"/>
                  <a:gd name="connsiteY7" fmla="*/ 2191 h 75342"/>
                  <a:gd name="connsiteX8" fmla="*/ 20002 w 62674"/>
                  <a:gd name="connsiteY8" fmla="*/ 46196 h 75342"/>
                  <a:gd name="connsiteX9" fmla="*/ 33242 w 62674"/>
                  <a:gd name="connsiteY9" fmla="*/ 57912 h 75342"/>
                  <a:gd name="connsiteX10" fmla="*/ 42767 w 62674"/>
                  <a:gd name="connsiteY10" fmla="*/ 57341 h 75342"/>
                  <a:gd name="connsiteX11" fmla="*/ 42767 w 62674"/>
                  <a:gd name="connsiteY11" fmla="*/ 2191 h 75342"/>
                  <a:gd name="connsiteX12" fmla="*/ 45148 w 62674"/>
                  <a:gd name="connsiteY12" fmla="*/ 0 h 75342"/>
                  <a:gd name="connsiteX13" fmla="*/ 60103 w 62674"/>
                  <a:gd name="connsiteY13" fmla="*/ 0 h 75342"/>
                  <a:gd name="connsiteX14" fmla="*/ 62675 w 62674"/>
                  <a:gd name="connsiteY14" fmla="*/ 2191 h 75342"/>
                  <a:gd name="connsiteX15" fmla="*/ 62484 w 62674"/>
                  <a:gd name="connsiteY15" fmla="*/ 63722 h 753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2674" h="75342">
                    <a:moveTo>
                      <a:pt x="62484" y="63722"/>
                    </a:moveTo>
                    <a:cubicBezTo>
                      <a:pt x="62484" y="68294"/>
                      <a:pt x="60960" y="72104"/>
                      <a:pt x="55531" y="73628"/>
                    </a:cubicBezTo>
                    <a:cubicBezTo>
                      <a:pt x="49816" y="75247"/>
                      <a:pt x="38862" y="75343"/>
                      <a:pt x="35623" y="75343"/>
                    </a:cubicBezTo>
                    <a:cubicBezTo>
                      <a:pt x="10668" y="75343"/>
                      <a:pt x="0" y="68485"/>
                      <a:pt x="0" y="44291"/>
                    </a:cubicBezTo>
                    <a:lnTo>
                      <a:pt x="0" y="2191"/>
                    </a:lnTo>
                    <a:cubicBezTo>
                      <a:pt x="0" y="667"/>
                      <a:pt x="667" y="0"/>
                      <a:pt x="2477" y="0"/>
                    </a:cubicBezTo>
                    <a:lnTo>
                      <a:pt x="17431" y="0"/>
                    </a:lnTo>
                    <a:cubicBezTo>
                      <a:pt x="19812" y="0"/>
                      <a:pt x="20002" y="572"/>
                      <a:pt x="20002" y="2191"/>
                    </a:cubicBezTo>
                    <a:lnTo>
                      <a:pt x="20002" y="46196"/>
                    </a:lnTo>
                    <a:cubicBezTo>
                      <a:pt x="20002" y="54388"/>
                      <a:pt x="23622" y="57912"/>
                      <a:pt x="33242" y="57912"/>
                    </a:cubicBezTo>
                    <a:cubicBezTo>
                      <a:pt x="34766" y="57912"/>
                      <a:pt x="40672" y="57817"/>
                      <a:pt x="42767" y="57341"/>
                    </a:cubicBezTo>
                    <a:lnTo>
                      <a:pt x="42767" y="2191"/>
                    </a:lnTo>
                    <a:cubicBezTo>
                      <a:pt x="42767" y="667"/>
                      <a:pt x="43339" y="0"/>
                      <a:pt x="45148" y="0"/>
                    </a:cubicBezTo>
                    <a:lnTo>
                      <a:pt x="60103" y="0"/>
                    </a:lnTo>
                    <a:cubicBezTo>
                      <a:pt x="62389" y="0"/>
                      <a:pt x="62675" y="572"/>
                      <a:pt x="62675" y="2191"/>
                    </a:cubicBezTo>
                    <a:lnTo>
                      <a:pt x="62484" y="63722"/>
                    </a:lnTo>
                    <a:close/>
                  </a:path>
                </a:pathLst>
              </a:custGeom>
              <a:solidFill>
                <a:srgbClr val="0057A4"/>
              </a:solidFill>
              <a:ln w="9525" cap="flat">
                <a:noFill/>
                <a:prstDash val="solid"/>
                <a:miter/>
              </a:ln>
            </p:spPr>
            <p:txBody>
              <a:bodyPr rtlCol="0" anchor="ctr"/>
              <a:lstStyle/>
              <a:p>
                <a:endParaRPr lang="en-US"/>
              </a:p>
            </p:txBody>
          </p:sp>
          <p:sp>
            <p:nvSpPr>
              <p:cNvPr id="72" name="Vapaamuotoinen: Muoto 71">
                <a:extLst>
                  <a:ext uri="{FF2B5EF4-FFF2-40B4-BE49-F238E27FC236}">
                    <a16:creationId xmlns:a16="http://schemas.microsoft.com/office/drawing/2014/main" id="{CD87CEA9-09D3-4C95-9BCD-2E3562657F10}"/>
                  </a:ext>
                </a:extLst>
              </p:cNvPr>
              <p:cNvSpPr/>
              <p:nvPr/>
            </p:nvSpPr>
            <p:spPr>
              <a:xfrm>
                <a:off x="6223539" y="3686365"/>
                <a:ext cx="62579" cy="75342"/>
              </a:xfrm>
              <a:custGeom>
                <a:avLst/>
                <a:gdLst>
                  <a:gd name="connsiteX0" fmla="*/ 62389 w 62579"/>
                  <a:gd name="connsiteY0" fmla="*/ 63722 h 75342"/>
                  <a:gd name="connsiteX1" fmla="*/ 55435 w 62579"/>
                  <a:gd name="connsiteY1" fmla="*/ 73628 h 75342"/>
                  <a:gd name="connsiteX2" fmla="*/ 35623 w 62579"/>
                  <a:gd name="connsiteY2" fmla="*/ 75343 h 75342"/>
                  <a:gd name="connsiteX3" fmla="*/ 0 w 62579"/>
                  <a:gd name="connsiteY3" fmla="*/ 44291 h 75342"/>
                  <a:gd name="connsiteX4" fmla="*/ 0 w 62579"/>
                  <a:gd name="connsiteY4" fmla="*/ 2191 h 75342"/>
                  <a:gd name="connsiteX5" fmla="*/ 2477 w 62579"/>
                  <a:gd name="connsiteY5" fmla="*/ 0 h 75342"/>
                  <a:gd name="connsiteX6" fmla="*/ 17431 w 62579"/>
                  <a:gd name="connsiteY6" fmla="*/ 0 h 75342"/>
                  <a:gd name="connsiteX7" fmla="*/ 20002 w 62579"/>
                  <a:gd name="connsiteY7" fmla="*/ 2191 h 75342"/>
                  <a:gd name="connsiteX8" fmla="*/ 20002 w 62579"/>
                  <a:gd name="connsiteY8" fmla="*/ 46196 h 75342"/>
                  <a:gd name="connsiteX9" fmla="*/ 33147 w 62579"/>
                  <a:gd name="connsiteY9" fmla="*/ 57912 h 75342"/>
                  <a:gd name="connsiteX10" fmla="*/ 42672 w 62579"/>
                  <a:gd name="connsiteY10" fmla="*/ 57341 h 75342"/>
                  <a:gd name="connsiteX11" fmla="*/ 42672 w 62579"/>
                  <a:gd name="connsiteY11" fmla="*/ 2191 h 75342"/>
                  <a:gd name="connsiteX12" fmla="*/ 45148 w 62579"/>
                  <a:gd name="connsiteY12" fmla="*/ 0 h 75342"/>
                  <a:gd name="connsiteX13" fmla="*/ 60008 w 62579"/>
                  <a:gd name="connsiteY13" fmla="*/ 0 h 75342"/>
                  <a:gd name="connsiteX14" fmla="*/ 62579 w 62579"/>
                  <a:gd name="connsiteY14" fmla="*/ 2191 h 75342"/>
                  <a:gd name="connsiteX15" fmla="*/ 62389 w 62579"/>
                  <a:gd name="connsiteY15" fmla="*/ 63722 h 753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2579" h="75342">
                    <a:moveTo>
                      <a:pt x="62389" y="63722"/>
                    </a:moveTo>
                    <a:cubicBezTo>
                      <a:pt x="62389" y="68294"/>
                      <a:pt x="60865" y="72104"/>
                      <a:pt x="55435" y="73628"/>
                    </a:cubicBezTo>
                    <a:cubicBezTo>
                      <a:pt x="49721" y="75247"/>
                      <a:pt x="38767" y="75343"/>
                      <a:pt x="35623" y="75343"/>
                    </a:cubicBezTo>
                    <a:cubicBezTo>
                      <a:pt x="10668" y="75343"/>
                      <a:pt x="0" y="68485"/>
                      <a:pt x="0" y="44291"/>
                    </a:cubicBezTo>
                    <a:lnTo>
                      <a:pt x="0" y="2191"/>
                    </a:lnTo>
                    <a:cubicBezTo>
                      <a:pt x="0" y="667"/>
                      <a:pt x="667" y="0"/>
                      <a:pt x="2477" y="0"/>
                    </a:cubicBezTo>
                    <a:lnTo>
                      <a:pt x="17431" y="0"/>
                    </a:lnTo>
                    <a:cubicBezTo>
                      <a:pt x="19812" y="0"/>
                      <a:pt x="20002" y="572"/>
                      <a:pt x="20002" y="2191"/>
                    </a:cubicBezTo>
                    <a:lnTo>
                      <a:pt x="20002" y="46196"/>
                    </a:lnTo>
                    <a:cubicBezTo>
                      <a:pt x="20002" y="54388"/>
                      <a:pt x="23622" y="57912"/>
                      <a:pt x="33147" y="57912"/>
                    </a:cubicBezTo>
                    <a:cubicBezTo>
                      <a:pt x="34671" y="57912"/>
                      <a:pt x="40577" y="57817"/>
                      <a:pt x="42672" y="57341"/>
                    </a:cubicBezTo>
                    <a:lnTo>
                      <a:pt x="42672" y="2191"/>
                    </a:lnTo>
                    <a:cubicBezTo>
                      <a:pt x="42672" y="667"/>
                      <a:pt x="43339" y="0"/>
                      <a:pt x="45148" y="0"/>
                    </a:cubicBezTo>
                    <a:lnTo>
                      <a:pt x="60008" y="0"/>
                    </a:lnTo>
                    <a:cubicBezTo>
                      <a:pt x="62389" y="0"/>
                      <a:pt x="62579" y="572"/>
                      <a:pt x="62579" y="2191"/>
                    </a:cubicBezTo>
                    <a:lnTo>
                      <a:pt x="62389" y="63722"/>
                    </a:lnTo>
                    <a:close/>
                  </a:path>
                </a:pathLst>
              </a:custGeom>
              <a:solidFill>
                <a:srgbClr val="0057A4"/>
              </a:solidFill>
              <a:ln w="9525" cap="flat">
                <a:noFill/>
                <a:prstDash val="solid"/>
                <a:miter/>
              </a:ln>
            </p:spPr>
            <p:txBody>
              <a:bodyPr rtlCol="0" anchor="ctr"/>
              <a:lstStyle/>
              <a:p>
                <a:endParaRPr lang="en-US"/>
              </a:p>
            </p:txBody>
          </p:sp>
          <p:sp>
            <p:nvSpPr>
              <p:cNvPr id="73" name="Vapaamuotoinen: Muoto 72">
                <a:extLst>
                  <a:ext uri="{FF2B5EF4-FFF2-40B4-BE49-F238E27FC236}">
                    <a16:creationId xmlns:a16="http://schemas.microsoft.com/office/drawing/2014/main" id="{85CF8D69-9F15-4E7D-A1F1-F352EF57FE26}"/>
                  </a:ext>
                </a:extLst>
              </p:cNvPr>
              <p:cNvSpPr/>
              <p:nvPr/>
            </p:nvSpPr>
            <p:spPr>
              <a:xfrm>
                <a:off x="6297156" y="3685222"/>
                <a:ext cx="59256" cy="76390"/>
              </a:xfrm>
              <a:custGeom>
                <a:avLst/>
                <a:gdLst>
                  <a:gd name="connsiteX0" fmla="*/ 30110 w 59256"/>
                  <a:gd name="connsiteY0" fmla="*/ 0 h 76390"/>
                  <a:gd name="connsiteX1" fmla="*/ 54304 w 59256"/>
                  <a:gd name="connsiteY1" fmla="*/ 4858 h 76390"/>
                  <a:gd name="connsiteX2" fmla="*/ 55447 w 59256"/>
                  <a:gd name="connsiteY2" fmla="*/ 9430 h 76390"/>
                  <a:gd name="connsiteX3" fmla="*/ 52589 w 59256"/>
                  <a:gd name="connsiteY3" fmla="*/ 18193 h 76390"/>
                  <a:gd name="connsiteX4" fmla="*/ 48684 w 59256"/>
                  <a:gd name="connsiteY4" fmla="*/ 20288 h 76390"/>
                  <a:gd name="connsiteX5" fmla="*/ 30396 w 59256"/>
                  <a:gd name="connsiteY5" fmla="*/ 17621 h 76390"/>
                  <a:gd name="connsiteX6" fmla="*/ 24205 w 59256"/>
                  <a:gd name="connsiteY6" fmla="*/ 21241 h 76390"/>
                  <a:gd name="connsiteX7" fmla="*/ 32015 w 59256"/>
                  <a:gd name="connsiteY7" fmla="*/ 27527 h 76390"/>
                  <a:gd name="connsiteX8" fmla="*/ 59257 w 59256"/>
                  <a:gd name="connsiteY8" fmla="*/ 53530 h 76390"/>
                  <a:gd name="connsiteX9" fmla="*/ 30491 w 59256"/>
                  <a:gd name="connsiteY9" fmla="*/ 76390 h 76390"/>
                  <a:gd name="connsiteX10" fmla="*/ 1249 w 59256"/>
                  <a:gd name="connsiteY10" fmla="*/ 69532 h 76390"/>
                  <a:gd name="connsiteX11" fmla="*/ 487 w 59256"/>
                  <a:gd name="connsiteY11" fmla="*/ 65723 h 76390"/>
                  <a:gd name="connsiteX12" fmla="*/ 4583 w 59256"/>
                  <a:gd name="connsiteY12" fmla="*/ 55721 h 76390"/>
                  <a:gd name="connsiteX13" fmla="*/ 8393 w 59256"/>
                  <a:gd name="connsiteY13" fmla="*/ 54102 h 76390"/>
                  <a:gd name="connsiteX14" fmla="*/ 29824 w 59256"/>
                  <a:gd name="connsiteY14" fmla="*/ 58293 h 76390"/>
                  <a:gd name="connsiteX15" fmla="*/ 37540 w 59256"/>
                  <a:gd name="connsiteY15" fmla="*/ 53626 h 76390"/>
                  <a:gd name="connsiteX16" fmla="*/ 29253 w 59256"/>
                  <a:gd name="connsiteY16" fmla="*/ 46673 h 76390"/>
                  <a:gd name="connsiteX17" fmla="*/ 3250 w 59256"/>
                  <a:gd name="connsiteY17" fmla="*/ 22955 h 76390"/>
                  <a:gd name="connsiteX18" fmla="*/ 30110 w 59256"/>
                  <a:gd name="connsiteY18" fmla="*/ 0 h 76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9256" h="76390">
                    <a:moveTo>
                      <a:pt x="30110" y="0"/>
                    </a:moveTo>
                    <a:cubicBezTo>
                      <a:pt x="38683" y="0"/>
                      <a:pt x="48303" y="1619"/>
                      <a:pt x="54304" y="4858"/>
                    </a:cubicBezTo>
                    <a:cubicBezTo>
                      <a:pt x="56685" y="6001"/>
                      <a:pt x="56494" y="6477"/>
                      <a:pt x="55447" y="9430"/>
                    </a:cubicBezTo>
                    <a:lnTo>
                      <a:pt x="52589" y="18193"/>
                    </a:lnTo>
                    <a:cubicBezTo>
                      <a:pt x="51637" y="20860"/>
                      <a:pt x="51065" y="20955"/>
                      <a:pt x="48684" y="20288"/>
                    </a:cubicBezTo>
                    <a:cubicBezTo>
                      <a:pt x="42683" y="18574"/>
                      <a:pt x="35920" y="17621"/>
                      <a:pt x="30396" y="17621"/>
                    </a:cubicBezTo>
                    <a:cubicBezTo>
                      <a:pt x="25538" y="17621"/>
                      <a:pt x="24205" y="19336"/>
                      <a:pt x="24205" y="21241"/>
                    </a:cubicBezTo>
                    <a:cubicBezTo>
                      <a:pt x="24205" y="23050"/>
                      <a:pt x="25062" y="24860"/>
                      <a:pt x="32015" y="27527"/>
                    </a:cubicBezTo>
                    <a:cubicBezTo>
                      <a:pt x="48970" y="34004"/>
                      <a:pt x="59257" y="39529"/>
                      <a:pt x="59257" y="53530"/>
                    </a:cubicBezTo>
                    <a:cubicBezTo>
                      <a:pt x="59257" y="68675"/>
                      <a:pt x="48684" y="76390"/>
                      <a:pt x="30491" y="76390"/>
                    </a:cubicBezTo>
                    <a:cubicBezTo>
                      <a:pt x="20966" y="76390"/>
                      <a:pt x="9536" y="74676"/>
                      <a:pt x="1249" y="69532"/>
                    </a:cubicBezTo>
                    <a:cubicBezTo>
                      <a:pt x="-84" y="68675"/>
                      <a:pt x="-370" y="67818"/>
                      <a:pt x="487" y="65723"/>
                    </a:cubicBezTo>
                    <a:lnTo>
                      <a:pt x="4583" y="55721"/>
                    </a:lnTo>
                    <a:cubicBezTo>
                      <a:pt x="5536" y="53435"/>
                      <a:pt x="6298" y="53245"/>
                      <a:pt x="8393" y="54102"/>
                    </a:cubicBezTo>
                    <a:cubicBezTo>
                      <a:pt x="12775" y="55721"/>
                      <a:pt x="22014" y="58293"/>
                      <a:pt x="29824" y="58293"/>
                    </a:cubicBezTo>
                    <a:cubicBezTo>
                      <a:pt x="36492" y="58293"/>
                      <a:pt x="37540" y="55435"/>
                      <a:pt x="37540" y="53626"/>
                    </a:cubicBezTo>
                    <a:cubicBezTo>
                      <a:pt x="37540" y="51340"/>
                      <a:pt x="36968" y="49435"/>
                      <a:pt x="29253" y="46673"/>
                    </a:cubicBezTo>
                    <a:cubicBezTo>
                      <a:pt x="14680" y="41338"/>
                      <a:pt x="3250" y="35623"/>
                      <a:pt x="3250" y="22955"/>
                    </a:cubicBezTo>
                    <a:cubicBezTo>
                      <a:pt x="3535" y="10668"/>
                      <a:pt x="11441" y="0"/>
                      <a:pt x="30110" y="0"/>
                    </a:cubicBezTo>
                    <a:close/>
                  </a:path>
                </a:pathLst>
              </a:custGeom>
              <a:solidFill>
                <a:srgbClr val="0057A4"/>
              </a:solidFill>
              <a:ln w="9525" cap="flat">
                <a:noFill/>
                <a:prstDash val="solid"/>
                <a:miter/>
              </a:ln>
            </p:spPr>
            <p:txBody>
              <a:bodyPr rtlCol="0" anchor="ctr"/>
              <a:lstStyle/>
              <a:p>
                <a:endParaRPr lang="en-US"/>
              </a:p>
            </p:txBody>
          </p:sp>
          <p:sp>
            <p:nvSpPr>
              <p:cNvPr id="74" name="Vapaamuotoinen: Muoto 73">
                <a:extLst>
                  <a:ext uri="{FF2B5EF4-FFF2-40B4-BE49-F238E27FC236}">
                    <a16:creationId xmlns:a16="http://schemas.microsoft.com/office/drawing/2014/main" id="{BEA9CAFF-13F3-4C29-9CFF-8B5D2AD84ECC}"/>
                  </a:ext>
                </a:extLst>
              </p:cNvPr>
              <p:cNvSpPr/>
              <p:nvPr/>
            </p:nvSpPr>
            <p:spPr>
              <a:xfrm>
                <a:off x="6367080" y="3686460"/>
                <a:ext cx="66452" cy="73916"/>
              </a:xfrm>
              <a:custGeom>
                <a:avLst/>
                <a:gdLst>
                  <a:gd name="connsiteX0" fmla="*/ 41910 w 66452"/>
                  <a:gd name="connsiteY0" fmla="*/ 27051 h 73916"/>
                  <a:gd name="connsiteX1" fmla="*/ 65913 w 66452"/>
                  <a:gd name="connsiteY1" fmla="*/ 71056 h 73916"/>
                  <a:gd name="connsiteX2" fmla="*/ 64865 w 66452"/>
                  <a:gd name="connsiteY2" fmla="*/ 73914 h 73916"/>
                  <a:gd name="connsiteX3" fmla="*/ 49054 w 66452"/>
                  <a:gd name="connsiteY3" fmla="*/ 73914 h 73916"/>
                  <a:gd name="connsiteX4" fmla="*/ 43148 w 66452"/>
                  <a:gd name="connsiteY4" fmla="*/ 71152 h 73916"/>
                  <a:gd name="connsiteX5" fmla="*/ 28385 w 66452"/>
                  <a:gd name="connsiteY5" fmla="*/ 43053 h 73916"/>
                  <a:gd name="connsiteX6" fmla="*/ 19907 w 66452"/>
                  <a:gd name="connsiteY6" fmla="*/ 52864 h 73916"/>
                  <a:gd name="connsiteX7" fmla="*/ 19907 w 66452"/>
                  <a:gd name="connsiteY7" fmla="*/ 71819 h 73916"/>
                  <a:gd name="connsiteX8" fmla="*/ 17335 w 66452"/>
                  <a:gd name="connsiteY8" fmla="*/ 73914 h 73916"/>
                  <a:gd name="connsiteX9" fmla="*/ 2381 w 66452"/>
                  <a:gd name="connsiteY9" fmla="*/ 73914 h 73916"/>
                  <a:gd name="connsiteX10" fmla="*/ 0 w 66452"/>
                  <a:gd name="connsiteY10" fmla="*/ 71819 h 73916"/>
                  <a:gd name="connsiteX11" fmla="*/ 0 w 66452"/>
                  <a:gd name="connsiteY11" fmla="*/ 2096 h 73916"/>
                  <a:gd name="connsiteX12" fmla="*/ 2381 w 66452"/>
                  <a:gd name="connsiteY12" fmla="*/ 0 h 73916"/>
                  <a:gd name="connsiteX13" fmla="*/ 17335 w 66452"/>
                  <a:gd name="connsiteY13" fmla="*/ 0 h 73916"/>
                  <a:gd name="connsiteX14" fmla="*/ 19907 w 66452"/>
                  <a:gd name="connsiteY14" fmla="*/ 2096 h 73916"/>
                  <a:gd name="connsiteX15" fmla="*/ 19907 w 66452"/>
                  <a:gd name="connsiteY15" fmla="*/ 26003 h 73916"/>
                  <a:gd name="connsiteX16" fmla="*/ 20193 w 66452"/>
                  <a:gd name="connsiteY16" fmla="*/ 26194 h 73916"/>
                  <a:gd name="connsiteX17" fmla="*/ 29432 w 66452"/>
                  <a:gd name="connsiteY17" fmla="*/ 14478 h 73916"/>
                  <a:gd name="connsiteX18" fmla="*/ 39243 w 66452"/>
                  <a:gd name="connsiteY18" fmla="*/ 2000 h 73916"/>
                  <a:gd name="connsiteX19" fmla="*/ 45148 w 66452"/>
                  <a:gd name="connsiteY19" fmla="*/ 0 h 73916"/>
                  <a:gd name="connsiteX20" fmla="*/ 62294 w 66452"/>
                  <a:gd name="connsiteY20" fmla="*/ 0 h 73916"/>
                  <a:gd name="connsiteX21" fmla="*/ 63246 w 66452"/>
                  <a:gd name="connsiteY21" fmla="*/ 2191 h 73916"/>
                  <a:gd name="connsiteX22" fmla="*/ 41910 w 66452"/>
                  <a:gd name="connsiteY22" fmla="*/ 27051 h 73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6452" h="73916">
                    <a:moveTo>
                      <a:pt x="41910" y="27051"/>
                    </a:moveTo>
                    <a:lnTo>
                      <a:pt x="65913" y="71056"/>
                    </a:lnTo>
                    <a:cubicBezTo>
                      <a:pt x="66866" y="72771"/>
                      <a:pt x="66580" y="73914"/>
                      <a:pt x="64865" y="73914"/>
                    </a:cubicBezTo>
                    <a:lnTo>
                      <a:pt x="49054" y="73914"/>
                    </a:lnTo>
                    <a:cubicBezTo>
                      <a:pt x="45625" y="73914"/>
                      <a:pt x="44768" y="74104"/>
                      <a:pt x="43148" y="71152"/>
                    </a:cubicBezTo>
                    <a:lnTo>
                      <a:pt x="28385" y="43053"/>
                    </a:lnTo>
                    <a:lnTo>
                      <a:pt x="19907" y="52864"/>
                    </a:lnTo>
                    <a:lnTo>
                      <a:pt x="19907" y="71819"/>
                    </a:lnTo>
                    <a:cubicBezTo>
                      <a:pt x="19907" y="73533"/>
                      <a:pt x="19717" y="73914"/>
                      <a:pt x="17335" y="73914"/>
                    </a:cubicBezTo>
                    <a:lnTo>
                      <a:pt x="2381" y="73914"/>
                    </a:lnTo>
                    <a:cubicBezTo>
                      <a:pt x="571" y="73914"/>
                      <a:pt x="0" y="73247"/>
                      <a:pt x="0" y="71819"/>
                    </a:cubicBezTo>
                    <a:lnTo>
                      <a:pt x="0" y="2096"/>
                    </a:lnTo>
                    <a:cubicBezTo>
                      <a:pt x="0" y="572"/>
                      <a:pt x="571" y="0"/>
                      <a:pt x="2381" y="0"/>
                    </a:cubicBezTo>
                    <a:lnTo>
                      <a:pt x="17335" y="0"/>
                    </a:lnTo>
                    <a:cubicBezTo>
                      <a:pt x="19621" y="0"/>
                      <a:pt x="19907" y="381"/>
                      <a:pt x="19907" y="2096"/>
                    </a:cubicBezTo>
                    <a:lnTo>
                      <a:pt x="19907" y="26003"/>
                    </a:lnTo>
                    <a:lnTo>
                      <a:pt x="20193" y="26194"/>
                    </a:lnTo>
                    <a:lnTo>
                      <a:pt x="29432" y="14478"/>
                    </a:lnTo>
                    <a:lnTo>
                      <a:pt x="39243" y="2000"/>
                    </a:lnTo>
                    <a:cubicBezTo>
                      <a:pt x="40958" y="0"/>
                      <a:pt x="41434" y="0"/>
                      <a:pt x="45148" y="0"/>
                    </a:cubicBezTo>
                    <a:lnTo>
                      <a:pt x="62294" y="0"/>
                    </a:lnTo>
                    <a:cubicBezTo>
                      <a:pt x="63627" y="0"/>
                      <a:pt x="64294" y="1048"/>
                      <a:pt x="63246" y="2191"/>
                    </a:cubicBezTo>
                    <a:lnTo>
                      <a:pt x="41910" y="27051"/>
                    </a:lnTo>
                    <a:close/>
                  </a:path>
                </a:pathLst>
              </a:custGeom>
              <a:solidFill>
                <a:srgbClr val="0057A4"/>
              </a:solidFill>
              <a:ln w="9525" cap="flat">
                <a:noFill/>
                <a:prstDash val="solid"/>
                <a:miter/>
              </a:ln>
            </p:spPr>
            <p:txBody>
              <a:bodyPr rtlCol="0" anchor="ctr"/>
              <a:lstStyle/>
              <a:p>
                <a:endParaRPr lang="en-US"/>
              </a:p>
            </p:txBody>
          </p:sp>
          <p:sp>
            <p:nvSpPr>
              <p:cNvPr id="75" name="Vapaamuotoinen: Muoto 74">
                <a:extLst>
                  <a:ext uri="{FF2B5EF4-FFF2-40B4-BE49-F238E27FC236}">
                    <a16:creationId xmlns:a16="http://schemas.microsoft.com/office/drawing/2014/main" id="{6B8915A3-22EA-4E1E-91D4-AC273A5BB5A0}"/>
                  </a:ext>
                </a:extLst>
              </p:cNvPr>
              <p:cNvSpPr/>
              <p:nvPr/>
            </p:nvSpPr>
            <p:spPr>
              <a:xfrm>
                <a:off x="6442614" y="3686365"/>
                <a:ext cx="55149" cy="74009"/>
              </a:xfrm>
              <a:custGeom>
                <a:avLst/>
                <a:gdLst>
                  <a:gd name="connsiteX0" fmla="*/ 53150 w 55149"/>
                  <a:gd name="connsiteY0" fmla="*/ 74009 h 74009"/>
                  <a:gd name="connsiteX1" fmla="*/ 20479 w 55149"/>
                  <a:gd name="connsiteY1" fmla="*/ 74009 h 74009"/>
                  <a:gd name="connsiteX2" fmla="*/ 0 w 55149"/>
                  <a:gd name="connsiteY2" fmla="*/ 53912 h 74009"/>
                  <a:gd name="connsiteX3" fmla="*/ 0 w 55149"/>
                  <a:gd name="connsiteY3" fmla="*/ 20098 h 74009"/>
                  <a:gd name="connsiteX4" fmla="*/ 20288 w 55149"/>
                  <a:gd name="connsiteY4" fmla="*/ 0 h 74009"/>
                  <a:gd name="connsiteX5" fmla="*/ 51435 w 55149"/>
                  <a:gd name="connsiteY5" fmla="*/ 0 h 74009"/>
                  <a:gd name="connsiteX6" fmla="*/ 53435 w 55149"/>
                  <a:gd name="connsiteY6" fmla="*/ 2572 h 74009"/>
                  <a:gd name="connsiteX7" fmla="*/ 53435 w 55149"/>
                  <a:gd name="connsiteY7" fmla="*/ 14478 h 74009"/>
                  <a:gd name="connsiteX8" fmla="*/ 51435 w 55149"/>
                  <a:gd name="connsiteY8" fmla="*/ 16764 h 74009"/>
                  <a:gd name="connsiteX9" fmla="*/ 26289 w 55149"/>
                  <a:gd name="connsiteY9" fmla="*/ 16764 h 74009"/>
                  <a:gd name="connsiteX10" fmla="*/ 19907 w 55149"/>
                  <a:gd name="connsiteY10" fmla="*/ 22765 h 74009"/>
                  <a:gd name="connsiteX11" fmla="*/ 19907 w 55149"/>
                  <a:gd name="connsiteY11" fmla="*/ 27241 h 74009"/>
                  <a:gd name="connsiteX12" fmla="*/ 48196 w 55149"/>
                  <a:gd name="connsiteY12" fmla="*/ 27241 h 74009"/>
                  <a:gd name="connsiteX13" fmla="*/ 50197 w 55149"/>
                  <a:gd name="connsiteY13" fmla="*/ 29909 h 74009"/>
                  <a:gd name="connsiteX14" fmla="*/ 50197 w 55149"/>
                  <a:gd name="connsiteY14" fmla="*/ 40862 h 74009"/>
                  <a:gd name="connsiteX15" fmla="*/ 48196 w 55149"/>
                  <a:gd name="connsiteY15" fmla="*/ 43243 h 74009"/>
                  <a:gd name="connsiteX16" fmla="*/ 19907 w 55149"/>
                  <a:gd name="connsiteY16" fmla="*/ 43243 h 74009"/>
                  <a:gd name="connsiteX17" fmla="*/ 19907 w 55149"/>
                  <a:gd name="connsiteY17" fmla="*/ 51149 h 74009"/>
                  <a:gd name="connsiteX18" fmla="*/ 26289 w 55149"/>
                  <a:gd name="connsiteY18" fmla="*/ 56959 h 74009"/>
                  <a:gd name="connsiteX19" fmla="*/ 53150 w 55149"/>
                  <a:gd name="connsiteY19" fmla="*/ 56959 h 74009"/>
                  <a:gd name="connsiteX20" fmla="*/ 55150 w 55149"/>
                  <a:gd name="connsiteY20" fmla="*/ 59531 h 74009"/>
                  <a:gd name="connsiteX21" fmla="*/ 55150 w 55149"/>
                  <a:gd name="connsiteY21" fmla="*/ 71437 h 74009"/>
                  <a:gd name="connsiteX22" fmla="*/ 53150 w 55149"/>
                  <a:gd name="connsiteY22" fmla="*/ 74009 h 74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5149" h="74009">
                    <a:moveTo>
                      <a:pt x="53150" y="74009"/>
                    </a:moveTo>
                    <a:lnTo>
                      <a:pt x="20479" y="74009"/>
                    </a:lnTo>
                    <a:cubicBezTo>
                      <a:pt x="3715" y="74009"/>
                      <a:pt x="0" y="63341"/>
                      <a:pt x="0" y="53912"/>
                    </a:cubicBezTo>
                    <a:lnTo>
                      <a:pt x="0" y="20098"/>
                    </a:lnTo>
                    <a:cubicBezTo>
                      <a:pt x="0" y="9811"/>
                      <a:pt x="5334" y="0"/>
                      <a:pt x="20288" y="0"/>
                    </a:cubicBezTo>
                    <a:lnTo>
                      <a:pt x="51435" y="0"/>
                    </a:lnTo>
                    <a:cubicBezTo>
                      <a:pt x="53150" y="0"/>
                      <a:pt x="53435" y="191"/>
                      <a:pt x="53435" y="2572"/>
                    </a:cubicBezTo>
                    <a:lnTo>
                      <a:pt x="53435" y="14478"/>
                    </a:lnTo>
                    <a:cubicBezTo>
                      <a:pt x="53435" y="16288"/>
                      <a:pt x="52864" y="16764"/>
                      <a:pt x="51435" y="16764"/>
                    </a:cubicBezTo>
                    <a:lnTo>
                      <a:pt x="26289" y="16764"/>
                    </a:lnTo>
                    <a:cubicBezTo>
                      <a:pt x="20669" y="16764"/>
                      <a:pt x="19907" y="20003"/>
                      <a:pt x="19907" y="22765"/>
                    </a:cubicBezTo>
                    <a:lnTo>
                      <a:pt x="19907" y="27241"/>
                    </a:lnTo>
                    <a:lnTo>
                      <a:pt x="48196" y="27241"/>
                    </a:lnTo>
                    <a:cubicBezTo>
                      <a:pt x="49816" y="27241"/>
                      <a:pt x="50197" y="27527"/>
                      <a:pt x="50197" y="29909"/>
                    </a:cubicBezTo>
                    <a:lnTo>
                      <a:pt x="50197" y="40862"/>
                    </a:lnTo>
                    <a:cubicBezTo>
                      <a:pt x="50197" y="42672"/>
                      <a:pt x="49625" y="43243"/>
                      <a:pt x="48196" y="43243"/>
                    </a:cubicBezTo>
                    <a:lnTo>
                      <a:pt x="19907" y="43243"/>
                    </a:lnTo>
                    <a:lnTo>
                      <a:pt x="19907" y="51149"/>
                    </a:lnTo>
                    <a:cubicBezTo>
                      <a:pt x="19907" y="56483"/>
                      <a:pt x="22669" y="56959"/>
                      <a:pt x="26289" y="56959"/>
                    </a:cubicBezTo>
                    <a:lnTo>
                      <a:pt x="53150" y="56959"/>
                    </a:lnTo>
                    <a:cubicBezTo>
                      <a:pt x="54864" y="56959"/>
                      <a:pt x="55150" y="57150"/>
                      <a:pt x="55150" y="59531"/>
                    </a:cubicBezTo>
                    <a:lnTo>
                      <a:pt x="55150" y="71437"/>
                    </a:lnTo>
                    <a:cubicBezTo>
                      <a:pt x="55150" y="73343"/>
                      <a:pt x="54578" y="74009"/>
                      <a:pt x="53150" y="74009"/>
                    </a:cubicBezTo>
                    <a:close/>
                  </a:path>
                </a:pathLst>
              </a:custGeom>
              <a:solidFill>
                <a:srgbClr val="0057A4"/>
              </a:solidFill>
              <a:ln w="9525" cap="flat">
                <a:noFill/>
                <a:prstDash val="solid"/>
                <a:miter/>
              </a:ln>
            </p:spPr>
            <p:txBody>
              <a:bodyPr rtlCol="0" anchor="ctr"/>
              <a:lstStyle/>
              <a:p>
                <a:endParaRPr lang="en-US"/>
              </a:p>
            </p:txBody>
          </p:sp>
          <p:sp>
            <p:nvSpPr>
              <p:cNvPr id="76" name="Vapaamuotoinen: Muoto 75">
                <a:extLst>
                  <a:ext uri="{FF2B5EF4-FFF2-40B4-BE49-F238E27FC236}">
                    <a16:creationId xmlns:a16="http://schemas.microsoft.com/office/drawing/2014/main" id="{9FC09D61-05F1-4F1E-84D1-3A0D97BCBAAF}"/>
                  </a:ext>
                </a:extLst>
              </p:cNvPr>
              <p:cNvSpPr/>
              <p:nvPr/>
            </p:nvSpPr>
            <p:spPr>
              <a:xfrm>
                <a:off x="6504706" y="3685222"/>
                <a:ext cx="59256" cy="76390"/>
              </a:xfrm>
              <a:custGeom>
                <a:avLst/>
                <a:gdLst>
                  <a:gd name="connsiteX0" fmla="*/ 30015 w 59256"/>
                  <a:gd name="connsiteY0" fmla="*/ 0 h 76390"/>
                  <a:gd name="connsiteX1" fmla="*/ 54208 w 59256"/>
                  <a:gd name="connsiteY1" fmla="*/ 4858 h 76390"/>
                  <a:gd name="connsiteX2" fmla="*/ 55351 w 59256"/>
                  <a:gd name="connsiteY2" fmla="*/ 9430 h 76390"/>
                  <a:gd name="connsiteX3" fmla="*/ 52494 w 59256"/>
                  <a:gd name="connsiteY3" fmla="*/ 18193 h 76390"/>
                  <a:gd name="connsiteX4" fmla="*/ 48589 w 59256"/>
                  <a:gd name="connsiteY4" fmla="*/ 20288 h 76390"/>
                  <a:gd name="connsiteX5" fmla="*/ 30301 w 59256"/>
                  <a:gd name="connsiteY5" fmla="*/ 17621 h 76390"/>
                  <a:gd name="connsiteX6" fmla="*/ 24205 w 59256"/>
                  <a:gd name="connsiteY6" fmla="*/ 21241 h 76390"/>
                  <a:gd name="connsiteX7" fmla="*/ 32015 w 59256"/>
                  <a:gd name="connsiteY7" fmla="*/ 27527 h 76390"/>
                  <a:gd name="connsiteX8" fmla="*/ 59257 w 59256"/>
                  <a:gd name="connsiteY8" fmla="*/ 53530 h 76390"/>
                  <a:gd name="connsiteX9" fmla="*/ 30491 w 59256"/>
                  <a:gd name="connsiteY9" fmla="*/ 76390 h 76390"/>
                  <a:gd name="connsiteX10" fmla="*/ 1249 w 59256"/>
                  <a:gd name="connsiteY10" fmla="*/ 69532 h 76390"/>
                  <a:gd name="connsiteX11" fmla="*/ 487 w 59256"/>
                  <a:gd name="connsiteY11" fmla="*/ 65723 h 76390"/>
                  <a:gd name="connsiteX12" fmla="*/ 4583 w 59256"/>
                  <a:gd name="connsiteY12" fmla="*/ 55721 h 76390"/>
                  <a:gd name="connsiteX13" fmla="*/ 8393 w 59256"/>
                  <a:gd name="connsiteY13" fmla="*/ 54102 h 76390"/>
                  <a:gd name="connsiteX14" fmla="*/ 29824 w 59256"/>
                  <a:gd name="connsiteY14" fmla="*/ 58293 h 76390"/>
                  <a:gd name="connsiteX15" fmla="*/ 37540 w 59256"/>
                  <a:gd name="connsiteY15" fmla="*/ 53626 h 76390"/>
                  <a:gd name="connsiteX16" fmla="*/ 29348 w 59256"/>
                  <a:gd name="connsiteY16" fmla="*/ 46673 h 76390"/>
                  <a:gd name="connsiteX17" fmla="*/ 3345 w 59256"/>
                  <a:gd name="connsiteY17" fmla="*/ 22955 h 76390"/>
                  <a:gd name="connsiteX18" fmla="*/ 30015 w 59256"/>
                  <a:gd name="connsiteY18" fmla="*/ 0 h 76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9256" h="76390">
                    <a:moveTo>
                      <a:pt x="30015" y="0"/>
                    </a:moveTo>
                    <a:cubicBezTo>
                      <a:pt x="38587" y="0"/>
                      <a:pt x="48208" y="1619"/>
                      <a:pt x="54208" y="4858"/>
                    </a:cubicBezTo>
                    <a:cubicBezTo>
                      <a:pt x="56590" y="6001"/>
                      <a:pt x="56399" y="6477"/>
                      <a:pt x="55351" y="9430"/>
                    </a:cubicBezTo>
                    <a:lnTo>
                      <a:pt x="52494" y="18193"/>
                    </a:lnTo>
                    <a:cubicBezTo>
                      <a:pt x="51541" y="20860"/>
                      <a:pt x="50970" y="20955"/>
                      <a:pt x="48589" y="20288"/>
                    </a:cubicBezTo>
                    <a:cubicBezTo>
                      <a:pt x="42588" y="18574"/>
                      <a:pt x="35825" y="17621"/>
                      <a:pt x="30301" y="17621"/>
                    </a:cubicBezTo>
                    <a:cubicBezTo>
                      <a:pt x="25443" y="17621"/>
                      <a:pt x="24205" y="19336"/>
                      <a:pt x="24205" y="21241"/>
                    </a:cubicBezTo>
                    <a:cubicBezTo>
                      <a:pt x="24205" y="23050"/>
                      <a:pt x="25062" y="24860"/>
                      <a:pt x="32015" y="27527"/>
                    </a:cubicBezTo>
                    <a:cubicBezTo>
                      <a:pt x="48874" y="34004"/>
                      <a:pt x="59257" y="39529"/>
                      <a:pt x="59257" y="53530"/>
                    </a:cubicBezTo>
                    <a:cubicBezTo>
                      <a:pt x="59257" y="68675"/>
                      <a:pt x="48684" y="76390"/>
                      <a:pt x="30491" y="76390"/>
                    </a:cubicBezTo>
                    <a:cubicBezTo>
                      <a:pt x="20966" y="76390"/>
                      <a:pt x="9536" y="74676"/>
                      <a:pt x="1249" y="69532"/>
                    </a:cubicBezTo>
                    <a:cubicBezTo>
                      <a:pt x="-84" y="68675"/>
                      <a:pt x="-370" y="67818"/>
                      <a:pt x="487" y="65723"/>
                    </a:cubicBezTo>
                    <a:lnTo>
                      <a:pt x="4583" y="55721"/>
                    </a:lnTo>
                    <a:cubicBezTo>
                      <a:pt x="5536" y="53435"/>
                      <a:pt x="6298" y="53245"/>
                      <a:pt x="8393" y="54102"/>
                    </a:cubicBezTo>
                    <a:cubicBezTo>
                      <a:pt x="12679" y="55721"/>
                      <a:pt x="22014" y="58293"/>
                      <a:pt x="29824" y="58293"/>
                    </a:cubicBezTo>
                    <a:cubicBezTo>
                      <a:pt x="36492" y="58293"/>
                      <a:pt x="37540" y="55435"/>
                      <a:pt x="37540" y="53626"/>
                    </a:cubicBezTo>
                    <a:cubicBezTo>
                      <a:pt x="37540" y="51340"/>
                      <a:pt x="37063" y="49435"/>
                      <a:pt x="29348" y="46673"/>
                    </a:cubicBezTo>
                    <a:cubicBezTo>
                      <a:pt x="14775" y="41338"/>
                      <a:pt x="3345" y="35623"/>
                      <a:pt x="3345" y="22955"/>
                    </a:cubicBezTo>
                    <a:cubicBezTo>
                      <a:pt x="3440" y="10668"/>
                      <a:pt x="11346" y="0"/>
                      <a:pt x="30015" y="0"/>
                    </a:cubicBezTo>
                    <a:close/>
                  </a:path>
                </a:pathLst>
              </a:custGeom>
              <a:solidFill>
                <a:srgbClr val="0057A4"/>
              </a:solidFill>
              <a:ln w="9525" cap="flat">
                <a:noFill/>
                <a:prstDash val="solid"/>
                <a:miter/>
              </a:ln>
            </p:spPr>
            <p:txBody>
              <a:bodyPr rtlCol="0" anchor="ctr"/>
              <a:lstStyle/>
              <a:p>
                <a:endParaRPr lang="en-US"/>
              </a:p>
            </p:txBody>
          </p:sp>
          <p:sp>
            <p:nvSpPr>
              <p:cNvPr id="77" name="Vapaamuotoinen: Muoto 76">
                <a:extLst>
                  <a:ext uri="{FF2B5EF4-FFF2-40B4-BE49-F238E27FC236}">
                    <a16:creationId xmlns:a16="http://schemas.microsoft.com/office/drawing/2014/main" id="{D7DB73F8-BE2F-4E01-B6A6-D83AC1F6D629}"/>
                  </a:ext>
                </a:extLst>
              </p:cNvPr>
              <p:cNvSpPr/>
              <p:nvPr/>
            </p:nvSpPr>
            <p:spPr>
              <a:xfrm>
                <a:off x="6574535" y="3686460"/>
                <a:ext cx="66427" cy="73916"/>
              </a:xfrm>
              <a:custGeom>
                <a:avLst/>
                <a:gdLst>
                  <a:gd name="connsiteX0" fmla="*/ 41910 w 66427"/>
                  <a:gd name="connsiteY0" fmla="*/ 27051 h 73916"/>
                  <a:gd name="connsiteX1" fmla="*/ 65913 w 66427"/>
                  <a:gd name="connsiteY1" fmla="*/ 71056 h 73916"/>
                  <a:gd name="connsiteX2" fmla="*/ 64865 w 66427"/>
                  <a:gd name="connsiteY2" fmla="*/ 73914 h 73916"/>
                  <a:gd name="connsiteX3" fmla="*/ 49054 w 66427"/>
                  <a:gd name="connsiteY3" fmla="*/ 73914 h 73916"/>
                  <a:gd name="connsiteX4" fmla="*/ 43148 w 66427"/>
                  <a:gd name="connsiteY4" fmla="*/ 71152 h 73916"/>
                  <a:gd name="connsiteX5" fmla="*/ 28385 w 66427"/>
                  <a:gd name="connsiteY5" fmla="*/ 43053 h 73916"/>
                  <a:gd name="connsiteX6" fmla="*/ 19907 w 66427"/>
                  <a:gd name="connsiteY6" fmla="*/ 52864 h 73916"/>
                  <a:gd name="connsiteX7" fmla="*/ 19907 w 66427"/>
                  <a:gd name="connsiteY7" fmla="*/ 71819 h 73916"/>
                  <a:gd name="connsiteX8" fmla="*/ 17335 w 66427"/>
                  <a:gd name="connsiteY8" fmla="*/ 73914 h 73916"/>
                  <a:gd name="connsiteX9" fmla="*/ 2381 w 66427"/>
                  <a:gd name="connsiteY9" fmla="*/ 73914 h 73916"/>
                  <a:gd name="connsiteX10" fmla="*/ 0 w 66427"/>
                  <a:gd name="connsiteY10" fmla="*/ 71819 h 73916"/>
                  <a:gd name="connsiteX11" fmla="*/ 0 w 66427"/>
                  <a:gd name="connsiteY11" fmla="*/ 2096 h 73916"/>
                  <a:gd name="connsiteX12" fmla="*/ 2381 w 66427"/>
                  <a:gd name="connsiteY12" fmla="*/ 0 h 73916"/>
                  <a:gd name="connsiteX13" fmla="*/ 17335 w 66427"/>
                  <a:gd name="connsiteY13" fmla="*/ 0 h 73916"/>
                  <a:gd name="connsiteX14" fmla="*/ 19907 w 66427"/>
                  <a:gd name="connsiteY14" fmla="*/ 2096 h 73916"/>
                  <a:gd name="connsiteX15" fmla="*/ 19907 w 66427"/>
                  <a:gd name="connsiteY15" fmla="*/ 26003 h 73916"/>
                  <a:gd name="connsiteX16" fmla="*/ 20193 w 66427"/>
                  <a:gd name="connsiteY16" fmla="*/ 26194 h 73916"/>
                  <a:gd name="connsiteX17" fmla="*/ 29337 w 66427"/>
                  <a:gd name="connsiteY17" fmla="*/ 14478 h 73916"/>
                  <a:gd name="connsiteX18" fmla="*/ 39148 w 66427"/>
                  <a:gd name="connsiteY18" fmla="*/ 2000 h 73916"/>
                  <a:gd name="connsiteX19" fmla="*/ 45053 w 66427"/>
                  <a:gd name="connsiteY19" fmla="*/ 0 h 73916"/>
                  <a:gd name="connsiteX20" fmla="*/ 62198 w 66427"/>
                  <a:gd name="connsiteY20" fmla="*/ 0 h 73916"/>
                  <a:gd name="connsiteX21" fmla="*/ 63151 w 66427"/>
                  <a:gd name="connsiteY21" fmla="*/ 2191 h 73916"/>
                  <a:gd name="connsiteX22" fmla="*/ 41910 w 66427"/>
                  <a:gd name="connsiteY22" fmla="*/ 27051 h 739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6427" h="73916">
                    <a:moveTo>
                      <a:pt x="41910" y="27051"/>
                    </a:moveTo>
                    <a:lnTo>
                      <a:pt x="65913" y="71056"/>
                    </a:lnTo>
                    <a:cubicBezTo>
                      <a:pt x="66865" y="72771"/>
                      <a:pt x="66485" y="73914"/>
                      <a:pt x="64865" y="73914"/>
                    </a:cubicBezTo>
                    <a:lnTo>
                      <a:pt x="49054" y="73914"/>
                    </a:lnTo>
                    <a:cubicBezTo>
                      <a:pt x="45625" y="73914"/>
                      <a:pt x="44768" y="74104"/>
                      <a:pt x="43148" y="71152"/>
                    </a:cubicBezTo>
                    <a:lnTo>
                      <a:pt x="28385" y="43053"/>
                    </a:lnTo>
                    <a:lnTo>
                      <a:pt x="19907" y="52864"/>
                    </a:lnTo>
                    <a:lnTo>
                      <a:pt x="19907" y="71819"/>
                    </a:lnTo>
                    <a:cubicBezTo>
                      <a:pt x="19907" y="73533"/>
                      <a:pt x="19717" y="73914"/>
                      <a:pt x="17335" y="73914"/>
                    </a:cubicBezTo>
                    <a:lnTo>
                      <a:pt x="2381" y="73914"/>
                    </a:lnTo>
                    <a:cubicBezTo>
                      <a:pt x="572" y="73914"/>
                      <a:pt x="0" y="73247"/>
                      <a:pt x="0" y="71819"/>
                    </a:cubicBezTo>
                    <a:lnTo>
                      <a:pt x="0" y="2096"/>
                    </a:lnTo>
                    <a:cubicBezTo>
                      <a:pt x="0" y="572"/>
                      <a:pt x="667" y="0"/>
                      <a:pt x="2381" y="0"/>
                    </a:cubicBezTo>
                    <a:lnTo>
                      <a:pt x="17335" y="0"/>
                    </a:lnTo>
                    <a:cubicBezTo>
                      <a:pt x="19717" y="0"/>
                      <a:pt x="19907" y="381"/>
                      <a:pt x="19907" y="2096"/>
                    </a:cubicBezTo>
                    <a:lnTo>
                      <a:pt x="19907" y="26003"/>
                    </a:lnTo>
                    <a:lnTo>
                      <a:pt x="20193" y="26194"/>
                    </a:lnTo>
                    <a:lnTo>
                      <a:pt x="29337" y="14478"/>
                    </a:lnTo>
                    <a:lnTo>
                      <a:pt x="39148" y="2000"/>
                    </a:lnTo>
                    <a:cubicBezTo>
                      <a:pt x="40862" y="0"/>
                      <a:pt x="41339" y="0"/>
                      <a:pt x="45053" y="0"/>
                    </a:cubicBezTo>
                    <a:lnTo>
                      <a:pt x="62198" y="0"/>
                    </a:lnTo>
                    <a:cubicBezTo>
                      <a:pt x="63532" y="0"/>
                      <a:pt x="64198" y="1048"/>
                      <a:pt x="63151" y="2191"/>
                    </a:cubicBezTo>
                    <a:lnTo>
                      <a:pt x="41910" y="27051"/>
                    </a:lnTo>
                    <a:close/>
                  </a:path>
                </a:pathLst>
              </a:custGeom>
              <a:solidFill>
                <a:srgbClr val="0057A4"/>
              </a:solidFill>
              <a:ln w="9525" cap="flat">
                <a:noFill/>
                <a:prstDash val="solid"/>
                <a:miter/>
              </a:ln>
            </p:spPr>
            <p:txBody>
              <a:bodyPr rtlCol="0" anchor="ctr"/>
              <a:lstStyle/>
              <a:p>
                <a:endParaRPr lang="en-US"/>
              </a:p>
            </p:txBody>
          </p:sp>
          <p:sp>
            <p:nvSpPr>
              <p:cNvPr id="78" name="Vapaamuotoinen: Muoto 77">
                <a:extLst>
                  <a:ext uri="{FF2B5EF4-FFF2-40B4-BE49-F238E27FC236}">
                    <a16:creationId xmlns:a16="http://schemas.microsoft.com/office/drawing/2014/main" id="{9B66F3F3-30F6-4E5E-873A-7F1D15AEDE02}"/>
                  </a:ext>
                </a:extLst>
              </p:cNvPr>
              <p:cNvSpPr/>
              <p:nvPr/>
            </p:nvSpPr>
            <p:spPr>
              <a:xfrm>
                <a:off x="6650068" y="3686365"/>
                <a:ext cx="62674" cy="75342"/>
              </a:xfrm>
              <a:custGeom>
                <a:avLst/>
                <a:gdLst>
                  <a:gd name="connsiteX0" fmla="*/ 62389 w 62674"/>
                  <a:gd name="connsiteY0" fmla="*/ 63722 h 75342"/>
                  <a:gd name="connsiteX1" fmla="*/ 55436 w 62674"/>
                  <a:gd name="connsiteY1" fmla="*/ 73628 h 75342"/>
                  <a:gd name="connsiteX2" fmla="*/ 35624 w 62674"/>
                  <a:gd name="connsiteY2" fmla="*/ 75343 h 75342"/>
                  <a:gd name="connsiteX3" fmla="*/ 0 w 62674"/>
                  <a:gd name="connsiteY3" fmla="*/ 44291 h 75342"/>
                  <a:gd name="connsiteX4" fmla="*/ 0 w 62674"/>
                  <a:gd name="connsiteY4" fmla="*/ 2191 h 75342"/>
                  <a:gd name="connsiteX5" fmla="*/ 2476 w 62674"/>
                  <a:gd name="connsiteY5" fmla="*/ 0 h 75342"/>
                  <a:gd name="connsiteX6" fmla="*/ 17526 w 62674"/>
                  <a:gd name="connsiteY6" fmla="*/ 0 h 75342"/>
                  <a:gd name="connsiteX7" fmla="*/ 20098 w 62674"/>
                  <a:gd name="connsiteY7" fmla="*/ 2191 h 75342"/>
                  <a:gd name="connsiteX8" fmla="*/ 20098 w 62674"/>
                  <a:gd name="connsiteY8" fmla="*/ 46196 h 75342"/>
                  <a:gd name="connsiteX9" fmla="*/ 33242 w 62674"/>
                  <a:gd name="connsiteY9" fmla="*/ 57912 h 75342"/>
                  <a:gd name="connsiteX10" fmla="*/ 42767 w 62674"/>
                  <a:gd name="connsiteY10" fmla="*/ 57341 h 75342"/>
                  <a:gd name="connsiteX11" fmla="*/ 42767 w 62674"/>
                  <a:gd name="connsiteY11" fmla="*/ 2191 h 75342"/>
                  <a:gd name="connsiteX12" fmla="*/ 45149 w 62674"/>
                  <a:gd name="connsiteY12" fmla="*/ 0 h 75342"/>
                  <a:gd name="connsiteX13" fmla="*/ 60103 w 62674"/>
                  <a:gd name="connsiteY13" fmla="*/ 0 h 75342"/>
                  <a:gd name="connsiteX14" fmla="*/ 62675 w 62674"/>
                  <a:gd name="connsiteY14" fmla="*/ 2191 h 75342"/>
                  <a:gd name="connsiteX15" fmla="*/ 62389 w 62674"/>
                  <a:gd name="connsiteY15" fmla="*/ 63722 h 753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2674" h="75342">
                    <a:moveTo>
                      <a:pt x="62389" y="63722"/>
                    </a:moveTo>
                    <a:cubicBezTo>
                      <a:pt x="62389" y="68294"/>
                      <a:pt x="60865" y="72104"/>
                      <a:pt x="55436" y="73628"/>
                    </a:cubicBezTo>
                    <a:cubicBezTo>
                      <a:pt x="49721" y="75247"/>
                      <a:pt x="38767" y="75343"/>
                      <a:pt x="35624" y="75343"/>
                    </a:cubicBezTo>
                    <a:cubicBezTo>
                      <a:pt x="10668" y="75343"/>
                      <a:pt x="0" y="68485"/>
                      <a:pt x="0" y="44291"/>
                    </a:cubicBezTo>
                    <a:lnTo>
                      <a:pt x="0" y="2191"/>
                    </a:lnTo>
                    <a:cubicBezTo>
                      <a:pt x="0" y="667"/>
                      <a:pt x="667" y="0"/>
                      <a:pt x="2476" y="0"/>
                    </a:cubicBezTo>
                    <a:lnTo>
                      <a:pt x="17526" y="0"/>
                    </a:lnTo>
                    <a:cubicBezTo>
                      <a:pt x="19812" y="0"/>
                      <a:pt x="20098" y="572"/>
                      <a:pt x="20098" y="2191"/>
                    </a:cubicBezTo>
                    <a:lnTo>
                      <a:pt x="20098" y="46196"/>
                    </a:lnTo>
                    <a:cubicBezTo>
                      <a:pt x="20098" y="54388"/>
                      <a:pt x="23717" y="57912"/>
                      <a:pt x="33242" y="57912"/>
                    </a:cubicBezTo>
                    <a:cubicBezTo>
                      <a:pt x="34766" y="57912"/>
                      <a:pt x="40672" y="57817"/>
                      <a:pt x="42767" y="57341"/>
                    </a:cubicBezTo>
                    <a:lnTo>
                      <a:pt x="42767" y="2191"/>
                    </a:lnTo>
                    <a:cubicBezTo>
                      <a:pt x="42767" y="667"/>
                      <a:pt x="43339" y="0"/>
                      <a:pt x="45149" y="0"/>
                    </a:cubicBezTo>
                    <a:lnTo>
                      <a:pt x="60103" y="0"/>
                    </a:lnTo>
                    <a:cubicBezTo>
                      <a:pt x="62389" y="0"/>
                      <a:pt x="62675" y="572"/>
                      <a:pt x="62675" y="2191"/>
                    </a:cubicBezTo>
                    <a:lnTo>
                      <a:pt x="62389" y="63722"/>
                    </a:lnTo>
                    <a:close/>
                  </a:path>
                </a:pathLst>
              </a:custGeom>
              <a:solidFill>
                <a:srgbClr val="0057A4"/>
              </a:solidFill>
              <a:ln w="9525" cap="flat">
                <a:noFill/>
                <a:prstDash val="solid"/>
                <a:miter/>
              </a:ln>
            </p:spPr>
            <p:txBody>
              <a:bodyPr rtlCol="0" anchor="ctr"/>
              <a:lstStyle/>
              <a:p>
                <a:endParaRPr lang="en-US"/>
              </a:p>
            </p:txBody>
          </p:sp>
          <p:sp>
            <p:nvSpPr>
              <p:cNvPr id="79" name="Vapaamuotoinen: Muoto 78">
                <a:extLst>
                  <a:ext uri="{FF2B5EF4-FFF2-40B4-BE49-F238E27FC236}">
                    <a16:creationId xmlns:a16="http://schemas.microsoft.com/office/drawing/2014/main" id="{C35F1EB1-4548-4C6E-B59D-4B0B9F8F65C0}"/>
                  </a:ext>
                </a:extLst>
              </p:cNvPr>
              <p:cNvSpPr/>
              <p:nvPr/>
            </p:nvSpPr>
            <p:spPr>
              <a:xfrm>
                <a:off x="6723781" y="3685222"/>
                <a:ext cx="59256" cy="76390"/>
              </a:xfrm>
              <a:custGeom>
                <a:avLst/>
                <a:gdLst>
                  <a:gd name="connsiteX0" fmla="*/ 30015 w 59256"/>
                  <a:gd name="connsiteY0" fmla="*/ 0 h 76390"/>
                  <a:gd name="connsiteX1" fmla="*/ 54208 w 59256"/>
                  <a:gd name="connsiteY1" fmla="*/ 4858 h 76390"/>
                  <a:gd name="connsiteX2" fmla="*/ 55351 w 59256"/>
                  <a:gd name="connsiteY2" fmla="*/ 9430 h 76390"/>
                  <a:gd name="connsiteX3" fmla="*/ 52494 w 59256"/>
                  <a:gd name="connsiteY3" fmla="*/ 18193 h 76390"/>
                  <a:gd name="connsiteX4" fmla="*/ 48589 w 59256"/>
                  <a:gd name="connsiteY4" fmla="*/ 20288 h 76390"/>
                  <a:gd name="connsiteX5" fmla="*/ 30301 w 59256"/>
                  <a:gd name="connsiteY5" fmla="*/ 17621 h 76390"/>
                  <a:gd name="connsiteX6" fmla="*/ 24205 w 59256"/>
                  <a:gd name="connsiteY6" fmla="*/ 21241 h 76390"/>
                  <a:gd name="connsiteX7" fmla="*/ 32015 w 59256"/>
                  <a:gd name="connsiteY7" fmla="*/ 27527 h 76390"/>
                  <a:gd name="connsiteX8" fmla="*/ 59257 w 59256"/>
                  <a:gd name="connsiteY8" fmla="*/ 53530 h 76390"/>
                  <a:gd name="connsiteX9" fmla="*/ 30491 w 59256"/>
                  <a:gd name="connsiteY9" fmla="*/ 76390 h 76390"/>
                  <a:gd name="connsiteX10" fmla="*/ 1249 w 59256"/>
                  <a:gd name="connsiteY10" fmla="*/ 69532 h 76390"/>
                  <a:gd name="connsiteX11" fmla="*/ 487 w 59256"/>
                  <a:gd name="connsiteY11" fmla="*/ 65723 h 76390"/>
                  <a:gd name="connsiteX12" fmla="*/ 4583 w 59256"/>
                  <a:gd name="connsiteY12" fmla="*/ 55721 h 76390"/>
                  <a:gd name="connsiteX13" fmla="*/ 8393 w 59256"/>
                  <a:gd name="connsiteY13" fmla="*/ 54102 h 76390"/>
                  <a:gd name="connsiteX14" fmla="*/ 29824 w 59256"/>
                  <a:gd name="connsiteY14" fmla="*/ 58293 h 76390"/>
                  <a:gd name="connsiteX15" fmla="*/ 37540 w 59256"/>
                  <a:gd name="connsiteY15" fmla="*/ 53626 h 76390"/>
                  <a:gd name="connsiteX16" fmla="*/ 29253 w 59256"/>
                  <a:gd name="connsiteY16" fmla="*/ 46673 h 76390"/>
                  <a:gd name="connsiteX17" fmla="*/ 3250 w 59256"/>
                  <a:gd name="connsiteY17" fmla="*/ 22955 h 76390"/>
                  <a:gd name="connsiteX18" fmla="*/ 30015 w 59256"/>
                  <a:gd name="connsiteY18" fmla="*/ 0 h 76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9256" h="76390">
                    <a:moveTo>
                      <a:pt x="30015" y="0"/>
                    </a:moveTo>
                    <a:cubicBezTo>
                      <a:pt x="38587" y="0"/>
                      <a:pt x="48208" y="1619"/>
                      <a:pt x="54208" y="4858"/>
                    </a:cubicBezTo>
                    <a:cubicBezTo>
                      <a:pt x="56494" y="6001"/>
                      <a:pt x="56399" y="6477"/>
                      <a:pt x="55351" y="9430"/>
                    </a:cubicBezTo>
                    <a:lnTo>
                      <a:pt x="52494" y="18193"/>
                    </a:lnTo>
                    <a:cubicBezTo>
                      <a:pt x="51541" y="20860"/>
                      <a:pt x="50970" y="20955"/>
                      <a:pt x="48589" y="20288"/>
                    </a:cubicBezTo>
                    <a:cubicBezTo>
                      <a:pt x="42588" y="18574"/>
                      <a:pt x="35730" y="17621"/>
                      <a:pt x="30301" y="17621"/>
                    </a:cubicBezTo>
                    <a:cubicBezTo>
                      <a:pt x="25443" y="17621"/>
                      <a:pt x="24205" y="19336"/>
                      <a:pt x="24205" y="21241"/>
                    </a:cubicBezTo>
                    <a:cubicBezTo>
                      <a:pt x="24205" y="23050"/>
                      <a:pt x="25062" y="24860"/>
                      <a:pt x="32015" y="27527"/>
                    </a:cubicBezTo>
                    <a:cubicBezTo>
                      <a:pt x="48874" y="34004"/>
                      <a:pt x="59257" y="39529"/>
                      <a:pt x="59257" y="53530"/>
                    </a:cubicBezTo>
                    <a:cubicBezTo>
                      <a:pt x="59257" y="68675"/>
                      <a:pt x="48684" y="76390"/>
                      <a:pt x="30491" y="76390"/>
                    </a:cubicBezTo>
                    <a:cubicBezTo>
                      <a:pt x="20966" y="76390"/>
                      <a:pt x="9536" y="74676"/>
                      <a:pt x="1249" y="69532"/>
                    </a:cubicBezTo>
                    <a:cubicBezTo>
                      <a:pt x="-84" y="68675"/>
                      <a:pt x="-370" y="67818"/>
                      <a:pt x="487" y="65723"/>
                    </a:cubicBezTo>
                    <a:lnTo>
                      <a:pt x="4583" y="55721"/>
                    </a:lnTo>
                    <a:cubicBezTo>
                      <a:pt x="5536" y="53435"/>
                      <a:pt x="6298" y="53245"/>
                      <a:pt x="8393" y="54102"/>
                    </a:cubicBezTo>
                    <a:cubicBezTo>
                      <a:pt x="12679" y="55721"/>
                      <a:pt x="22014" y="58293"/>
                      <a:pt x="29824" y="58293"/>
                    </a:cubicBezTo>
                    <a:cubicBezTo>
                      <a:pt x="36492" y="58293"/>
                      <a:pt x="37540" y="55435"/>
                      <a:pt x="37540" y="53626"/>
                    </a:cubicBezTo>
                    <a:cubicBezTo>
                      <a:pt x="37540" y="51340"/>
                      <a:pt x="37063" y="49435"/>
                      <a:pt x="29253" y="46673"/>
                    </a:cubicBezTo>
                    <a:cubicBezTo>
                      <a:pt x="14680" y="41338"/>
                      <a:pt x="3250" y="35623"/>
                      <a:pt x="3250" y="22955"/>
                    </a:cubicBezTo>
                    <a:cubicBezTo>
                      <a:pt x="3440" y="10668"/>
                      <a:pt x="11346" y="0"/>
                      <a:pt x="30015" y="0"/>
                    </a:cubicBezTo>
                    <a:close/>
                  </a:path>
                </a:pathLst>
              </a:custGeom>
              <a:solidFill>
                <a:srgbClr val="0057A4"/>
              </a:solidFill>
              <a:ln w="9525" cap="flat">
                <a:noFill/>
                <a:prstDash val="solid"/>
                <a:miter/>
              </a:ln>
            </p:spPr>
            <p:txBody>
              <a:bodyPr rtlCol="0" anchor="ctr"/>
              <a:lstStyle/>
              <a:p>
                <a:endParaRPr lang="en-US"/>
              </a:p>
            </p:txBody>
          </p:sp>
        </p:grpSp>
      </p:grpSp>
      <p:grpSp>
        <p:nvGrpSpPr>
          <p:cNvPr id="82" name="Ryhmä 81">
            <a:extLst>
              <a:ext uri="{FF2B5EF4-FFF2-40B4-BE49-F238E27FC236}">
                <a16:creationId xmlns:a16="http://schemas.microsoft.com/office/drawing/2014/main" id="{0952E4D0-142E-4F61-8229-00C2EC22DB2F}"/>
              </a:ext>
            </a:extLst>
          </p:cNvPr>
          <p:cNvGrpSpPr/>
          <p:nvPr userDrawn="1"/>
        </p:nvGrpSpPr>
        <p:grpSpPr>
          <a:xfrm rot="10800000">
            <a:off x="-2" y="4700307"/>
            <a:ext cx="7799129" cy="2157693"/>
            <a:chOff x="4492459" y="1590075"/>
            <a:chExt cx="1443351" cy="399315"/>
          </a:xfrm>
        </p:grpSpPr>
        <p:sp>
          <p:nvSpPr>
            <p:cNvPr id="83" name="Suorakulmainen kolmio 2">
              <a:extLst>
                <a:ext uri="{FF2B5EF4-FFF2-40B4-BE49-F238E27FC236}">
                  <a16:creationId xmlns:a16="http://schemas.microsoft.com/office/drawing/2014/main" id="{8B01C061-1180-46FC-8EB3-AE9B1F81AF10}"/>
                </a:ext>
              </a:extLst>
            </p:cNvPr>
            <p:cNvSpPr/>
            <p:nvPr userDrawn="1"/>
          </p:nvSpPr>
          <p:spPr>
            <a:xfrm flipH="1" flipV="1">
              <a:off x="4492459" y="1590075"/>
              <a:ext cx="1137884" cy="315535"/>
            </a:xfrm>
            <a:custGeom>
              <a:avLst/>
              <a:gdLst>
                <a:gd name="connsiteX0" fmla="*/ 0 w 3658979"/>
                <a:gd name="connsiteY0" fmla="*/ 831237 h 831237"/>
                <a:gd name="connsiteX1" fmla="*/ 0 w 3658979"/>
                <a:gd name="connsiteY1" fmla="*/ 0 h 831237"/>
                <a:gd name="connsiteX2" fmla="*/ 3658979 w 3658979"/>
                <a:gd name="connsiteY2" fmla="*/ 831237 h 831237"/>
                <a:gd name="connsiteX3" fmla="*/ 0 w 3658979"/>
                <a:gd name="connsiteY3" fmla="*/ 831237 h 831237"/>
                <a:gd name="connsiteX0" fmla="*/ 257175 w 3916154"/>
                <a:gd name="connsiteY0" fmla="*/ 1040787 h 1040787"/>
                <a:gd name="connsiteX1" fmla="*/ 0 w 3916154"/>
                <a:gd name="connsiteY1" fmla="*/ 0 h 1040787"/>
                <a:gd name="connsiteX2" fmla="*/ 3916154 w 3916154"/>
                <a:gd name="connsiteY2" fmla="*/ 1040787 h 1040787"/>
                <a:gd name="connsiteX3" fmla="*/ 257175 w 3916154"/>
                <a:gd name="connsiteY3" fmla="*/ 1040787 h 1040787"/>
                <a:gd name="connsiteX0" fmla="*/ 168619 w 3916154"/>
                <a:gd name="connsiteY0" fmla="*/ 1040787 h 1040787"/>
                <a:gd name="connsiteX1" fmla="*/ 0 w 3916154"/>
                <a:gd name="connsiteY1" fmla="*/ 0 h 1040787"/>
                <a:gd name="connsiteX2" fmla="*/ 3916154 w 3916154"/>
                <a:gd name="connsiteY2" fmla="*/ 1040787 h 1040787"/>
                <a:gd name="connsiteX3" fmla="*/ 168619 w 3916154"/>
                <a:gd name="connsiteY3" fmla="*/ 1040787 h 1040787"/>
                <a:gd name="connsiteX0" fmla="*/ 306373 w 4053908"/>
                <a:gd name="connsiteY0" fmla="*/ 1116987 h 1116987"/>
                <a:gd name="connsiteX1" fmla="*/ 0 w 4053908"/>
                <a:gd name="connsiteY1" fmla="*/ 0 h 1116987"/>
                <a:gd name="connsiteX2" fmla="*/ 4053908 w 4053908"/>
                <a:gd name="connsiteY2" fmla="*/ 1116987 h 1116987"/>
                <a:gd name="connsiteX3" fmla="*/ 306373 w 4053908"/>
                <a:gd name="connsiteY3" fmla="*/ 1116987 h 1116987"/>
                <a:gd name="connsiteX0" fmla="*/ 30865 w 3778400"/>
                <a:gd name="connsiteY0" fmla="*/ 1159850 h 1159850"/>
                <a:gd name="connsiteX1" fmla="*/ 0 w 3778400"/>
                <a:gd name="connsiteY1" fmla="*/ 0 h 1159850"/>
                <a:gd name="connsiteX2" fmla="*/ 3778400 w 3778400"/>
                <a:gd name="connsiteY2" fmla="*/ 1159850 h 1159850"/>
                <a:gd name="connsiteX3" fmla="*/ 30865 w 3778400"/>
                <a:gd name="connsiteY3" fmla="*/ 1159850 h 1159850"/>
                <a:gd name="connsiteX0" fmla="*/ 291614 w 4039149"/>
                <a:gd name="connsiteY0" fmla="*/ 1078887 h 1078887"/>
                <a:gd name="connsiteX1" fmla="*/ 0 w 4039149"/>
                <a:gd name="connsiteY1" fmla="*/ 0 h 1078887"/>
                <a:gd name="connsiteX2" fmla="*/ 4039149 w 4039149"/>
                <a:gd name="connsiteY2" fmla="*/ 1078887 h 1078887"/>
                <a:gd name="connsiteX3" fmla="*/ 291614 w 4039149"/>
                <a:gd name="connsiteY3" fmla="*/ 1078887 h 1078887"/>
              </a:gdLst>
              <a:ahLst/>
              <a:cxnLst>
                <a:cxn ang="0">
                  <a:pos x="connsiteX0" y="connsiteY0"/>
                </a:cxn>
                <a:cxn ang="0">
                  <a:pos x="connsiteX1" y="connsiteY1"/>
                </a:cxn>
                <a:cxn ang="0">
                  <a:pos x="connsiteX2" y="connsiteY2"/>
                </a:cxn>
                <a:cxn ang="0">
                  <a:pos x="connsiteX3" y="connsiteY3"/>
                </a:cxn>
              </a:cxnLst>
              <a:rect l="l" t="t" r="r" b="b"/>
              <a:pathLst>
                <a:path w="4039149" h="1078887">
                  <a:moveTo>
                    <a:pt x="291614" y="1078887"/>
                  </a:moveTo>
                  <a:lnTo>
                    <a:pt x="0" y="0"/>
                  </a:lnTo>
                  <a:lnTo>
                    <a:pt x="4039149" y="1078887"/>
                  </a:lnTo>
                  <a:lnTo>
                    <a:pt x="291614" y="1078887"/>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84" name="Suorakulmainen kolmio 2">
              <a:extLst>
                <a:ext uri="{FF2B5EF4-FFF2-40B4-BE49-F238E27FC236}">
                  <a16:creationId xmlns:a16="http://schemas.microsoft.com/office/drawing/2014/main" id="{8F75A1CF-8B65-42B9-A235-BE78E5335C52}"/>
                </a:ext>
              </a:extLst>
            </p:cNvPr>
            <p:cNvSpPr/>
            <p:nvPr userDrawn="1"/>
          </p:nvSpPr>
          <p:spPr>
            <a:xfrm flipH="1" flipV="1">
              <a:off x="5544966" y="1590075"/>
              <a:ext cx="390844" cy="315535"/>
            </a:xfrm>
            <a:custGeom>
              <a:avLst/>
              <a:gdLst>
                <a:gd name="connsiteX0" fmla="*/ 0 w 3658979"/>
                <a:gd name="connsiteY0" fmla="*/ 831237 h 831237"/>
                <a:gd name="connsiteX1" fmla="*/ 0 w 3658979"/>
                <a:gd name="connsiteY1" fmla="*/ 0 h 831237"/>
                <a:gd name="connsiteX2" fmla="*/ 3658979 w 3658979"/>
                <a:gd name="connsiteY2" fmla="*/ 831237 h 831237"/>
                <a:gd name="connsiteX3" fmla="*/ 0 w 3658979"/>
                <a:gd name="connsiteY3" fmla="*/ 831237 h 831237"/>
                <a:gd name="connsiteX0" fmla="*/ 257175 w 3916154"/>
                <a:gd name="connsiteY0" fmla="*/ 1040787 h 1040787"/>
                <a:gd name="connsiteX1" fmla="*/ 0 w 3916154"/>
                <a:gd name="connsiteY1" fmla="*/ 0 h 1040787"/>
                <a:gd name="connsiteX2" fmla="*/ 3916154 w 3916154"/>
                <a:gd name="connsiteY2" fmla="*/ 1040787 h 1040787"/>
                <a:gd name="connsiteX3" fmla="*/ 257175 w 3916154"/>
                <a:gd name="connsiteY3" fmla="*/ 1040787 h 1040787"/>
                <a:gd name="connsiteX0" fmla="*/ 168619 w 3916154"/>
                <a:gd name="connsiteY0" fmla="*/ 1040787 h 1040787"/>
                <a:gd name="connsiteX1" fmla="*/ 0 w 3916154"/>
                <a:gd name="connsiteY1" fmla="*/ 0 h 1040787"/>
                <a:gd name="connsiteX2" fmla="*/ 3916154 w 3916154"/>
                <a:gd name="connsiteY2" fmla="*/ 1040787 h 1040787"/>
                <a:gd name="connsiteX3" fmla="*/ 168619 w 3916154"/>
                <a:gd name="connsiteY3" fmla="*/ 1040787 h 1040787"/>
                <a:gd name="connsiteX0" fmla="*/ 306373 w 4053908"/>
                <a:gd name="connsiteY0" fmla="*/ 1116987 h 1116987"/>
                <a:gd name="connsiteX1" fmla="*/ 0 w 4053908"/>
                <a:gd name="connsiteY1" fmla="*/ 0 h 1116987"/>
                <a:gd name="connsiteX2" fmla="*/ 4053908 w 4053908"/>
                <a:gd name="connsiteY2" fmla="*/ 1116987 h 1116987"/>
                <a:gd name="connsiteX3" fmla="*/ 306373 w 4053908"/>
                <a:gd name="connsiteY3" fmla="*/ 1116987 h 1116987"/>
                <a:gd name="connsiteX0" fmla="*/ 30865 w 3778400"/>
                <a:gd name="connsiteY0" fmla="*/ 1159850 h 1159850"/>
                <a:gd name="connsiteX1" fmla="*/ 0 w 3778400"/>
                <a:gd name="connsiteY1" fmla="*/ 0 h 1159850"/>
                <a:gd name="connsiteX2" fmla="*/ 3778400 w 3778400"/>
                <a:gd name="connsiteY2" fmla="*/ 1159850 h 1159850"/>
                <a:gd name="connsiteX3" fmla="*/ 30865 w 3778400"/>
                <a:gd name="connsiteY3" fmla="*/ 1159850 h 1159850"/>
                <a:gd name="connsiteX0" fmla="*/ 291614 w 4039149"/>
                <a:gd name="connsiteY0" fmla="*/ 1078887 h 1078887"/>
                <a:gd name="connsiteX1" fmla="*/ 0 w 4039149"/>
                <a:gd name="connsiteY1" fmla="*/ 0 h 1078887"/>
                <a:gd name="connsiteX2" fmla="*/ 4039149 w 4039149"/>
                <a:gd name="connsiteY2" fmla="*/ 1078887 h 1078887"/>
                <a:gd name="connsiteX3" fmla="*/ 291614 w 4039149"/>
                <a:gd name="connsiteY3" fmla="*/ 1078887 h 1078887"/>
                <a:gd name="connsiteX0" fmla="*/ 1 w 3747536"/>
                <a:gd name="connsiteY0" fmla="*/ 1083649 h 1083649"/>
                <a:gd name="connsiteX1" fmla="*/ 3041891 w 3747536"/>
                <a:gd name="connsiteY1" fmla="*/ 0 h 1083649"/>
                <a:gd name="connsiteX2" fmla="*/ 3747536 w 3747536"/>
                <a:gd name="connsiteY2" fmla="*/ 1083649 h 1083649"/>
                <a:gd name="connsiteX3" fmla="*/ 1 w 3747536"/>
                <a:gd name="connsiteY3" fmla="*/ 1083649 h 1083649"/>
                <a:gd name="connsiteX0" fmla="*/ 1 w 3747536"/>
                <a:gd name="connsiteY0" fmla="*/ 1088412 h 1088412"/>
                <a:gd name="connsiteX1" fmla="*/ 2948865 w 3747536"/>
                <a:gd name="connsiteY1" fmla="*/ 0 h 1088412"/>
                <a:gd name="connsiteX2" fmla="*/ 3747536 w 3747536"/>
                <a:gd name="connsiteY2" fmla="*/ 1088412 h 1088412"/>
                <a:gd name="connsiteX3" fmla="*/ 1 w 3747536"/>
                <a:gd name="connsiteY3" fmla="*/ 1088412 h 1088412"/>
                <a:gd name="connsiteX0" fmla="*/ 1 w 3747536"/>
                <a:gd name="connsiteY0" fmla="*/ 1078887 h 1078887"/>
                <a:gd name="connsiteX1" fmla="*/ 2940013 w 3747536"/>
                <a:gd name="connsiteY1" fmla="*/ 0 h 1078887"/>
                <a:gd name="connsiteX2" fmla="*/ 3747536 w 3747536"/>
                <a:gd name="connsiteY2" fmla="*/ 1078887 h 1078887"/>
                <a:gd name="connsiteX3" fmla="*/ 1 w 3747536"/>
                <a:gd name="connsiteY3" fmla="*/ 1078887 h 1078887"/>
              </a:gdLst>
              <a:ahLst/>
              <a:cxnLst>
                <a:cxn ang="0">
                  <a:pos x="connsiteX0" y="connsiteY0"/>
                </a:cxn>
                <a:cxn ang="0">
                  <a:pos x="connsiteX1" y="connsiteY1"/>
                </a:cxn>
                <a:cxn ang="0">
                  <a:pos x="connsiteX2" y="connsiteY2"/>
                </a:cxn>
                <a:cxn ang="0">
                  <a:pos x="connsiteX3" y="connsiteY3"/>
                </a:cxn>
              </a:cxnLst>
              <a:rect l="l" t="t" r="r" b="b"/>
              <a:pathLst>
                <a:path w="3747536" h="1078887">
                  <a:moveTo>
                    <a:pt x="1" y="1078887"/>
                  </a:moveTo>
                  <a:lnTo>
                    <a:pt x="2940013" y="0"/>
                  </a:lnTo>
                  <a:lnTo>
                    <a:pt x="3747536" y="1078887"/>
                  </a:lnTo>
                  <a:lnTo>
                    <a:pt x="1" y="107888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85" name="Suorakulmainen kolmio 2">
              <a:extLst>
                <a:ext uri="{FF2B5EF4-FFF2-40B4-BE49-F238E27FC236}">
                  <a16:creationId xmlns:a16="http://schemas.microsoft.com/office/drawing/2014/main" id="{EBCAC673-8A67-41FE-8582-05BCFB7A419C}"/>
                </a:ext>
              </a:extLst>
            </p:cNvPr>
            <p:cNvSpPr/>
            <p:nvPr userDrawn="1"/>
          </p:nvSpPr>
          <p:spPr>
            <a:xfrm rot="5400000" flipH="1" flipV="1">
              <a:off x="5582629" y="1636210"/>
              <a:ext cx="399315" cy="307045"/>
            </a:xfrm>
            <a:custGeom>
              <a:avLst/>
              <a:gdLst>
                <a:gd name="connsiteX0" fmla="*/ 0 w 3658979"/>
                <a:gd name="connsiteY0" fmla="*/ 831237 h 831237"/>
                <a:gd name="connsiteX1" fmla="*/ 0 w 3658979"/>
                <a:gd name="connsiteY1" fmla="*/ 0 h 831237"/>
                <a:gd name="connsiteX2" fmla="*/ 3658979 w 3658979"/>
                <a:gd name="connsiteY2" fmla="*/ 831237 h 831237"/>
                <a:gd name="connsiteX3" fmla="*/ 0 w 3658979"/>
                <a:gd name="connsiteY3" fmla="*/ 831237 h 831237"/>
                <a:gd name="connsiteX0" fmla="*/ 257175 w 3916154"/>
                <a:gd name="connsiteY0" fmla="*/ 1040787 h 1040787"/>
                <a:gd name="connsiteX1" fmla="*/ 0 w 3916154"/>
                <a:gd name="connsiteY1" fmla="*/ 0 h 1040787"/>
                <a:gd name="connsiteX2" fmla="*/ 3916154 w 3916154"/>
                <a:gd name="connsiteY2" fmla="*/ 1040787 h 1040787"/>
                <a:gd name="connsiteX3" fmla="*/ 257175 w 3916154"/>
                <a:gd name="connsiteY3" fmla="*/ 1040787 h 1040787"/>
                <a:gd name="connsiteX0" fmla="*/ 168619 w 3916154"/>
                <a:gd name="connsiteY0" fmla="*/ 1040787 h 1040787"/>
                <a:gd name="connsiteX1" fmla="*/ 0 w 3916154"/>
                <a:gd name="connsiteY1" fmla="*/ 0 h 1040787"/>
                <a:gd name="connsiteX2" fmla="*/ 3916154 w 3916154"/>
                <a:gd name="connsiteY2" fmla="*/ 1040787 h 1040787"/>
                <a:gd name="connsiteX3" fmla="*/ 168619 w 3916154"/>
                <a:gd name="connsiteY3" fmla="*/ 1040787 h 1040787"/>
                <a:gd name="connsiteX0" fmla="*/ 306373 w 4053908"/>
                <a:gd name="connsiteY0" fmla="*/ 1116987 h 1116987"/>
                <a:gd name="connsiteX1" fmla="*/ 0 w 4053908"/>
                <a:gd name="connsiteY1" fmla="*/ 0 h 1116987"/>
                <a:gd name="connsiteX2" fmla="*/ 4053908 w 4053908"/>
                <a:gd name="connsiteY2" fmla="*/ 1116987 h 1116987"/>
                <a:gd name="connsiteX3" fmla="*/ 306373 w 4053908"/>
                <a:gd name="connsiteY3" fmla="*/ 1116987 h 1116987"/>
                <a:gd name="connsiteX0" fmla="*/ 30865 w 3778400"/>
                <a:gd name="connsiteY0" fmla="*/ 1159850 h 1159850"/>
                <a:gd name="connsiteX1" fmla="*/ 0 w 3778400"/>
                <a:gd name="connsiteY1" fmla="*/ 0 h 1159850"/>
                <a:gd name="connsiteX2" fmla="*/ 3778400 w 3778400"/>
                <a:gd name="connsiteY2" fmla="*/ 1159850 h 1159850"/>
                <a:gd name="connsiteX3" fmla="*/ 30865 w 3778400"/>
                <a:gd name="connsiteY3" fmla="*/ 1159850 h 1159850"/>
                <a:gd name="connsiteX0" fmla="*/ 291614 w 4039149"/>
                <a:gd name="connsiteY0" fmla="*/ 1078887 h 1078887"/>
                <a:gd name="connsiteX1" fmla="*/ 0 w 4039149"/>
                <a:gd name="connsiteY1" fmla="*/ 0 h 1078887"/>
                <a:gd name="connsiteX2" fmla="*/ 4039149 w 4039149"/>
                <a:gd name="connsiteY2" fmla="*/ 1078887 h 1078887"/>
                <a:gd name="connsiteX3" fmla="*/ 291614 w 4039149"/>
                <a:gd name="connsiteY3" fmla="*/ 1078887 h 1078887"/>
                <a:gd name="connsiteX0" fmla="*/ 1 w 3747536"/>
                <a:gd name="connsiteY0" fmla="*/ 1083649 h 1083649"/>
                <a:gd name="connsiteX1" fmla="*/ 3041891 w 3747536"/>
                <a:gd name="connsiteY1" fmla="*/ 0 h 1083649"/>
                <a:gd name="connsiteX2" fmla="*/ 3747536 w 3747536"/>
                <a:gd name="connsiteY2" fmla="*/ 1083649 h 1083649"/>
                <a:gd name="connsiteX3" fmla="*/ 1 w 3747536"/>
                <a:gd name="connsiteY3" fmla="*/ 1083649 h 1083649"/>
                <a:gd name="connsiteX0" fmla="*/ 1 w 3747536"/>
                <a:gd name="connsiteY0" fmla="*/ 1088412 h 1088412"/>
                <a:gd name="connsiteX1" fmla="*/ 2948865 w 3747536"/>
                <a:gd name="connsiteY1" fmla="*/ 0 h 1088412"/>
                <a:gd name="connsiteX2" fmla="*/ 3747536 w 3747536"/>
                <a:gd name="connsiteY2" fmla="*/ 1088412 h 1088412"/>
                <a:gd name="connsiteX3" fmla="*/ 1 w 3747536"/>
                <a:gd name="connsiteY3" fmla="*/ 1088412 h 1088412"/>
                <a:gd name="connsiteX0" fmla="*/ 1 w 3747536"/>
                <a:gd name="connsiteY0" fmla="*/ 1050312 h 1050312"/>
                <a:gd name="connsiteX1" fmla="*/ 792016 w 3747536"/>
                <a:gd name="connsiteY1" fmla="*/ 0 h 1050312"/>
                <a:gd name="connsiteX2" fmla="*/ 3747536 w 3747536"/>
                <a:gd name="connsiteY2" fmla="*/ 1050312 h 1050312"/>
                <a:gd name="connsiteX3" fmla="*/ 1 w 3747536"/>
                <a:gd name="connsiteY3" fmla="*/ 1050312 h 1050312"/>
                <a:gd name="connsiteX0" fmla="*/ 1 w 3747536"/>
                <a:gd name="connsiteY0" fmla="*/ 1055074 h 1055074"/>
                <a:gd name="connsiteX1" fmla="*/ 792016 w 3747536"/>
                <a:gd name="connsiteY1" fmla="*/ 0 h 1055074"/>
                <a:gd name="connsiteX2" fmla="*/ 3747536 w 3747536"/>
                <a:gd name="connsiteY2" fmla="*/ 1055074 h 1055074"/>
                <a:gd name="connsiteX3" fmla="*/ 1 w 3747536"/>
                <a:gd name="connsiteY3" fmla="*/ 1055074 h 1055074"/>
              </a:gdLst>
              <a:ahLst/>
              <a:cxnLst>
                <a:cxn ang="0">
                  <a:pos x="connsiteX0" y="connsiteY0"/>
                </a:cxn>
                <a:cxn ang="0">
                  <a:pos x="connsiteX1" y="connsiteY1"/>
                </a:cxn>
                <a:cxn ang="0">
                  <a:pos x="connsiteX2" y="connsiteY2"/>
                </a:cxn>
                <a:cxn ang="0">
                  <a:pos x="connsiteX3" y="connsiteY3"/>
                </a:cxn>
              </a:cxnLst>
              <a:rect l="l" t="t" r="r" b="b"/>
              <a:pathLst>
                <a:path w="3747536" h="1055074">
                  <a:moveTo>
                    <a:pt x="1" y="1055074"/>
                  </a:moveTo>
                  <a:lnTo>
                    <a:pt x="792016" y="0"/>
                  </a:lnTo>
                  <a:lnTo>
                    <a:pt x="3747536" y="1055074"/>
                  </a:lnTo>
                  <a:lnTo>
                    <a:pt x="1" y="10550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grpSp>
    </p:spTree>
    <p:extLst>
      <p:ext uri="{BB962C8B-B14F-4D97-AF65-F5344CB8AC3E}">
        <p14:creationId xmlns:p14="http://schemas.microsoft.com/office/powerpoint/2010/main" val="4268583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1_Tyhjä">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C04E1AF-2F03-406F-A7F6-A181D91B872E}"/>
              </a:ext>
            </a:extLst>
          </p:cNvPr>
          <p:cNvSpPr>
            <a:spLocks noGrp="1"/>
          </p:cNvSpPr>
          <p:nvPr>
            <p:ph type="title" hasCustomPrompt="1"/>
          </p:nvPr>
        </p:nvSpPr>
        <p:spPr>
          <a:xfrm>
            <a:off x="409575" y="578466"/>
            <a:ext cx="11306175" cy="498651"/>
          </a:xfrm>
        </p:spPr>
        <p:txBody>
          <a:bodyPr>
            <a:noAutofit/>
          </a:bodyPr>
          <a:lstStyle>
            <a:lvl1pPr algn="ctr">
              <a:defRPr sz="2400" b="1">
                <a:solidFill>
                  <a:schemeClr val="accent2"/>
                </a:solidFill>
                <a:latin typeface="+mn-lt"/>
              </a:defRPr>
            </a:lvl1pPr>
          </a:lstStyle>
          <a:p>
            <a:r>
              <a:rPr lang="fi-FI"/>
              <a:t>KIRJOITA OTSIKKO ISOILLA KIRJAIMILLA</a:t>
            </a:r>
            <a:endParaRPr lang="en-US"/>
          </a:p>
        </p:txBody>
      </p:sp>
      <p:sp>
        <p:nvSpPr>
          <p:cNvPr id="6" name="Dian numeron paikkamerkki 5">
            <a:extLst>
              <a:ext uri="{FF2B5EF4-FFF2-40B4-BE49-F238E27FC236}">
                <a16:creationId xmlns:a16="http://schemas.microsoft.com/office/drawing/2014/main" id="{6FDB3561-2A84-4F39-A67F-B3EB829C0555}"/>
              </a:ext>
            </a:extLst>
          </p:cNvPr>
          <p:cNvSpPr>
            <a:spLocks noGrp="1"/>
          </p:cNvSpPr>
          <p:nvPr>
            <p:ph type="sldNum" sz="quarter" idx="12"/>
          </p:nvPr>
        </p:nvSpPr>
        <p:spPr>
          <a:xfrm>
            <a:off x="323850" y="6356350"/>
            <a:ext cx="514350" cy="365125"/>
          </a:xfrm>
          <a:prstGeom prst="rect">
            <a:avLst/>
          </a:prstGeom>
        </p:spPr>
        <p:txBody>
          <a:bodyPr/>
          <a:lstStyle>
            <a:lvl1pPr algn="l">
              <a:defRPr sz="1400">
                <a:solidFill>
                  <a:schemeClr val="accent6"/>
                </a:solidFill>
              </a:defRPr>
            </a:lvl1pPr>
          </a:lstStyle>
          <a:p>
            <a:fld id="{760648E0-E6C6-4E5F-BE79-F3E7B81C7BFA}" type="slidenum">
              <a:rPr lang="en-US" smtClean="0"/>
              <a:pPr/>
              <a:t>‹#›</a:t>
            </a:fld>
            <a:endParaRPr lang="en-US"/>
          </a:p>
        </p:txBody>
      </p:sp>
    </p:spTree>
    <p:extLst>
      <p:ext uri="{BB962C8B-B14F-4D97-AF65-F5344CB8AC3E}">
        <p14:creationId xmlns:p14="http://schemas.microsoft.com/office/powerpoint/2010/main" val="4101243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Pää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90C7B77-4A63-41DE-9AEB-595188DB67A9}"/>
              </a:ext>
            </a:extLst>
          </p:cNvPr>
          <p:cNvSpPr>
            <a:spLocks noGrp="1"/>
          </p:cNvSpPr>
          <p:nvPr>
            <p:ph type="title" hasCustomPrompt="1"/>
          </p:nvPr>
        </p:nvSpPr>
        <p:spPr>
          <a:xfrm>
            <a:off x="1365352" y="2658055"/>
            <a:ext cx="10070895" cy="510163"/>
          </a:xfrm>
        </p:spPr>
        <p:txBody>
          <a:bodyPr>
            <a:noAutofit/>
          </a:bodyPr>
          <a:lstStyle>
            <a:lvl1pPr>
              <a:defRPr sz="3600" b="1">
                <a:solidFill>
                  <a:schemeClr val="accent2"/>
                </a:solidFill>
                <a:latin typeface="Calibri" panose="020F0502020204030204" pitchFamily="34" charset="0"/>
                <a:cs typeface="Calibri" panose="020F0502020204030204" pitchFamily="34" charset="0"/>
              </a:defRPr>
            </a:lvl1pPr>
          </a:lstStyle>
          <a:p>
            <a:r>
              <a:rPr lang="fi-FI"/>
              <a:t>PRESENTAATION OTSIKKO</a:t>
            </a:r>
            <a:endParaRPr lang="en-US"/>
          </a:p>
        </p:txBody>
      </p:sp>
      <p:sp>
        <p:nvSpPr>
          <p:cNvPr id="16" name="Tekstin paikkamerkki 15">
            <a:extLst>
              <a:ext uri="{FF2B5EF4-FFF2-40B4-BE49-F238E27FC236}">
                <a16:creationId xmlns:a16="http://schemas.microsoft.com/office/drawing/2014/main" id="{2058CE39-CE93-4406-8C8A-075484B1A695}"/>
              </a:ext>
            </a:extLst>
          </p:cNvPr>
          <p:cNvSpPr>
            <a:spLocks noGrp="1"/>
          </p:cNvSpPr>
          <p:nvPr>
            <p:ph type="body" sz="quarter" idx="14" hasCustomPrompt="1"/>
          </p:nvPr>
        </p:nvSpPr>
        <p:spPr>
          <a:xfrm>
            <a:off x="1365352" y="3120212"/>
            <a:ext cx="9461295" cy="510163"/>
          </a:xfrm>
        </p:spPr>
        <p:txBody>
          <a:bodyPr anchor="ctr">
            <a:noAutofit/>
          </a:bodyPr>
          <a:lstStyle>
            <a:lvl1pPr marL="0" indent="0">
              <a:buNone/>
              <a:defRPr sz="2800">
                <a:solidFill>
                  <a:schemeClr val="accent2"/>
                </a:solidFill>
              </a:defRPr>
            </a:lvl1pPr>
            <a:lvl2pPr marL="457200" indent="0">
              <a:buNone/>
              <a:defRPr sz="2400">
                <a:solidFill>
                  <a:schemeClr val="accent3"/>
                </a:solidFill>
              </a:defRPr>
            </a:lvl2pPr>
            <a:lvl3pPr marL="914400" indent="0">
              <a:buNone/>
              <a:defRPr sz="2000">
                <a:solidFill>
                  <a:schemeClr val="accent3"/>
                </a:solidFill>
              </a:defRPr>
            </a:lvl3pPr>
            <a:lvl4pPr marL="1371600" indent="0">
              <a:buNone/>
              <a:defRPr sz="1800">
                <a:solidFill>
                  <a:schemeClr val="accent3"/>
                </a:solidFill>
              </a:defRPr>
            </a:lvl4pPr>
            <a:lvl5pPr marL="1828800" indent="0">
              <a:buNone/>
              <a:defRPr sz="1800">
                <a:solidFill>
                  <a:schemeClr val="accent3"/>
                </a:solidFill>
              </a:defRPr>
            </a:lvl5pPr>
          </a:lstStyle>
          <a:p>
            <a:pPr lvl="0"/>
            <a:r>
              <a:rPr lang="fi-FI"/>
              <a:t>Alaotsikko tai teema</a:t>
            </a:r>
          </a:p>
        </p:txBody>
      </p:sp>
      <p:sp>
        <p:nvSpPr>
          <p:cNvPr id="12" name="Tekstin paikkamerkki 15">
            <a:extLst>
              <a:ext uri="{FF2B5EF4-FFF2-40B4-BE49-F238E27FC236}">
                <a16:creationId xmlns:a16="http://schemas.microsoft.com/office/drawing/2014/main" id="{00C64EBE-A74C-4FD5-B08A-661FF1F446E6}"/>
              </a:ext>
            </a:extLst>
          </p:cNvPr>
          <p:cNvSpPr>
            <a:spLocks noGrp="1"/>
          </p:cNvSpPr>
          <p:nvPr>
            <p:ph type="body" sz="quarter" idx="15" hasCustomPrompt="1"/>
          </p:nvPr>
        </p:nvSpPr>
        <p:spPr>
          <a:xfrm>
            <a:off x="1407695" y="5833294"/>
            <a:ext cx="2888080" cy="229110"/>
          </a:xfrm>
        </p:spPr>
        <p:txBody>
          <a:bodyPr>
            <a:noAutofit/>
          </a:bodyPr>
          <a:lstStyle>
            <a:lvl1pPr marL="0" indent="0">
              <a:lnSpc>
                <a:spcPct val="100000"/>
              </a:lnSpc>
              <a:buNone/>
              <a:defRPr sz="1100">
                <a:solidFill>
                  <a:schemeClr val="accent6"/>
                </a:solidFill>
              </a:defRPr>
            </a:lvl1pPr>
            <a:lvl2pPr marL="457200" indent="0">
              <a:buNone/>
              <a:defRPr sz="2400">
                <a:solidFill>
                  <a:schemeClr val="accent3"/>
                </a:solidFill>
              </a:defRPr>
            </a:lvl2pPr>
            <a:lvl3pPr marL="914400" indent="0">
              <a:buNone/>
              <a:defRPr sz="2000">
                <a:solidFill>
                  <a:schemeClr val="accent3"/>
                </a:solidFill>
              </a:defRPr>
            </a:lvl3pPr>
            <a:lvl4pPr marL="1371600" indent="0">
              <a:buNone/>
              <a:defRPr sz="1800">
                <a:solidFill>
                  <a:schemeClr val="accent3"/>
                </a:solidFill>
              </a:defRPr>
            </a:lvl4pPr>
            <a:lvl5pPr marL="1828800" indent="0">
              <a:buNone/>
              <a:defRPr sz="1800">
                <a:solidFill>
                  <a:schemeClr val="accent3"/>
                </a:solidFill>
              </a:defRPr>
            </a:lvl5pPr>
          </a:lstStyle>
          <a:p>
            <a:pPr lvl="0"/>
            <a:r>
              <a:rPr lang="fi-FI"/>
              <a:t>DD.MM.2020</a:t>
            </a:r>
            <a:br>
              <a:rPr lang="fi-FI"/>
            </a:br>
            <a:endParaRPr lang="fi-FI"/>
          </a:p>
        </p:txBody>
      </p:sp>
      <p:sp>
        <p:nvSpPr>
          <p:cNvPr id="13" name="Tekstin paikkamerkki 15">
            <a:extLst>
              <a:ext uri="{FF2B5EF4-FFF2-40B4-BE49-F238E27FC236}">
                <a16:creationId xmlns:a16="http://schemas.microsoft.com/office/drawing/2014/main" id="{19F381A8-60CC-450B-8821-79C95D0DB5EC}"/>
              </a:ext>
            </a:extLst>
          </p:cNvPr>
          <p:cNvSpPr>
            <a:spLocks noGrp="1"/>
          </p:cNvSpPr>
          <p:nvPr>
            <p:ph type="body" sz="quarter" idx="16" hasCustomPrompt="1"/>
          </p:nvPr>
        </p:nvSpPr>
        <p:spPr>
          <a:xfrm>
            <a:off x="1407695" y="6031813"/>
            <a:ext cx="2888080" cy="249655"/>
          </a:xfrm>
        </p:spPr>
        <p:txBody>
          <a:bodyPr>
            <a:noAutofit/>
          </a:bodyPr>
          <a:lstStyle>
            <a:lvl1pPr marL="0" indent="0">
              <a:lnSpc>
                <a:spcPct val="100000"/>
              </a:lnSpc>
              <a:buNone/>
              <a:defRPr sz="1100">
                <a:solidFill>
                  <a:schemeClr val="tx1"/>
                </a:solidFill>
              </a:defRPr>
            </a:lvl1pPr>
            <a:lvl2pPr marL="457200" indent="0">
              <a:buNone/>
              <a:defRPr sz="2400">
                <a:solidFill>
                  <a:schemeClr val="accent3"/>
                </a:solidFill>
              </a:defRPr>
            </a:lvl2pPr>
            <a:lvl3pPr marL="914400" indent="0">
              <a:buNone/>
              <a:defRPr sz="2000">
                <a:solidFill>
                  <a:schemeClr val="accent3"/>
                </a:solidFill>
              </a:defRPr>
            </a:lvl3pPr>
            <a:lvl4pPr marL="1371600" indent="0">
              <a:buNone/>
              <a:defRPr sz="1800">
                <a:solidFill>
                  <a:schemeClr val="accent3"/>
                </a:solidFill>
              </a:defRPr>
            </a:lvl4pPr>
            <a:lvl5pPr marL="1828800" indent="0">
              <a:buNone/>
              <a:defRPr sz="1800">
                <a:solidFill>
                  <a:schemeClr val="accent3"/>
                </a:solidFill>
              </a:defRPr>
            </a:lvl5pPr>
          </a:lstStyle>
          <a:p>
            <a:pPr lvl="0"/>
            <a:r>
              <a:rPr lang="fi-FI"/>
              <a:t>Etu Sukunimi</a:t>
            </a:r>
          </a:p>
        </p:txBody>
      </p:sp>
      <p:sp>
        <p:nvSpPr>
          <p:cNvPr id="15" name="Tekstin paikkamerkki 15">
            <a:extLst>
              <a:ext uri="{FF2B5EF4-FFF2-40B4-BE49-F238E27FC236}">
                <a16:creationId xmlns:a16="http://schemas.microsoft.com/office/drawing/2014/main" id="{C52839C9-11B2-48BF-B0C8-61EF794E7D29}"/>
              </a:ext>
            </a:extLst>
          </p:cNvPr>
          <p:cNvSpPr>
            <a:spLocks noGrp="1"/>
          </p:cNvSpPr>
          <p:nvPr>
            <p:ph type="body" sz="quarter" idx="17" hasCustomPrompt="1"/>
          </p:nvPr>
        </p:nvSpPr>
        <p:spPr>
          <a:xfrm>
            <a:off x="1407695" y="6224317"/>
            <a:ext cx="2888080" cy="229110"/>
          </a:xfrm>
        </p:spPr>
        <p:txBody>
          <a:bodyPr>
            <a:noAutofit/>
          </a:bodyPr>
          <a:lstStyle>
            <a:lvl1pPr marL="0" indent="0">
              <a:lnSpc>
                <a:spcPct val="100000"/>
              </a:lnSpc>
              <a:buNone/>
              <a:defRPr sz="1100">
                <a:solidFill>
                  <a:schemeClr val="tx1"/>
                </a:solidFill>
              </a:defRPr>
            </a:lvl1pPr>
            <a:lvl2pPr marL="457200" indent="0">
              <a:buNone/>
              <a:defRPr sz="2400">
                <a:solidFill>
                  <a:schemeClr val="accent3"/>
                </a:solidFill>
              </a:defRPr>
            </a:lvl2pPr>
            <a:lvl3pPr marL="914400" indent="0">
              <a:buNone/>
              <a:defRPr sz="2000">
                <a:solidFill>
                  <a:schemeClr val="accent3"/>
                </a:solidFill>
              </a:defRPr>
            </a:lvl3pPr>
            <a:lvl4pPr marL="1371600" indent="0">
              <a:buNone/>
              <a:defRPr sz="1800">
                <a:solidFill>
                  <a:schemeClr val="accent3"/>
                </a:solidFill>
              </a:defRPr>
            </a:lvl4pPr>
            <a:lvl5pPr marL="1828800" indent="0">
              <a:buNone/>
              <a:defRPr sz="1800">
                <a:solidFill>
                  <a:schemeClr val="accent3"/>
                </a:solidFill>
              </a:defRPr>
            </a:lvl5pPr>
          </a:lstStyle>
          <a:p>
            <a:pPr lvl="0"/>
            <a:r>
              <a:rPr lang="fi-FI"/>
              <a:t>Titteli, Yritys</a:t>
            </a:r>
          </a:p>
        </p:txBody>
      </p:sp>
      <p:sp>
        <p:nvSpPr>
          <p:cNvPr id="3" name="Suorakulmainen kolmio 2">
            <a:extLst>
              <a:ext uri="{FF2B5EF4-FFF2-40B4-BE49-F238E27FC236}">
                <a16:creationId xmlns:a16="http://schemas.microsoft.com/office/drawing/2014/main" id="{BD1AE759-DB19-438F-AA6E-3B2609ED0ADB}"/>
              </a:ext>
            </a:extLst>
          </p:cNvPr>
          <p:cNvSpPr/>
          <p:nvPr userDrawn="1"/>
        </p:nvSpPr>
        <p:spPr>
          <a:xfrm flipV="1">
            <a:off x="1067758" y="0"/>
            <a:ext cx="3949809" cy="1055074"/>
          </a:xfrm>
          <a:custGeom>
            <a:avLst/>
            <a:gdLst>
              <a:gd name="connsiteX0" fmla="*/ 0 w 3658979"/>
              <a:gd name="connsiteY0" fmla="*/ 831237 h 831237"/>
              <a:gd name="connsiteX1" fmla="*/ 0 w 3658979"/>
              <a:gd name="connsiteY1" fmla="*/ 0 h 831237"/>
              <a:gd name="connsiteX2" fmla="*/ 3658979 w 3658979"/>
              <a:gd name="connsiteY2" fmla="*/ 831237 h 831237"/>
              <a:gd name="connsiteX3" fmla="*/ 0 w 3658979"/>
              <a:gd name="connsiteY3" fmla="*/ 831237 h 831237"/>
              <a:gd name="connsiteX0" fmla="*/ 257175 w 3916154"/>
              <a:gd name="connsiteY0" fmla="*/ 1040787 h 1040787"/>
              <a:gd name="connsiteX1" fmla="*/ 0 w 3916154"/>
              <a:gd name="connsiteY1" fmla="*/ 0 h 1040787"/>
              <a:gd name="connsiteX2" fmla="*/ 3916154 w 3916154"/>
              <a:gd name="connsiteY2" fmla="*/ 1040787 h 1040787"/>
              <a:gd name="connsiteX3" fmla="*/ 257175 w 3916154"/>
              <a:gd name="connsiteY3" fmla="*/ 1040787 h 1040787"/>
              <a:gd name="connsiteX0" fmla="*/ 276225 w 3935204"/>
              <a:gd name="connsiteY0" fmla="*/ 1055074 h 1055074"/>
              <a:gd name="connsiteX1" fmla="*/ 0 w 3935204"/>
              <a:gd name="connsiteY1" fmla="*/ 0 h 1055074"/>
              <a:gd name="connsiteX2" fmla="*/ 3935204 w 3935204"/>
              <a:gd name="connsiteY2" fmla="*/ 1055074 h 1055074"/>
              <a:gd name="connsiteX3" fmla="*/ 276225 w 3935204"/>
              <a:gd name="connsiteY3" fmla="*/ 1055074 h 1055074"/>
              <a:gd name="connsiteX0" fmla="*/ 285750 w 3944729"/>
              <a:gd name="connsiteY0" fmla="*/ 1055074 h 1055074"/>
              <a:gd name="connsiteX1" fmla="*/ 0 w 3944729"/>
              <a:gd name="connsiteY1" fmla="*/ 0 h 1055074"/>
              <a:gd name="connsiteX2" fmla="*/ 3944729 w 3944729"/>
              <a:gd name="connsiteY2" fmla="*/ 1055074 h 1055074"/>
              <a:gd name="connsiteX3" fmla="*/ 285750 w 3944729"/>
              <a:gd name="connsiteY3" fmla="*/ 1055074 h 1055074"/>
              <a:gd name="connsiteX0" fmla="*/ 279400 w 3938379"/>
              <a:gd name="connsiteY0" fmla="*/ 1055074 h 1055074"/>
              <a:gd name="connsiteX1" fmla="*/ 0 w 3938379"/>
              <a:gd name="connsiteY1" fmla="*/ 0 h 1055074"/>
              <a:gd name="connsiteX2" fmla="*/ 3938379 w 3938379"/>
              <a:gd name="connsiteY2" fmla="*/ 1055074 h 1055074"/>
              <a:gd name="connsiteX3" fmla="*/ 279400 w 3938379"/>
              <a:gd name="connsiteY3" fmla="*/ 1055074 h 1055074"/>
              <a:gd name="connsiteX0" fmla="*/ 290830 w 3949809"/>
              <a:gd name="connsiteY0" fmla="*/ 1055074 h 1055074"/>
              <a:gd name="connsiteX1" fmla="*/ 0 w 3949809"/>
              <a:gd name="connsiteY1" fmla="*/ 0 h 1055074"/>
              <a:gd name="connsiteX2" fmla="*/ 3949809 w 3949809"/>
              <a:gd name="connsiteY2" fmla="*/ 1055074 h 1055074"/>
              <a:gd name="connsiteX3" fmla="*/ 290830 w 3949809"/>
              <a:gd name="connsiteY3" fmla="*/ 1055074 h 1055074"/>
            </a:gdLst>
            <a:ahLst/>
            <a:cxnLst>
              <a:cxn ang="0">
                <a:pos x="connsiteX0" y="connsiteY0"/>
              </a:cxn>
              <a:cxn ang="0">
                <a:pos x="connsiteX1" y="connsiteY1"/>
              </a:cxn>
              <a:cxn ang="0">
                <a:pos x="connsiteX2" y="connsiteY2"/>
              </a:cxn>
              <a:cxn ang="0">
                <a:pos x="connsiteX3" y="connsiteY3"/>
              </a:cxn>
            </a:cxnLst>
            <a:rect l="l" t="t" r="r" b="b"/>
            <a:pathLst>
              <a:path w="3949809" h="1055074">
                <a:moveTo>
                  <a:pt x="290830" y="1055074"/>
                </a:moveTo>
                <a:lnTo>
                  <a:pt x="0" y="0"/>
                </a:lnTo>
                <a:lnTo>
                  <a:pt x="3949809" y="1055074"/>
                </a:lnTo>
                <a:lnTo>
                  <a:pt x="290830" y="1055074"/>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uorakulmainen kolmio 2">
            <a:extLst>
              <a:ext uri="{FF2B5EF4-FFF2-40B4-BE49-F238E27FC236}">
                <a16:creationId xmlns:a16="http://schemas.microsoft.com/office/drawing/2014/main" id="{C182FF89-B5AC-422D-A7DC-F948422EF4AA}"/>
              </a:ext>
            </a:extLst>
          </p:cNvPr>
          <p:cNvSpPr/>
          <p:nvPr userDrawn="1"/>
        </p:nvSpPr>
        <p:spPr>
          <a:xfrm rot="16200000" flipH="1" flipV="1">
            <a:off x="-1415566" y="2465216"/>
            <a:ext cx="3910018" cy="1078887"/>
          </a:xfrm>
          <a:custGeom>
            <a:avLst/>
            <a:gdLst>
              <a:gd name="connsiteX0" fmla="*/ 0 w 3658979"/>
              <a:gd name="connsiteY0" fmla="*/ 831237 h 831237"/>
              <a:gd name="connsiteX1" fmla="*/ 0 w 3658979"/>
              <a:gd name="connsiteY1" fmla="*/ 0 h 831237"/>
              <a:gd name="connsiteX2" fmla="*/ 3658979 w 3658979"/>
              <a:gd name="connsiteY2" fmla="*/ 831237 h 831237"/>
              <a:gd name="connsiteX3" fmla="*/ 0 w 3658979"/>
              <a:gd name="connsiteY3" fmla="*/ 831237 h 831237"/>
              <a:gd name="connsiteX0" fmla="*/ 257175 w 3916154"/>
              <a:gd name="connsiteY0" fmla="*/ 1040787 h 1040787"/>
              <a:gd name="connsiteX1" fmla="*/ 0 w 3916154"/>
              <a:gd name="connsiteY1" fmla="*/ 0 h 1040787"/>
              <a:gd name="connsiteX2" fmla="*/ 3916154 w 3916154"/>
              <a:gd name="connsiteY2" fmla="*/ 1040787 h 1040787"/>
              <a:gd name="connsiteX3" fmla="*/ 257175 w 3916154"/>
              <a:gd name="connsiteY3" fmla="*/ 1040787 h 1040787"/>
              <a:gd name="connsiteX0" fmla="*/ 168619 w 3916154"/>
              <a:gd name="connsiteY0" fmla="*/ 1040787 h 1040787"/>
              <a:gd name="connsiteX1" fmla="*/ 0 w 3916154"/>
              <a:gd name="connsiteY1" fmla="*/ 0 h 1040787"/>
              <a:gd name="connsiteX2" fmla="*/ 3916154 w 3916154"/>
              <a:gd name="connsiteY2" fmla="*/ 1040787 h 1040787"/>
              <a:gd name="connsiteX3" fmla="*/ 168619 w 3916154"/>
              <a:gd name="connsiteY3" fmla="*/ 1040787 h 1040787"/>
              <a:gd name="connsiteX0" fmla="*/ 306373 w 4053908"/>
              <a:gd name="connsiteY0" fmla="*/ 1116987 h 1116987"/>
              <a:gd name="connsiteX1" fmla="*/ 0 w 4053908"/>
              <a:gd name="connsiteY1" fmla="*/ 0 h 1116987"/>
              <a:gd name="connsiteX2" fmla="*/ 4053908 w 4053908"/>
              <a:gd name="connsiteY2" fmla="*/ 1116987 h 1116987"/>
              <a:gd name="connsiteX3" fmla="*/ 306373 w 4053908"/>
              <a:gd name="connsiteY3" fmla="*/ 1116987 h 1116987"/>
              <a:gd name="connsiteX0" fmla="*/ 30865 w 3778400"/>
              <a:gd name="connsiteY0" fmla="*/ 1159850 h 1159850"/>
              <a:gd name="connsiteX1" fmla="*/ 0 w 3778400"/>
              <a:gd name="connsiteY1" fmla="*/ 0 h 1159850"/>
              <a:gd name="connsiteX2" fmla="*/ 3778400 w 3778400"/>
              <a:gd name="connsiteY2" fmla="*/ 1159850 h 1159850"/>
              <a:gd name="connsiteX3" fmla="*/ 30865 w 3778400"/>
              <a:gd name="connsiteY3" fmla="*/ 1159850 h 1159850"/>
              <a:gd name="connsiteX0" fmla="*/ 291614 w 4039149"/>
              <a:gd name="connsiteY0" fmla="*/ 1078887 h 1078887"/>
              <a:gd name="connsiteX1" fmla="*/ 0 w 4039149"/>
              <a:gd name="connsiteY1" fmla="*/ 0 h 1078887"/>
              <a:gd name="connsiteX2" fmla="*/ 4039149 w 4039149"/>
              <a:gd name="connsiteY2" fmla="*/ 1078887 h 1078887"/>
              <a:gd name="connsiteX3" fmla="*/ 291614 w 4039149"/>
              <a:gd name="connsiteY3" fmla="*/ 1078887 h 1078887"/>
            </a:gdLst>
            <a:ahLst/>
            <a:cxnLst>
              <a:cxn ang="0">
                <a:pos x="connsiteX0" y="connsiteY0"/>
              </a:cxn>
              <a:cxn ang="0">
                <a:pos x="connsiteX1" y="connsiteY1"/>
              </a:cxn>
              <a:cxn ang="0">
                <a:pos x="connsiteX2" y="connsiteY2"/>
              </a:cxn>
              <a:cxn ang="0">
                <a:pos x="connsiteX3" y="connsiteY3"/>
              </a:cxn>
            </a:cxnLst>
            <a:rect l="l" t="t" r="r" b="b"/>
            <a:pathLst>
              <a:path w="4039149" h="1078887">
                <a:moveTo>
                  <a:pt x="291614" y="1078887"/>
                </a:moveTo>
                <a:lnTo>
                  <a:pt x="0" y="0"/>
                </a:lnTo>
                <a:lnTo>
                  <a:pt x="4039149" y="1078887"/>
                </a:lnTo>
                <a:lnTo>
                  <a:pt x="291614" y="1078887"/>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1" name="Suorakulmainen kolmio 2">
            <a:extLst>
              <a:ext uri="{FF2B5EF4-FFF2-40B4-BE49-F238E27FC236}">
                <a16:creationId xmlns:a16="http://schemas.microsoft.com/office/drawing/2014/main" id="{8456A008-40C4-490E-BDD2-3AD94124FEA2}"/>
              </a:ext>
            </a:extLst>
          </p:cNvPr>
          <p:cNvSpPr/>
          <p:nvPr userDrawn="1"/>
        </p:nvSpPr>
        <p:spPr>
          <a:xfrm rot="16200000" flipH="1" flipV="1">
            <a:off x="-132072" y="132069"/>
            <a:ext cx="1343025" cy="1078887"/>
          </a:xfrm>
          <a:custGeom>
            <a:avLst/>
            <a:gdLst>
              <a:gd name="connsiteX0" fmla="*/ 0 w 3658979"/>
              <a:gd name="connsiteY0" fmla="*/ 831237 h 831237"/>
              <a:gd name="connsiteX1" fmla="*/ 0 w 3658979"/>
              <a:gd name="connsiteY1" fmla="*/ 0 h 831237"/>
              <a:gd name="connsiteX2" fmla="*/ 3658979 w 3658979"/>
              <a:gd name="connsiteY2" fmla="*/ 831237 h 831237"/>
              <a:gd name="connsiteX3" fmla="*/ 0 w 3658979"/>
              <a:gd name="connsiteY3" fmla="*/ 831237 h 831237"/>
              <a:gd name="connsiteX0" fmla="*/ 257175 w 3916154"/>
              <a:gd name="connsiteY0" fmla="*/ 1040787 h 1040787"/>
              <a:gd name="connsiteX1" fmla="*/ 0 w 3916154"/>
              <a:gd name="connsiteY1" fmla="*/ 0 h 1040787"/>
              <a:gd name="connsiteX2" fmla="*/ 3916154 w 3916154"/>
              <a:gd name="connsiteY2" fmla="*/ 1040787 h 1040787"/>
              <a:gd name="connsiteX3" fmla="*/ 257175 w 3916154"/>
              <a:gd name="connsiteY3" fmla="*/ 1040787 h 1040787"/>
              <a:gd name="connsiteX0" fmla="*/ 168619 w 3916154"/>
              <a:gd name="connsiteY0" fmla="*/ 1040787 h 1040787"/>
              <a:gd name="connsiteX1" fmla="*/ 0 w 3916154"/>
              <a:gd name="connsiteY1" fmla="*/ 0 h 1040787"/>
              <a:gd name="connsiteX2" fmla="*/ 3916154 w 3916154"/>
              <a:gd name="connsiteY2" fmla="*/ 1040787 h 1040787"/>
              <a:gd name="connsiteX3" fmla="*/ 168619 w 3916154"/>
              <a:gd name="connsiteY3" fmla="*/ 1040787 h 1040787"/>
              <a:gd name="connsiteX0" fmla="*/ 306373 w 4053908"/>
              <a:gd name="connsiteY0" fmla="*/ 1116987 h 1116987"/>
              <a:gd name="connsiteX1" fmla="*/ 0 w 4053908"/>
              <a:gd name="connsiteY1" fmla="*/ 0 h 1116987"/>
              <a:gd name="connsiteX2" fmla="*/ 4053908 w 4053908"/>
              <a:gd name="connsiteY2" fmla="*/ 1116987 h 1116987"/>
              <a:gd name="connsiteX3" fmla="*/ 306373 w 4053908"/>
              <a:gd name="connsiteY3" fmla="*/ 1116987 h 1116987"/>
              <a:gd name="connsiteX0" fmla="*/ 30865 w 3778400"/>
              <a:gd name="connsiteY0" fmla="*/ 1159850 h 1159850"/>
              <a:gd name="connsiteX1" fmla="*/ 0 w 3778400"/>
              <a:gd name="connsiteY1" fmla="*/ 0 h 1159850"/>
              <a:gd name="connsiteX2" fmla="*/ 3778400 w 3778400"/>
              <a:gd name="connsiteY2" fmla="*/ 1159850 h 1159850"/>
              <a:gd name="connsiteX3" fmla="*/ 30865 w 3778400"/>
              <a:gd name="connsiteY3" fmla="*/ 1159850 h 1159850"/>
              <a:gd name="connsiteX0" fmla="*/ 291614 w 4039149"/>
              <a:gd name="connsiteY0" fmla="*/ 1078887 h 1078887"/>
              <a:gd name="connsiteX1" fmla="*/ 0 w 4039149"/>
              <a:gd name="connsiteY1" fmla="*/ 0 h 1078887"/>
              <a:gd name="connsiteX2" fmla="*/ 4039149 w 4039149"/>
              <a:gd name="connsiteY2" fmla="*/ 1078887 h 1078887"/>
              <a:gd name="connsiteX3" fmla="*/ 291614 w 4039149"/>
              <a:gd name="connsiteY3" fmla="*/ 1078887 h 1078887"/>
              <a:gd name="connsiteX0" fmla="*/ 1 w 3747536"/>
              <a:gd name="connsiteY0" fmla="*/ 1083649 h 1083649"/>
              <a:gd name="connsiteX1" fmla="*/ 3041891 w 3747536"/>
              <a:gd name="connsiteY1" fmla="*/ 0 h 1083649"/>
              <a:gd name="connsiteX2" fmla="*/ 3747536 w 3747536"/>
              <a:gd name="connsiteY2" fmla="*/ 1083649 h 1083649"/>
              <a:gd name="connsiteX3" fmla="*/ 1 w 3747536"/>
              <a:gd name="connsiteY3" fmla="*/ 1083649 h 1083649"/>
              <a:gd name="connsiteX0" fmla="*/ 1 w 3747536"/>
              <a:gd name="connsiteY0" fmla="*/ 1088412 h 1088412"/>
              <a:gd name="connsiteX1" fmla="*/ 2948865 w 3747536"/>
              <a:gd name="connsiteY1" fmla="*/ 0 h 1088412"/>
              <a:gd name="connsiteX2" fmla="*/ 3747536 w 3747536"/>
              <a:gd name="connsiteY2" fmla="*/ 1088412 h 1088412"/>
              <a:gd name="connsiteX3" fmla="*/ 1 w 3747536"/>
              <a:gd name="connsiteY3" fmla="*/ 1088412 h 1088412"/>
              <a:gd name="connsiteX0" fmla="*/ 1 w 3747536"/>
              <a:gd name="connsiteY0" fmla="*/ 1078887 h 1078887"/>
              <a:gd name="connsiteX1" fmla="*/ 2940013 w 3747536"/>
              <a:gd name="connsiteY1" fmla="*/ 0 h 1078887"/>
              <a:gd name="connsiteX2" fmla="*/ 3747536 w 3747536"/>
              <a:gd name="connsiteY2" fmla="*/ 1078887 h 1078887"/>
              <a:gd name="connsiteX3" fmla="*/ 1 w 3747536"/>
              <a:gd name="connsiteY3" fmla="*/ 1078887 h 1078887"/>
            </a:gdLst>
            <a:ahLst/>
            <a:cxnLst>
              <a:cxn ang="0">
                <a:pos x="connsiteX0" y="connsiteY0"/>
              </a:cxn>
              <a:cxn ang="0">
                <a:pos x="connsiteX1" y="connsiteY1"/>
              </a:cxn>
              <a:cxn ang="0">
                <a:pos x="connsiteX2" y="connsiteY2"/>
              </a:cxn>
              <a:cxn ang="0">
                <a:pos x="connsiteX3" y="connsiteY3"/>
              </a:cxn>
            </a:cxnLst>
            <a:rect l="l" t="t" r="r" b="b"/>
            <a:pathLst>
              <a:path w="3747536" h="1078887">
                <a:moveTo>
                  <a:pt x="1" y="1078887"/>
                </a:moveTo>
                <a:lnTo>
                  <a:pt x="2940013" y="0"/>
                </a:lnTo>
                <a:lnTo>
                  <a:pt x="3747536" y="1078887"/>
                </a:lnTo>
                <a:lnTo>
                  <a:pt x="1" y="107888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9" name="Suorakulmainen kolmio 2">
            <a:extLst>
              <a:ext uri="{FF2B5EF4-FFF2-40B4-BE49-F238E27FC236}">
                <a16:creationId xmlns:a16="http://schemas.microsoft.com/office/drawing/2014/main" id="{DB614776-BCB9-42BF-AFEA-3A9E85BE6929}"/>
              </a:ext>
            </a:extLst>
          </p:cNvPr>
          <p:cNvSpPr/>
          <p:nvPr userDrawn="1"/>
        </p:nvSpPr>
        <p:spPr>
          <a:xfrm flipH="1" flipV="1">
            <a:off x="-2" y="0"/>
            <a:ext cx="1365353" cy="1055074"/>
          </a:xfrm>
          <a:custGeom>
            <a:avLst/>
            <a:gdLst>
              <a:gd name="connsiteX0" fmla="*/ 0 w 3658979"/>
              <a:gd name="connsiteY0" fmla="*/ 831237 h 831237"/>
              <a:gd name="connsiteX1" fmla="*/ 0 w 3658979"/>
              <a:gd name="connsiteY1" fmla="*/ 0 h 831237"/>
              <a:gd name="connsiteX2" fmla="*/ 3658979 w 3658979"/>
              <a:gd name="connsiteY2" fmla="*/ 831237 h 831237"/>
              <a:gd name="connsiteX3" fmla="*/ 0 w 3658979"/>
              <a:gd name="connsiteY3" fmla="*/ 831237 h 831237"/>
              <a:gd name="connsiteX0" fmla="*/ 257175 w 3916154"/>
              <a:gd name="connsiteY0" fmla="*/ 1040787 h 1040787"/>
              <a:gd name="connsiteX1" fmla="*/ 0 w 3916154"/>
              <a:gd name="connsiteY1" fmla="*/ 0 h 1040787"/>
              <a:gd name="connsiteX2" fmla="*/ 3916154 w 3916154"/>
              <a:gd name="connsiteY2" fmla="*/ 1040787 h 1040787"/>
              <a:gd name="connsiteX3" fmla="*/ 257175 w 3916154"/>
              <a:gd name="connsiteY3" fmla="*/ 1040787 h 1040787"/>
              <a:gd name="connsiteX0" fmla="*/ 168619 w 3916154"/>
              <a:gd name="connsiteY0" fmla="*/ 1040787 h 1040787"/>
              <a:gd name="connsiteX1" fmla="*/ 0 w 3916154"/>
              <a:gd name="connsiteY1" fmla="*/ 0 h 1040787"/>
              <a:gd name="connsiteX2" fmla="*/ 3916154 w 3916154"/>
              <a:gd name="connsiteY2" fmla="*/ 1040787 h 1040787"/>
              <a:gd name="connsiteX3" fmla="*/ 168619 w 3916154"/>
              <a:gd name="connsiteY3" fmla="*/ 1040787 h 1040787"/>
              <a:gd name="connsiteX0" fmla="*/ 306373 w 4053908"/>
              <a:gd name="connsiteY0" fmla="*/ 1116987 h 1116987"/>
              <a:gd name="connsiteX1" fmla="*/ 0 w 4053908"/>
              <a:gd name="connsiteY1" fmla="*/ 0 h 1116987"/>
              <a:gd name="connsiteX2" fmla="*/ 4053908 w 4053908"/>
              <a:gd name="connsiteY2" fmla="*/ 1116987 h 1116987"/>
              <a:gd name="connsiteX3" fmla="*/ 306373 w 4053908"/>
              <a:gd name="connsiteY3" fmla="*/ 1116987 h 1116987"/>
              <a:gd name="connsiteX0" fmla="*/ 30865 w 3778400"/>
              <a:gd name="connsiteY0" fmla="*/ 1159850 h 1159850"/>
              <a:gd name="connsiteX1" fmla="*/ 0 w 3778400"/>
              <a:gd name="connsiteY1" fmla="*/ 0 h 1159850"/>
              <a:gd name="connsiteX2" fmla="*/ 3778400 w 3778400"/>
              <a:gd name="connsiteY2" fmla="*/ 1159850 h 1159850"/>
              <a:gd name="connsiteX3" fmla="*/ 30865 w 3778400"/>
              <a:gd name="connsiteY3" fmla="*/ 1159850 h 1159850"/>
              <a:gd name="connsiteX0" fmla="*/ 291614 w 4039149"/>
              <a:gd name="connsiteY0" fmla="*/ 1078887 h 1078887"/>
              <a:gd name="connsiteX1" fmla="*/ 0 w 4039149"/>
              <a:gd name="connsiteY1" fmla="*/ 0 h 1078887"/>
              <a:gd name="connsiteX2" fmla="*/ 4039149 w 4039149"/>
              <a:gd name="connsiteY2" fmla="*/ 1078887 h 1078887"/>
              <a:gd name="connsiteX3" fmla="*/ 291614 w 4039149"/>
              <a:gd name="connsiteY3" fmla="*/ 1078887 h 1078887"/>
              <a:gd name="connsiteX0" fmla="*/ 1 w 3747536"/>
              <a:gd name="connsiteY0" fmla="*/ 1083649 h 1083649"/>
              <a:gd name="connsiteX1" fmla="*/ 3041891 w 3747536"/>
              <a:gd name="connsiteY1" fmla="*/ 0 h 1083649"/>
              <a:gd name="connsiteX2" fmla="*/ 3747536 w 3747536"/>
              <a:gd name="connsiteY2" fmla="*/ 1083649 h 1083649"/>
              <a:gd name="connsiteX3" fmla="*/ 1 w 3747536"/>
              <a:gd name="connsiteY3" fmla="*/ 1083649 h 1083649"/>
              <a:gd name="connsiteX0" fmla="*/ 1 w 3747536"/>
              <a:gd name="connsiteY0" fmla="*/ 1088412 h 1088412"/>
              <a:gd name="connsiteX1" fmla="*/ 2948865 w 3747536"/>
              <a:gd name="connsiteY1" fmla="*/ 0 h 1088412"/>
              <a:gd name="connsiteX2" fmla="*/ 3747536 w 3747536"/>
              <a:gd name="connsiteY2" fmla="*/ 1088412 h 1088412"/>
              <a:gd name="connsiteX3" fmla="*/ 1 w 3747536"/>
              <a:gd name="connsiteY3" fmla="*/ 1088412 h 1088412"/>
              <a:gd name="connsiteX0" fmla="*/ 1 w 3747536"/>
              <a:gd name="connsiteY0" fmla="*/ 1050312 h 1050312"/>
              <a:gd name="connsiteX1" fmla="*/ 792016 w 3747536"/>
              <a:gd name="connsiteY1" fmla="*/ 0 h 1050312"/>
              <a:gd name="connsiteX2" fmla="*/ 3747536 w 3747536"/>
              <a:gd name="connsiteY2" fmla="*/ 1050312 h 1050312"/>
              <a:gd name="connsiteX3" fmla="*/ 1 w 3747536"/>
              <a:gd name="connsiteY3" fmla="*/ 1050312 h 1050312"/>
              <a:gd name="connsiteX0" fmla="*/ 1 w 3747536"/>
              <a:gd name="connsiteY0" fmla="*/ 1055074 h 1055074"/>
              <a:gd name="connsiteX1" fmla="*/ 792016 w 3747536"/>
              <a:gd name="connsiteY1" fmla="*/ 0 h 1055074"/>
              <a:gd name="connsiteX2" fmla="*/ 3747536 w 3747536"/>
              <a:gd name="connsiteY2" fmla="*/ 1055074 h 1055074"/>
              <a:gd name="connsiteX3" fmla="*/ 1 w 3747536"/>
              <a:gd name="connsiteY3" fmla="*/ 1055074 h 1055074"/>
            </a:gdLst>
            <a:ahLst/>
            <a:cxnLst>
              <a:cxn ang="0">
                <a:pos x="connsiteX0" y="connsiteY0"/>
              </a:cxn>
              <a:cxn ang="0">
                <a:pos x="connsiteX1" y="connsiteY1"/>
              </a:cxn>
              <a:cxn ang="0">
                <a:pos x="connsiteX2" y="connsiteY2"/>
              </a:cxn>
              <a:cxn ang="0">
                <a:pos x="connsiteX3" y="connsiteY3"/>
              </a:cxn>
            </a:cxnLst>
            <a:rect l="l" t="t" r="r" b="b"/>
            <a:pathLst>
              <a:path w="3747536" h="1055074">
                <a:moveTo>
                  <a:pt x="1" y="1055074"/>
                </a:moveTo>
                <a:lnTo>
                  <a:pt x="792016" y="0"/>
                </a:lnTo>
                <a:lnTo>
                  <a:pt x="3747536" y="1055074"/>
                </a:lnTo>
                <a:lnTo>
                  <a:pt x="1" y="105507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Tree>
    <p:extLst>
      <p:ext uri="{BB962C8B-B14F-4D97-AF65-F5344CB8AC3E}">
        <p14:creationId xmlns:p14="http://schemas.microsoft.com/office/powerpoint/2010/main" val="3445248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FF79BC65-7620-4C04-B746-5AA4931BBC18}"/>
              </a:ext>
            </a:extLst>
          </p:cNvPr>
          <p:cNvSpPr>
            <a:spLocks noGrp="1"/>
          </p:cNvSpPr>
          <p:nvPr>
            <p:ph type="title"/>
          </p:nvPr>
        </p:nvSpPr>
        <p:spPr>
          <a:xfrm>
            <a:off x="838200" y="697230"/>
            <a:ext cx="10515600" cy="719138"/>
          </a:xfrm>
          <a:prstGeom prst="rect">
            <a:avLst/>
          </a:prstGeom>
        </p:spPr>
        <p:txBody>
          <a:bodyPr vert="horz" lIns="91440" tIns="45720" rIns="91440" bIns="45720" rtlCol="0" anchor="ctr">
            <a:normAutofit/>
          </a:bodyPr>
          <a:lstStyle/>
          <a:p>
            <a:r>
              <a:rPr lang="fi-FI"/>
              <a:t>Muokkaa ots. perustyyl. napsautt.</a:t>
            </a:r>
            <a:endParaRPr lang="en-US"/>
          </a:p>
        </p:txBody>
      </p:sp>
      <p:sp>
        <p:nvSpPr>
          <p:cNvPr id="3" name="Tekstin paikkamerkki 2">
            <a:extLst>
              <a:ext uri="{FF2B5EF4-FFF2-40B4-BE49-F238E27FC236}">
                <a16:creationId xmlns:a16="http://schemas.microsoft.com/office/drawing/2014/main" id="{1543B9B5-100F-4594-97E9-FA1290DA6D19}"/>
              </a:ext>
            </a:extLst>
          </p:cNvPr>
          <p:cNvSpPr>
            <a:spLocks noGrp="1"/>
          </p:cNvSpPr>
          <p:nvPr>
            <p:ph type="body" idx="1"/>
          </p:nvPr>
        </p:nvSpPr>
        <p:spPr>
          <a:xfrm>
            <a:off x="838200" y="1737360"/>
            <a:ext cx="10515600" cy="4755515"/>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pic>
        <p:nvPicPr>
          <p:cNvPr id="7" name="Kuva 6" descr="Kuva, joka sisältää kohteen kello&#10;&#10;Kuvaus luotu automaattisesti">
            <a:extLst>
              <a:ext uri="{FF2B5EF4-FFF2-40B4-BE49-F238E27FC236}">
                <a16:creationId xmlns:a16="http://schemas.microsoft.com/office/drawing/2014/main" id="{D098DEE6-FDCA-4294-9C07-9899B10BFE93}"/>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9210675" y="5797197"/>
            <a:ext cx="2514028" cy="698341"/>
          </a:xfrm>
          <a:prstGeom prst="rect">
            <a:avLst/>
          </a:prstGeom>
        </p:spPr>
      </p:pic>
    </p:spTree>
    <p:extLst>
      <p:ext uri="{BB962C8B-B14F-4D97-AF65-F5344CB8AC3E}">
        <p14:creationId xmlns:p14="http://schemas.microsoft.com/office/powerpoint/2010/main" val="3305673685"/>
      </p:ext>
    </p:extLst>
  </p:cSld>
  <p:clrMap bg1="lt1" tx1="dk1" bg2="lt2" tx2="dk2" accent1="accent1" accent2="accent2" accent3="accent3" accent4="accent4" accent5="accent5" accent6="accent6" hlink="hlink" folHlink="folHlink"/>
  <p:sldLayoutIdLst>
    <p:sldLayoutId id="2147483673" r:id="rId1"/>
    <p:sldLayoutId id="2147483661" r:id="rId2"/>
    <p:sldLayoutId id="2147483662" r:id="rId3"/>
    <p:sldLayoutId id="2147483671" r:id="rId4"/>
    <p:sldLayoutId id="2147483670" r:id="rId5"/>
    <p:sldLayoutId id="2147483669" r:id="rId6"/>
    <p:sldLayoutId id="2147483668" r:id="rId7"/>
    <p:sldLayoutId id="2147483686" r:id="rId8"/>
    <p:sldLayoutId id="2147483687" r:id="rId9"/>
  </p:sldLayoutIdLst>
  <p:hf hdr="0" dt="0"/>
  <p:txStyles>
    <p:titleStyle>
      <a:lvl1pPr algn="l" defTabSz="914400" rtl="0" eaLnBrk="1" latinLnBrk="0" hangingPunct="1">
        <a:lnSpc>
          <a:spcPct val="90000"/>
        </a:lnSpc>
        <a:spcBef>
          <a:spcPct val="0"/>
        </a:spcBef>
        <a:buNone/>
        <a:defRPr sz="4400" kern="1200">
          <a:solidFill>
            <a:schemeClr val="accent5"/>
          </a:solidFill>
          <a:latin typeface="+mn-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hyperlink" Target="https://www.tsk.fi/tiedostot/pdf/Kyberturvallisuuden_sanasto.pdf" TargetMode="Externa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www.kybermittari.fi/"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88F397F1-F15F-42CA-B461-BF006308DD4E}"/>
              </a:ext>
            </a:extLst>
          </p:cNvPr>
          <p:cNvSpPr>
            <a:spLocks noGrp="1"/>
          </p:cNvSpPr>
          <p:nvPr>
            <p:ph type="title"/>
          </p:nvPr>
        </p:nvSpPr>
        <p:spPr/>
        <p:txBody>
          <a:bodyPr/>
          <a:lstStyle/>
          <a:p>
            <a:r>
              <a:rPr lang="fi-FI" dirty="0"/>
              <a:t>Kybermittarin käyttöönotto sosiaali- ja terveydenhuollon organisaatioissa</a:t>
            </a:r>
          </a:p>
        </p:txBody>
      </p:sp>
      <p:sp>
        <p:nvSpPr>
          <p:cNvPr id="5" name="Tekstin paikkamerkki 4">
            <a:extLst>
              <a:ext uri="{FF2B5EF4-FFF2-40B4-BE49-F238E27FC236}">
                <a16:creationId xmlns:a16="http://schemas.microsoft.com/office/drawing/2014/main" id="{08DA1283-E677-485D-975B-70C58B668580}"/>
              </a:ext>
            </a:extLst>
          </p:cNvPr>
          <p:cNvSpPr>
            <a:spLocks noGrp="1"/>
          </p:cNvSpPr>
          <p:nvPr>
            <p:ph type="body" sz="quarter" idx="14"/>
          </p:nvPr>
        </p:nvSpPr>
        <p:spPr>
          <a:xfrm>
            <a:off x="1365352" y="3434701"/>
            <a:ext cx="9461295" cy="510163"/>
          </a:xfrm>
        </p:spPr>
        <p:txBody>
          <a:bodyPr/>
          <a:lstStyle/>
          <a:p>
            <a:r>
              <a:rPr lang="fi-FI" dirty="0"/>
              <a:t>Kyber-Terveys-hanke 2021 </a:t>
            </a:r>
          </a:p>
        </p:txBody>
      </p:sp>
      <p:sp>
        <p:nvSpPr>
          <p:cNvPr id="7" name="Tekstin paikkamerkki 6">
            <a:extLst>
              <a:ext uri="{FF2B5EF4-FFF2-40B4-BE49-F238E27FC236}">
                <a16:creationId xmlns:a16="http://schemas.microsoft.com/office/drawing/2014/main" id="{0000FDCE-0597-48B8-A404-A2E4E9ECA3FD}"/>
              </a:ext>
            </a:extLst>
          </p:cNvPr>
          <p:cNvSpPr>
            <a:spLocks noGrp="1"/>
          </p:cNvSpPr>
          <p:nvPr>
            <p:ph type="body" sz="quarter" idx="16"/>
          </p:nvPr>
        </p:nvSpPr>
        <p:spPr>
          <a:xfrm>
            <a:off x="1407695" y="5642346"/>
            <a:ext cx="2888080" cy="249655"/>
          </a:xfrm>
        </p:spPr>
        <p:txBody>
          <a:bodyPr/>
          <a:lstStyle/>
          <a:p>
            <a:r>
              <a:rPr lang="fi-FI" dirty="0"/>
              <a:t>Pekka Vepsäläinen</a:t>
            </a:r>
          </a:p>
        </p:txBody>
      </p:sp>
      <p:sp>
        <p:nvSpPr>
          <p:cNvPr id="8" name="Tekstin paikkamerkki 7">
            <a:extLst>
              <a:ext uri="{FF2B5EF4-FFF2-40B4-BE49-F238E27FC236}">
                <a16:creationId xmlns:a16="http://schemas.microsoft.com/office/drawing/2014/main" id="{712D0F10-373C-4360-8AF3-E8C667127987}"/>
              </a:ext>
            </a:extLst>
          </p:cNvPr>
          <p:cNvSpPr>
            <a:spLocks noGrp="1"/>
          </p:cNvSpPr>
          <p:nvPr>
            <p:ph type="body" sz="quarter" idx="17"/>
          </p:nvPr>
        </p:nvSpPr>
        <p:spPr>
          <a:xfrm>
            <a:off x="1407695" y="5834850"/>
            <a:ext cx="2888080" cy="229110"/>
          </a:xfrm>
        </p:spPr>
        <p:txBody>
          <a:bodyPr/>
          <a:lstStyle/>
          <a:p>
            <a:r>
              <a:rPr lang="fi-FI" dirty="0"/>
              <a:t>Tietoturvakonsultti, Tikkasec Oy</a:t>
            </a:r>
          </a:p>
        </p:txBody>
      </p:sp>
      <p:sp>
        <p:nvSpPr>
          <p:cNvPr id="9" name="Tekstin paikkamerkki 6">
            <a:extLst>
              <a:ext uri="{FF2B5EF4-FFF2-40B4-BE49-F238E27FC236}">
                <a16:creationId xmlns:a16="http://schemas.microsoft.com/office/drawing/2014/main" id="{40C7A623-6FA5-3141-B21F-17FD7DE6F567}"/>
              </a:ext>
            </a:extLst>
          </p:cNvPr>
          <p:cNvSpPr txBox="1">
            <a:spLocks/>
          </p:cNvSpPr>
          <p:nvPr/>
        </p:nvSpPr>
        <p:spPr>
          <a:xfrm>
            <a:off x="3512719" y="5642345"/>
            <a:ext cx="2888080" cy="249655"/>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1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Wingdings" panose="05000000000000000000" pitchFamily="2" charset="2"/>
              <a:buNone/>
              <a:defRPr sz="2400" kern="1200">
                <a:solidFill>
                  <a:schemeClr val="accent3"/>
                </a:solidFill>
                <a:latin typeface="+mn-lt"/>
                <a:ea typeface="+mn-ea"/>
                <a:cs typeface="+mn-cs"/>
              </a:defRPr>
            </a:lvl2pPr>
            <a:lvl3pPr marL="914400" indent="0" algn="l" defTabSz="914400" rtl="0" eaLnBrk="1" latinLnBrk="0" hangingPunct="1">
              <a:lnSpc>
                <a:spcPct val="90000"/>
              </a:lnSpc>
              <a:spcBef>
                <a:spcPts val="500"/>
              </a:spcBef>
              <a:buFont typeface="Wingdings" panose="05000000000000000000" pitchFamily="2" charset="2"/>
              <a:buNone/>
              <a:defRPr sz="2000" kern="1200">
                <a:solidFill>
                  <a:schemeClr val="accent3"/>
                </a:solidFill>
                <a:latin typeface="+mn-lt"/>
                <a:ea typeface="+mn-ea"/>
                <a:cs typeface="+mn-cs"/>
              </a:defRPr>
            </a:lvl3pPr>
            <a:lvl4pPr marL="1371600" indent="0" algn="l" defTabSz="914400" rtl="0" eaLnBrk="1" latinLnBrk="0" hangingPunct="1">
              <a:lnSpc>
                <a:spcPct val="90000"/>
              </a:lnSpc>
              <a:spcBef>
                <a:spcPts val="500"/>
              </a:spcBef>
              <a:buFont typeface="Wingdings" panose="05000000000000000000" pitchFamily="2" charset="2"/>
              <a:buNone/>
              <a:defRPr sz="1800" kern="1200">
                <a:solidFill>
                  <a:schemeClr val="accent3"/>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accent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dirty="0"/>
              <a:t>Petri Tolonen</a:t>
            </a:r>
          </a:p>
        </p:txBody>
      </p:sp>
      <p:sp>
        <p:nvSpPr>
          <p:cNvPr id="10" name="Tekstin paikkamerkki 6">
            <a:extLst>
              <a:ext uri="{FF2B5EF4-FFF2-40B4-BE49-F238E27FC236}">
                <a16:creationId xmlns:a16="http://schemas.microsoft.com/office/drawing/2014/main" id="{B77184CA-8A04-F149-90CA-762FD67FB822}"/>
              </a:ext>
            </a:extLst>
          </p:cNvPr>
          <p:cNvSpPr txBox="1">
            <a:spLocks/>
          </p:cNvSpPr>
          <p:nvPr/>
        </p:nvSpPr>
        <p:spPr>
          <a:xfrm>
            <a:off x="3512719" y="5840863"/>
            <a:ext cx="2888080" cy="249655"/>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1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Wingdings" panose="05000000000000000000" pitchFamily="2" charset="2"/>
              <a:buNone/>
              <a:defRPr sz="2400" kern="1200">
                <a:solidFill>
                  <a:schemeClr val="accent3"/>
                </a:solidFill>
                <a:latin typeface="+mn-lt"/>
                <a:ea typeface="+mn-ea"/>
                <a:cs typeface="+mn-cs"/>
              </a:defRPr>
            </a:lvl2pPr>
            <a:lvl3pPr marL="914400" indent="0" algn="l" defTabSz="914400" rtl="0" eaLnBrk="1" latinLnBrk="0" hangingPunct="1">
              <a:lnSpc>
                <a:spcPct val="90000"/>
              </a:lnSpc>
              <a:spcBef>
                <a:spcPts val="500"/>
              </a:spcBef>
              <a:buFont typeface="Wingdings" panose="05000000000000000000" pitchFamily="2" charset="2"/>
              <a:buNone/>
              <a:defRPr sz="2000" kern="1200">
                <a:solidFill>
                  <a:schemeClr val="accent3"/>
                </a:solidFill>
                <a:latin typeface="+mn-lt"/>
                <a:ea typeface="+mn-ea"/>
                <a:cs typeface="+mn-cs"/>
              </a:defRPr>
            </a:lvl3pPr>
            <a:lvl4pPr marL="1371600" indent="0" algn="l" defTabSz="914400" rtl="0" eaLnBrk="1" latinLnBrk="0" hangingPunct="1">
              <a:lnSpc>
                <a:spcPct val="90000"/>
              </a:lnSpc>
              <a:spcBef>
                <a:spcPts val="500"/>
              </a:spcBef>
              <a:buFont typeface="Wingdings" panose="05000000000000000000" pitchFamily="2" charset="2"/>
              <a:buNone/>
              <a:defRPr sz="1800" kern="1200">
                <a:solidFill>
                  <a:schemeClr val="accent3"/>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accent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dirty="0"/>
              <a:t>Tietoturva-asiantuntija, Tolonen &amp; Ojanen Oy</a:t>
            </a:r>
          </a:p>
        </p:txBody>
      </p:sp>
      <p:sp>
        <p:nvSpPr>
          <p:cNvPr id="11" name="Tekstin paikkamerkki 7">
            <a:extLst>
              <a:ext uri="{FF2B5EF4-FFF2-40B4-BE49-F238E27FC236}">
                <a16:creationId xmlns:a16="http://schemas.microsoft.com/office/drawing/2014/main" id="{73D7AC7C-0746-4835-A591-13CED722F8AA}"/>
              </a:ext>
            </a:extLst>
          </p:cNvPr>
          <p:cNvSpPr txBox="1">
            <a:spLocks/>
          </p:cNvSpPr>
          <p:nvPr/>
        </p:nvSpPr>
        <p:spPr>
          <a:xfrm>
            <a:off x="3661358" y="6338198"/>
            <a:ext cx="4213745" cy="206132"/>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1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Wingdings" panose="05000000000000000000" pitchFamily="2" charset="2"/>
              <a:buNone/>
              <a:defRPr sz="2400" kern="1200">
                <a:solidFill>
                  <a:schemeClr val="accent3"/>
                </a:solidFill>
                <a:latin typeface="+mn-lt"/>
                <a:ea typeface="+mn-ea"/>
                <a:cs typeface="+mn-cs"/>
              </a:defRPr>
            </a:lvl2pPr>
            <a:lvl3pPr marL="914400" indent="0" algn="l" defTabSz="914400" rtl="0" eaLnBrk="1" latinLnBrk="0" hangingPunct="1">
              <a:lnSpc>
                <a:spcPct val="90000"/>
              </a:lnSpc>
              <a:spcBef>
                <a:spcPts val="500"/>
              </a:spcBef>
              <a:buFont typeface="Wingdings" panose="05000000000000000000" pitchFamily="2" charset="2"/>
              <a:buNone/>
              <a:defRPr sz="2000" kern="1200">
                <a:solidFill>
                  <a:schemeClr val="accent3"/>
                </a:solidFill>
                <a:latin typeface="+mn-lt"/>
                <a:ea typeface="+mn-ea"/>
                <a:cs typeface="+mn-cs"/>
              </a:defRPr>
            </a:lvl3pPr>
            <a:lvl4pPr marL="1371600" indent="0" algn="l" defTabSz="914400" rtl="0" eaLnBrk="1" latinLnBrk="0" hangingPunct="1">
              <a:lnSpc>
                <a:spcPct val="90000"/>
              </a:lnSpc>
              <a:spcBef>
                <a:spcPts val="500"/>
              </a:spcBef>
              <a:buFont typeface="Wingdings" panose="05000000000000000000" pitchFamily="2" charset="2"/>
              <a:buNone/>
              <a:defRPr sz="1800" kern="1200">
                <a:solidFill>
                  <a:schemeClr val="accent3"/>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accent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i-FI" dirty="0"/>
              <a:t>TLP: WHITE                             </a:t>
            </a:r>
            <a:r>
              <a:rPr lang="fi-FI" sz="1100" dirty="0"/>
              <a:t>Creative Commons Nimeä 4.0 / CC BY 4.0</a:t>
            </a:r>
            <a:endParaRPr lang="fi-FI" dirty="0"/>
          </a:p>
        </p:txBody>
      </p:sp>
      <p:pic>
        <p:nvPicPr>
          <p:cNvPr id="12" name="Kuva 11">
            <a:extLst>
              <a:ext uri="{FF2B5EF4-FFF2-40B4-BE49-F238E27FC236}">
                <a16:creationId xmlns:a16="http://schemas.microsoft.com/office/drawing/2014/main" id="{C5E3EB6F-6129-44C5-BC0F-1969452CA4CF}"/>
              </a:ext>
            </a:extLst>
          </p:cNvPr>
          <p:cNvPicPr>
            <a:picLocks noChangeAspect="1"/>
          </p:cNvPicPr>
          <p:nvPr/>
        </p:nvPicPr>
        <p:blipFill>
          <a:blip r:embed="rId2"/>
          <a:stretch>
            <a:fillRect/>
          </a:stretch>
        </p:blipFill>
        <p:spPr>
          <a:xfrm>
            <a:off x="7750863" y="6356218"/>
            <a:ext cx="381000" cy="190500"/>
          </a:xfrm>
          <a:prstGeom prst="rect">
            <a:avLst/>
          </a:prstGeom>
        </p:spPr>
      </p:pic>
    </p:spTree>
    <p:extLst>
      <p:ext uri="{BB962C8B-B14F-4D97-AF65-F5344CB8AC3E}">
        <p14:creationId xmlns:p14="http://schemas.microsoft.com/office/powerpoint/2010/main" val="279930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82ECEF65-CAA6-422A-85B9-D095B5D78D47}"/>
              </a:ext>
            </a:extLst>
          </p:cNvPr>
          <p:cNvSpPr>
            <a:spLocks noGrp="1"/>
          </p:cNvSpPr>
          <p:nvPr>
            <p:ph type="title"/>
          </p:nvPr>
        </p:nvSpPr>
        <p:spPr>
          <a:xfrm>
            <a:off x="409574" y="1127829"/>
            <a:ext cx="11306175" cy="498651"/>
          </a:xfrm>
        </p:spPr>
        <p:txBody>
          <a:bodyPr>
            <a:normAutofit fontScale="90000"/>
          </a:bodyPr>
          <a:lstStyle/>
          <a:p>
            <a:r>
              <a:rPr lang="fi-FI" b="1" dirty="0"/>
              <a:t>JOHDON TYÖPAJA</a:t>
            </a:r>
            <a:br>
              <a:rPr lang="fi-FI" dirty="0"/>
            </a:br>
            <a:br>
              <a:rPr lang="fi-FI" dirty="0"/>
            </a:br>
            <a:endParaRPr lang="fi-FI" dirty="0"/>
          </a:p>
        </p:txBody>
      </p:sp>
      <p:sp>
        <p:nvSpPr>
          <p:cNvPr id="6" name="Sisällön paikkamerkki 5">
            <a:extLst>
              <a:ext uri="{FF2B5EF4-FFF2-40B4-BE49-F238E27FC236}">
                <a16:creationId xmlns:a16="http://schemas.microsoft.com/office/drawing/2014/main" id="{3A839767-813C-48CA-9B4B-34EDF3BE3B42}"/>
              </a:ext>
            </a:extLst>
          </p:cNvPr>
          <p:cNvSpPr>
            <a:spLocks noGrp="1"/>
          </p:cNvSpPr>
          <p:nvPr>
            <p:ph idx="1"/>
          </p:nvPr>
        </p:nvSpPr>
        <p:spPr>
          <a:xfrm>
            <a:off x="409575" y="1274434"/>
            <a:ext cx="11306175" cy="5300436"/>
          </a:xfrm>
        </p:spPr>
        <p:txBody>
          <a:bodyPr vert="horz" lIns="91440" tIns="45720" rIns="91440" bIns="45720" rtlCol="0" anchor="t">
            <a:normAutofit fontScale="47500" lnSpcReduction="20000"/>
          </a:bodyPr>
          <a:lstStyle/>
          <a:p>
            <a:pPr lvl="0">
              <a:lnSpc>
                <a:spcPct val="120000"/>
              </a:lnSpc>
            </a:pPr>
            <a:r>
              <a:rPr lang="fi-FI" sz="2800" b="1" dirty="0"/>
              <a:t>Tavoite:</a:t>
            </a:r>
            <a:r>
              <a:rPr lang="fi-FI" sz="2800" dirty="0"/>
              <a:t> Arvioidaan organisaation tietoturvallisuuden kypsyys ja riskitaso organisaation johtamisen näkökulmasta.</a:t>
            </a:r>
          </a:p>
          <a:p>
            <a:pPr>
              <a:lnSpc>
                <a:spcPct val="120000"/>
              </a:lnSpc>
            </a:pPr>
            <a:r>
              <a:rPr lang="fi-FI" sz="2800" b="1" dirty="0"/>
              <a:t>Ennakkotyö: </a:t>
            </a:r>
            <a:r>
              <a:rPr lang="fi-FI" sz="2800" dirty="0"/>
              <a:t>Arviointia vetävälle asiantuntijalle toimitetaan kohdeorganisaation nykyinen kehittämissuunnitelma ja toiminnan strategisen tason riskiarviot etukäteen analysoitavaksi. </a:t>
            </a:r>
            <a:endParaRPr lang="fi-FI" sz="2800" dirty="0">
              <a:cs typeface="Calibri"/>
            </a:endParaRPr>
          </a:p>
          <a:p>
            <a:pPr>
              <a:lnSpc>
                <a:spcPct val="120000"/>
              </a:lnSpc>
            </a:pPr>
            <a:r>
              <a:rPr lang="fi-FI" sz="2800" b="1" dirty="0"/>
              <a:t>Osallistujat (tarkennetaan aloituskokouksessa): </a:t>
            </a:r>
            <a:endParaRPr lang="fi-FI" sz="2800" b="1" dirty="0">
              <a:cs typeface="Calibri"/>
            </a:endParaRPr>
          </a:p>
          <a:p>
            <a:pPr marL="800100" lvl="1" indent="-342900">
              <a:lnSpc>
                <a:spcPct val="120000"/>
              </a:lnSpc>
              <a:buFont typeface="Arial" panose="020B0604020202020204" pitchFamily="34" charset="0"/>
              <a:buChar char="•"/>
            </a:pPr>
            <a:r>
              <a:rPr lang="fi-FI" sz="2800" dirty="0"/>
              <a:t>Sairaanhoitopiirin johtaja / johtoryhmän edustaja / johtajaylilääkäri / sosiaalijohtaja</a:t>
            </a:r>
            <a:endParaRPr lang="fi-FI" sz="2800" dirty="0">
              <a:cs typeface="Calibri"/>
            </a:endParaRPr>
          </a:p>
          <a:p>
            <a:pPr marL="800100" lvl="1" indent="-342900">
              <a:lnSpc>
                <a:spcPct val="120000"/>
              </a:lnSpc>
              <a:buFont typeface="Arial" panose="020B0604020202020204" pitchFamily="34" charset="0"/>
              <a:buChar char="•"/>
            </a:pPr>
            <a:r>
              <a:rPr lang="fi-FI" sz="2800" dirty="0"/>
              <a:t>Riskienhallinnasta vastaava(t) vastuualuejohtaja(t) sovitun laajuuden mukaisesti</a:t>
            </a:r>
          </a:p>
          <a:p>
            <a:pPr marL="800100" lvl="1" indent="-342900">
              <a:lnSpc>
                <a:spcPct val="120000"/>
              </a:lnSpc>
              <a:buFont typeface="Arial" panose="020B0604020202020204" pitchFamily="34" charset="0"/>
              <a:buChar char="•"/>
            </a:pPr>
            <a:r>
              <a:rPr lang="fi-FI" sz="2800" dirty="0">
                <a:cs typeface="Calibri"/>
              </a:rPr>
              <a:t>Turvallisuudesta vastaava johtaja</a:t>
            </a:r>
          </a:p>
          <a:p>
            <a:pPr marL="800100" lvl="1" indent="-342900">
              <a:lnSpc>
                <a:spcPct val="120000"/>
              </a:lnSpc>
              <a:buFont typeface="Arial" panose="020B0604020202020204" pitchFamily="34" charset="0"/>
              <a:buChar char="•"/>
            </a:pPr>
            <a:r>
              <a:rPr lang="fi-FI" sz="2800" dirty="0"/>
              <a:t>Tietohallintojohtaja</a:t>
            </a:r>
            <a:endParaRPr lang="fi-FI" sz="2800" dirty="0">
              <a:cs typeface="Calibri"/>
            </a:endParaRPr>
          </a:p>
          <a:p>
            <a:pPr marL="800100" lvl="1" indent="-342900">
              <a:lnSpc>
                <a:spcPct val="120000"/>
              </a:lnSpc>
              <a:buFont typeface="Arial" panose="020B0604020202020204" pitchFamily="34" charset="0"/>
              <a:buChar char="•"/>
            </a:pPr>
            <a:r>
              <a:rPr lang="fi-FI" sz="2800" dirty="0"/>
              <a:t>Tietoturvapäällikkö </a:t>
            </a:r>
            <a:endParaRPr lang="fi-FI" sz="2800" dirty="0">
              <a:cs typeface="Calibri"/>
            </a:endParaRPr>
          </a:p>
          <a:p>
            <a:pPr marL="800100" lvl="1" indent="-342900">
              <a:lnSpc>
                <a:spcPct val="120000"/>
              </a:lnSpc>
              <a:buFont typeface="Arial" panose="020B0604020202020204" pitchFamily="34" charset="0"/>
              <a:buChar char="•"/>
            </a:pPr>
            <a:r>
              <a:rPr lang="fi-FI" sz="2800" dirty="0"/>
              <a:t>Kybermittariasiantuntija</a:t>
            </a:r>
            <a:endParaRPr lang="fi-FI" sz="2800" b="1" dirty="0"/>
          </a:p>
          <a:p>
            <a:pPr lvl="0">
              <a:lnSpc>
                <a:spcPct val="120000"/>
              </a:lnSpc>
            </a:pPr>
            <a:r>
              <a:rPr lang="fi-FI" sz="2800" b="1" dirty="0"/>
              <a:t>Menetelmä:</a:t>
            </a:r>
            <a:r>
              <a:rPr lang="fi-FI" sz="2800" dirty="0"/>
              <a:t> Työpajassa käydään läpi ylimmälle johdolle tärkeät näkökulmat, ja arvioidaan kyberturvallisuuden kehittämisen nykytilannetta kohdeorganisaation toimintaan strategisella tasolla, esimerkiksi tiedolla johtamisen kehittämisen ja muiden strategisen kehittämisen näkökulmista sekä tähän vaikuttavat riskit. Työpajassa katetaan Kybermittarin Program-, Critical- ja </a:t>
            </a:r>
            <a:r>
              <a:rPr lang="fi-FI" sz="2800" dirty="0" err="1"/>
              <a:t>Risk</a:t>
            </a:r>
            <a:r>
              <a:rPr lang="fi-FI" sz="2800" dirty="0"/>
              <a:t>-osiot soveltuvin osin, ja niitä täydennetään myöhemmin asiantuntijatyönä. Työpajan aiheina ovat:</a:t>
            </a:r>
            <a:endParaRPr lang="fi-FI" sz="2800" dirty="0">
              <a:cs typeface="Calibri"/>
            </a:endParaRPr>
          </a:p>
          <a:p>
            <a:pPr marL="800100" lvl="1" indent="-342900">
              <a:lnSpc>
                <a:spcPct val="120000"/>
              </a:lnSpc>
              <a:buFont typeface="Arial" panose="020B0604020202020204" pitchFamily="34" charset="0"/>
              <a:buChar char="•"/>
            </a:pPr>
            <a:r>
              <a:rPr lang="fi-FI" sz="2800" dirty="0"/>
              <a:t>Johdon tuki kyberturvallisuuden kehittämisohjelmalle ja kyberturvallisuusstrategia</a:t>
            </a:r>
            <a:endParaRPr lang="fi-FI" sz="2800" dirty="0">
              <a:cs typeface="Calibri"/>
            </a:endParaRPr>
          </a:p>
          <a:p>
            <a:pPr marL="800100" lvl="1" indent="-342900">
              <a:lnSpc>
                <a:spcPct val="120000"/>
              </a:lnSpc>
              <a:buFont typeface="Arial" panose="020B0604020202020204" pitchFamily="34" charset="0"/>
              <a:buChar char="•"/>
            </a:pPr>
            <a:r>
              <a:rPr lang="fi-FI" sz="2800" dirty="0"/>
              <a:t>Kriittisten palveluiden tunnistaminen ja suojaaminen</a:t>
            </a:r>
            <a:endParaRPr lang="fi-FI" sz="2800" dirty="0">
              <a:cs typeface="Calibri"/>
            </a:endParaRPr>
          </a:p>
          <a:p>
            <a:pPr marL="800100" lvl="1" indent="-342900">
              <a:lnSpc>
                <a:spcPct val="120000"/>
              </a:lnSpc>
              <a:buFont typeface="Arial" panose="020B0604020202020204" pitchFamily="34" charset="0"/>
              <a:buChar char="•"/>
            </a:pPr>
            <a:r>
              <a:rPr lang="fi-FI" sz="2800" dirty="0"/>
              <a:t>Riskienhallinta ja jatkuvuussuunnittelu</a:t>
            </a:r>
            <a:endParaRPr lang="fi-FI" sz="2800" dirty="0">
              <a:cs typeface="Calibri"/>
            </a:endParaRPr>
          </a:p>
          <a:p>
            <a:pPr marL="800100" lvl="1" indent="-342900">
              <a:lnSpc>
                <a:spcPct val="120000"/>
              </a:lnSpc>
              <a:buFont typeface="Arial" panose="020B0604020202020204" pitchFamily="34" charset="0"/>
              <a:buChar char="•"/>
            </a:pPr>
            <a:r>
              <a:rPr lang="fi-FI" sz="2800" dirty="0"/>
              <a:t>Kyberturvallisuuden tietoisuuden lisääminen ja muu viestintä</a:t>
            </a:r>
            <a:endParaRPr lang="fi-FI" sz="2800" dirty="0">
              <a:cs typeface="Calibri"/>
            </a:endParaRPr>
          </a:p>
          <a:p>
            <a:pPr marL="800100" lvl="1" indent="-342900">
              <a:lnSpc>
                <a:spcPct val="120000"/>
              </a:lnSpc>
              <a:buFont typeface="Arial" panose="020B0604020202020204" pitchFamily="34" charset="0"/>
              <a:buChar char="•"/>
            </a:pPr>
            <a:r>
              <a:rPr lang="fi-FI" sz="2800" dirty="0"/>
              <a:t>Kyberturvallisuuden investoinnit</a:t>
            </a:r>
            <a:endParaRPr lang="fi-FI" sz="2800" dirty="0">
              <a:cs typeface="Calibri"/>
            </a:endParaRPr>
          </a:p>
          <a:p>
            <a:pPr lvl="0">
              <a:lnSpc>
                <a:spcPct val="120000"/>
              </a:lnSpc>
            </a:pPr>
            <a:r>
              <a:rPr lang="fi-FI" sz="2800" b="1" dirty="0"/>
              <a:t>Tuloksena:</a:t>
            </a:r>
            <a:r>
              <a:rPr lang="fi-FI" sz="2800" dirty="0"/>
              <a:t> Työpajan tulokset muodostavat perustan nykytilan arvioinnille ja toimivat tarkemman kehittämissuunnittelun pohjana systemaattisen kyberturvallisuuden hallinnan toteuttamiseksi Kohdeorganisaatiossa.</a:t>
            </a:r>
          </a:p>
          <a:p>
            <a:pPr>
              <a:lnSpc>
                <a:spcPct val="120000"/>
              </a:lnSpc>
            </a:pPr>
            <a:endParaRPr lang="fi-FI" dirty="0">
              <a:cs typeface="Calibri"/>
            </a:endParaRPr>
          </a:p>
        </p:txBody>
      </p:sp>
      <p:sp>
        <p:nvSpPr>
          <p:cNvPr id="4" name="Dian numeron paikkamerkki 3">
            <a:extLst>
              <a:ext uri="{FF2B5EF4-FFF2-40B4-BE49-F238E27FC236}">
                <a16:creationId xmlns:a16="http://schemas.microsoft.com/office/drawing/2014/main" id="{6FB3F2D9-0418-4C02-9562-613F84CEC318}"/>
              </a:ext>
            </a:extLst>
          </p:cNvPr>
          <p:cNvSpPr>
            <a:spLocks noGrp="1"/>
          </p:cNvSpPr>
          <p:nvPr>
            <p:ph type="sldNum" sz="quarter" idx="12"/>
          </p:nvPr>
        </p:nvSpPr>
        <p:spPr/>
        <p:txBody>
          <a:bodyPr/>
          <a:lstStyle/>
          <a:p>
            <a:r>
              <a:rPr lang="fi-FI"/>
              <a:t> </a:t>
            </a:r>
          </a:p>
        </p:txBody>
      </p:sp>
      <p:sp>
        <p:nvSpPr>
          <p:cNvPr id="8" name="Alatunnisteen paikkamerkki 6">
            <a:extLst>
              <a:ext uri="{FF2B5EF4-FFF2-40B4-BE49-F238E27FC236}">
                <a16:creationId xmlns:a16="http://schemas.microsoft.com/office/drawing/2014/main" id="{22E9BF9C-FA05-7A4A-951C-FCC788FDF160}"/>
              </a:ext>
            </a:extLst>
          </p:cNvPr>
          <p:cNvSpPr txBox="1">
            <a:spLocks/>
          </p:cNvSpPr>
          <p:nvPr/>
        </p:nvSpPr>
        <p:spPr>
          <a:xfrm>
            <a:off x="11538409" y="6472035"/>
            <a:ext cx="365770" cy="365125"/>
          </a:xfrm>
          <a:prstGeom prst="rect">
            <a:avLst/>
          </a:prstGeom>
        </p:spPr>
        <p:txBody>
          <a:bodyPr/>
          <a:lstStyle>
            <a:defPPr>
              <a:defRPr lang="en-US"/>
            </a:defPPr>
            <a:lvl1pPr marL="0" algn="l" defTabSz="914400" rtl="0" eaLnBrk="1" latinLnBrk="0" hangingPunct="1">
              <a:defRPr sz="14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E7DFC45-202A-5540-B5B8-26017AEBEE67}" type="slidenum">
              <a:rPr lang="en-US" smtClean="0">
                <a:solidFill>
                  <a:schemeClr val="bg1"/>
                </a:solidFill>
              </a:rPr>
              <a:pPr/>
              <a:t>10</a:t>
            </a:fld>
            <a:endParaRPr lang="en-US" dirty="0">
              <a:solidFill>
                <a:schemeClr val="bg1"/>
              </a:solidFill>
            </a:endParaRPr>
          </a:p>
        </p:txBody>
      </p:sp>
    </p:spTree>
    <p:extLst>
      <p:ext uri="{BB962C8B-B14F-4D97-AF65-F5344CB8AC3E}">
        <p14:creationId xmlns:p14="http://schemas.microsoft.com/office/powerpoint/2010/main" val="2735994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82ECEF65-CAA6-422A-85B9-D095B5D78D47}"/>
              </a:ext>
            </a:extLst>
          </p:cNvPr>
          <p:cNvSpPr>
            <a:spLocks noGrp="1"/>
          </p:cNvSpPr>
          <p:nvPr>
            <p:ph type="title"/>
          </p:nvPr>
        </p:nvSpPr>
        <p:spPr>
          <a:xfrm>
            <a:off x="407920" y="1108913"/>
            <a:ext cx="11306175" cy="498651"/>
          </a:xfrm>
        </p:spPr>
        <p:txBody>
          <a:bodyPr>
            <a:normAutofit fontScale="90000"/>
          </a:bodyPr>
          <a:lstStyle/>
          <a:p>
            <a:r>
              <a:rPr lang="fi-FI" b="1" dirty="0"/>
              <a:t>ASIANTUNTIJATYÖPAJOJEN TOTEUTUS</a:t>
            </a:r>
            <a:br>
              <a:rPr lang="fi-FI" dirty="0"/>
            </a:br>
            <a:br>
              <a:rPr lang="fi-FI" dirty="0"/>
            </a:br>
            <a:endParaRPr lang="fi-FI" dirty="0"/>
          </a:p>
        </p:txBody>
      </p:sp>
      <p:sp>
        <p:nvSpPr>
          <p:cNvPr id="6" name="Sisällön paikkamerkki 5">
            <a:extLst>
              <a:ext uri="{FF2B5EF4-FFF2-40B4-BE49-F238E27FC236}">
                <a16:creationId xmlns:a16="http://schemas.microsoft.com/office/drawing/2014/main" id="{3A839767-813C-48CA-9B4B-34EDF3BE3B42}"/>
              </a:ext>
            </a:extLst>
          </p:cNvPr>
          <p:cNvSpPr>
            <a:spLocks noGrp="1"/>
          </p:cNvSpPr>
          <p:nvPr>
            <p:ph idx="1"/>
          </p:nvPr>
        </p:nvSpPr>
        <p:spPr>
          <a:xfrm>
            <a:off x="407921" y="1358239"/>
            <a:ext cx="11306175" cy="4452572"/>
          </a:xfrm>
        </p:spPr>
        <p:txBody>
          <a:bodyPr vert="horz" lIns="91440" tIns="45720" rIns="91440" bIns="45720" rtlCol="0" anchor="t">
            <a:normAutofit fontScale="55000" lnSpcReduction="20000"/>
          </a:bodyPr>
          <a:lstStyle/>
          <a:p>
            <a:pPr>
              <a:lnSpc>
                <a:spcPct val="120000"/>
              </a:lnSpc>
            </a:pPr>
            <a:r>
              <a:rPr lang="fi-FI" sz="2400" dirty="0"/>
              <a:t>Työpajoja toteutetaan tarvittava määrä kattamaan Kybermittarin 11 eri osiota siten, että kohdeorganisaatiolta vaadittavia resursseja käytetään työpajoissa tehokkaasti eri osioiden arviointiin. U</a:t>
            </a:r>
            <a:r>
              <a:rPr lang="fi-FI" dirty="0"/>
              <a:t>seampi Kybermittarin osio voidaan yhdistää yhteen työpajaan silloin, kun se on työpajassa tarvittavien resurssien ajankäytön kannalta järkevää.</a:t>
            </a:r>
            <a:endParaRPr lang="fi-FI" sz="2400" dirty="0"/>
          </a:p>
          <a:p>
            <a:pPr>
              <a:lnSpc>
                <a:spcPct val="120000"/>
              </a:lnSpc>
            </a:pPr>
            <a:r>
              <a:rPr lang="fi-FI" sz="2400" dirty="0"/>
              <a:t>Tarkempi työpajojen resursointi ja määrä sovitaan viimeistään aloituskokouksessa. Yhden työpajan aiheena on esimerkiksi 1-2 Kybermittarin osiota kerrallaan, huomioiden kuhunkin työpajaan tarvittavat asiantuntijat (tarvittaessa asiantuntijoita esimerkiksi kohdeorganisaation ICT-kumppaneilta).</a:t>
            </a:r>
            <a:endParaRPr lang="fi-FI" sz="2400" dirty="0">
              <a:cs typeface="Calibri"/>
            </a:endParaRPr>
          </a:p>
          <a:p>
            <a:pPr>
              <a:lnSpc>
                <a:spcPct val="120000"/>
              </a:lnSpc>
            </a:pPr>
            <a:r>
              <a:rPr lang="fi-FI" b="1" dirty="0"/>
              <a:t>Ennakkotyöllä</a:t>
            </a:r>
            <a:r>
              <a:rPr lang="fi-FI" dirty="0"/>
              <a:t> nykytilakartoituksesta vastaava projektipäällikkö pyrkii saamaan Kybermittarin kunkin osion nykytilan selville etukäteen niin tarkoin kuin mahdollista hyödyntäen tarvittaessa organisaation muiden asiantuntijoiden näkemystä ja kokemusta.</a:t>
            </a:r>
            <a:endParaRPr lang="fi-FI" dirty="0">
              <a:cs typeface="Calibri"/>
            </a:endParaRPr>
          </a:p>
          <a:p>
            <a:pPr>
              <a:lnSpc>
                <a:spcPct val="120000"/>
              </a:lnSpc>
            </a:pPr>
            <a:r>
              <a:rPr lang="fi-FI" b="1" dirty="0"/>
              <a:t>Työpajassa</a:t>
            </a:r>
            <a:r>
              <a:rPr lang="fi-FI" dirty="0"/>
              <a:t> käydään asiantuntijan johdolla läpi ennakkoon alustavasti täytetty Kybermittari työpajan aiheena olevan osion osalta, tarkistetaan ja tarkennetaan tehtyjä arvioita, sekä keskustellaan tarvittaessa avoimeksi jääneistä kysymyksistä.</a:t>
            </a:r>
            <a:endParaRPr lang="fi-FI" dirty="0">
              <a:cs typeface="Calibri"/>
            </a:endParaRPr>
          </a:p>
          <a:p>
            <a:pPr>
              <a:lnSpc>
                <a:spcPct val="120000"/>
              </a:lnSpc>
            </a:pPr>
            <a:r>
              <a:rPr lang="fi-FI" b="1" dirty="0"/>
              <a:t>Työpajan jälkeen </a:t>
            </a:r>
            <a:r>
              <a:rPr lang="fi-FI" dirty="0"/>
              <a:t>tarkennetaan tarvittaessa vastauksia niin, että lopulliset tulokset ovat asiantuntijoiden käytettävissä tulosten analysointivaiheessa.</a:t>
            </a:r>
            <a:endParaRPr lang="fi-FI" dirty="0">
              <a:cs typeface="Calibri"/>
            </a:endParaRPr>
          </a:p>
          <a:p>
            <a:pPr>
              <a:lnSpc>
                <a:spcPct val="120000"/>
              </a:lnSpc>
              <a:spcAft>
                <a:spcPts val="600"/>
              </a:spcAft>
            </a:pPr>
            <a:r>
              <a:rPr lang="fi-FI" dirty="0"/>
              <a:t>Asiantuntijatyöpajojen tuloksena Kybermittarin arviointiraportti täydentyy kunkin arvioitavan osion osalta:</a:t>
            </a:r>
            <a:endParaRPr lang="fi-FI" dirty="0">
              <a:cs typeface="Calibri" panose="020F0502020204030204"/>
            </a:endParaRPr>
          </a:p>
          <a:p>
            <a:pPr marL="800100" lvl="1" indent="-342900">
              <a:lnSpc>
                <a:spcPct val="120000"/>
              </a:lnSpc>
              <a:buFont typeface="Arial" panose="020B0604020202020204" pitchFamily="34" charset="0"/>
              <a:buChar char="•"/>
            </a:pPr>
            <a:r>
              <a:rPr lang="fi-FI" sz="2200" dirty="0"/>
              <a:t>Arviointiraportissa tuodaan esille mm. olennaiset poikkeamat tarkasteltavan osion osalta</a:t>
            </a:r>
            <a:endParaRPr lang="fi-FI" sz="2200" dirty="0">
              <a:cs typeface="Calibri"/>
            </a:endParaRPr>
          </a:p>
          <a:p>
            <a:pPr marL="800100" lvl="1" indent="-342900">
              <a:lnSpc>
                <a:spcPct val="120000"/>
              </a:lnSpc>
              <a:buFont typeface="Arial" panose="020B0604020202020204" pitchFamily="34" charset="0"/>
              <a:buChar char="•"/>
            </a:pPr>
            <a:r>
              <a:rPr lang="fi-FI" sz="2200" dirty="0"/>
              <a:t>Arviointiraportissa nostetaan esille kehittämiskohteet tavoitetason suhteen</a:t>
            </a:r>
            <a:endParaRPr lang="fi-FI" sz="2200" dirty="0">
              <a:cs typeface="Calibri"/>
            </a:endParaRPr>
          </a:p>
          <a:p>
            <a:pPr marL="800100" lvl="1" indent="-342900">
              <a:lnSpc>
                <a:spcPct val="120000"/>
              </a:lnSpc>
              <a:buFont typeface="Arial" panose="020B0604020202020204" pitchFamily="34" charset="0"/>
              <a:buChar char="•"/>
            </a:pPr>
            <a:r>
              <a:rPr lang="fi-FI" sz="2200" dirty="0"/>
              <a:t>Arviointiraportin mukana annetaan tarvittaessa toimenpide-ehdotuksia puutteiden tai ongelmien ratkaisemiseksi</a:t>
            </a:r>
            <a:endParaRPr lang="fi-FI" sz="2200" dirty="0">
              <a:cs typeface="Calibri"/>
            </a:endParaRPr>
          </a:p>
          <a:p>
            <a:pPr marL="800100" lvl="1" indent="-342900">
              <a:lnSpc>
                <a:spcPct val="120000"/>
              </a:lnSpc>
              <a:buFont typeface="Arial" panose="020B0604020202020204" pitchFamily="34" charset="0"/>
              <a:buChar char="•"/>
            </a:pPr>
            <a:r>
              <a:rPr lang="fi-FI" sz="2200" dirty="0"/>
              <a:t>Arviointiraportti toimii kyberturvallisuussuunnitelman pohjana</a:t>
            </a:r>
            <a:endParaRPr lang="fi-FI" sz="2200" b="1" dirty="0">
              <a:cs typeface="Calibri"/>
            </a:endParaRPr>
          </a:p>
        </p:txBody>
      </p:sp>
      <p:sp>
        <p:nvSpPr>
          <p:cNvPr id="4" name="Dian numeron paikkamerkki 3">
            <a:extLst>
              <a:ext uri="{FF2B5EF4-FFF2-40B4-BE49-F238E27FC236}">
                <a16:creationId xmlns:a16="http://schemas.microsoft.com/office/drawing/2014/main" id="{6FB3F2D9-0418-4C02-9562-613F84CEC318}"/>
              </a:ext>
            </a:extLst>
          </p:cNvPr>
          <p:cNvSpPr>
            <a:spLocks noGrp="1"/>
          </p:cNvSpPr>
          <p:nvPr>
            <p:ph type="sldNum" sz="quarter" idx="12"/>
          </p:nvPr>
        </p:nvSpPr>
        <p:spPr/>
        <p:txBody>
          <a:bodyPr/>
          <a:lstStyle/>
          <a:p>
            <a:r>
              <a:rPr lang="fi-FI"/>
              <a:t> </a:t>
            </a:r>
          </a:p>
        </p:txBody>
      </p:sp>
      <p:sp>
        <p:nvSpPr>
          <p:cNvPr id="8" name="Alatunnisteen paikkamerkki 6">
            <a:extLst>
              <a:ext uri="{FF2B5EF4-FFF2-40B4-BE49-F238E27FC236}">
                <a16:creationId xmlns:a16="http://schemas.microsoft.com/office/drawing/2014/main" id="{3D100341-14D6-F548-B904-A7AA1C7569CB}"/>
              </a:ext>
            </a:extLst>
          </p:cNvPr>
          <p:cNvSpPr txBox="1">
            <a:spLocks/>
          </p:cNvSpPr>
          <p:nvPr/>
        </p:nvSpPr>
        <p:spPr>
          <a:xfrm>
            <a:off x="11525750" y="6472035"/>
            <a:ext cx="376689" cy="365125"/>
          </a:xfrm>
          <a:prstGeom prst="rect">
            <a:avLst/>
          </a:prstGeom>
        </p:spPr>
        <p:txBody>
          <a:bodyPr/>
          <a:lstStyle>
            <a:defPPr>
              <a:defRPr lang="en-US"/>
            </a:defPPr>
            <a:lvl1pPr marL="0" algn="l" defTabSz="914400" rtl="0" eaLnBrk="1" latinLnBrk="0" hangingPunct="1">
              <a:defRPr sz="14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E7DFC45-202A-5540-B5B8-26017AEBEE67}" type="slidenum">
              <a:rPr lang="en-US" smtClean="0">
                <a:solidFill>
                  <a:schemeClr val="bg1"/>
                </a:solidFill>
              </a:rPr>
              <a:pPr/>
              <a:t>11</a:t>
            </a:fld>
            <a:endParaRPr lang="en-US" dirty="0">
              <a:solidFill>
                <a:schemeClr val="bg1"/>
              </a:solidFill>
            </a:endParaRPr>
          </a:p>
        </p:txBody>
      </p:sp>
    </p:spTree>
    <p:extLst>
      <p:ext uri="{BB962C8B-B14F-4D97-AF65-F5344CB8AC3E}">
        <p14:creationId xmlns:p14="http://schemas.microsoft.com/office/powerpoint/2010/main" val="2656456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82ECEF65-CAA6-422A-85B9-D095B5D78D47}"/>
              </a:ext>
            </a:extLst>
          </p:cNvPr>
          <p:cNvSpPr>
            <a:spLocks noGrp="1"/>
          </p:cNvSpPr>
          <p:nvPr>
            <p:ph type="title"/>
          </p:nvPr>
        </p:nvSpPr>
        <p:spPr>
          <a:xfrm>
            <a:off x="409574" y="701939"/>
            <a:ext cx="11306175" cy="498651"/>
          </a:xfrm>
        </p:spPr>
        <p:txBody>
          <a:bodyPr>
            <a:normAutofit fontScale="90000"/>
          </a:bodyPr>
          <a:lstStyle/>
          <a:p>
            <a:r>
              <a:rPr lang="fi-FI" b="1" dirty="0"/>
              <a:t>OMAISUUDEN, MUUTOKSEN JA KONFIGURAATION HALLINTA</a:t>
            </a:r>
            <a:endParaRPr lang="fi-FI" dirty="0"/>
          </a:p>
        </p:txBody>
      </p:sp>
      <p:sp>
        <p:nvSpPr>
          <p:cNvPr id="6" name="Sisällön paikkamerkki 5">
            <a:extLst>
              <a:ext uri="{FF2B5EF4-FFF2-40B4-BE49-F238E27FC236}">
                <a16:creationId xmlns:a16="http://schemas.microsoft.com/office/drawing/2014/main" id="{3A839767-813C-48CA-9B4B-34EDF3BE3B42}"/>
              </a:ext>
            </a:extLst>
          </p:cNvPr>
          <p:cNvSpPr>
            <a:spLocks noGrp="1"/>
          </p:cNvSpPr>
          <p:nvPr>
            <p:ph idx="1"/>
          </p:nvPr>
        </p:nvSpPr>
        <p:spPr>
          <a:xfrm>
            <a:off x="409575" y="1461707"/>
            <a:ext cx="11306175" cy="5017192"/>
          </a:xfrm>
        </p:spPr>
        <p:txBody>
          <a:bodyPr vert="horz" lIns="91440" tIns="45720" rIns="91440" bIns="45720" rtlCol="0" anchor="t">
            <a:normAutofit fontScale="62500" lnSpcReduction="20000"/>
          </a:bodyPr>
          <a:lstStyle/>
          <a:p>
            <a:pPr lvl="0">
              <a:lnSpc>
                <a:spcPct val="120000"/>
              </a:lnSpc>
            </a:pPr>
            <a:r>
              <a:rPr lang="fi-FI" b="1" dirty="0"/>
              <a:t>Tavoite:</a:t>
            </a:r>
            <a:r>
              <a:rPr lang="fi-FI" dirty="0"/>
              <a:t> Arvioidaan organisaation kykyä hallita toimintavarmuuden kannalta tärkeää omaisuutta ja tähän omaisuuteen liittyviä muutoksia ja konfiguraatioita kohdeorganisaatiossa.</a:t>
            </a:r>
          </a:p>
          <a:p>
            <a:pPr>
              <a:lnSpc>
                <a:spcPct val="120000"/>
              </a:lnSpc>
            </a:pPr>
            <a:r>
              <a:rPr lang="fi-FI" b="1" dirty="0"/>
              <a:t>Arviointiin tarvittava kohdeorganisaation asiantuntemus ja ymmärrys organisaation arvioitavan osa-alueen nykytilasta: </a:t>
            </a:r>
            <a:endParaRPr lang="fi-FI" b="1" dirty="0">
              <a:cs typeface="Calibri"/>
            </a:endParaRPr>
          </a:p>
          <a:p>
            <a:pPr marL="800100" lvl="1" indent="-342900">
              <a:lnSpc>
                <a:spcPct val="120000"/>
              </a:lnSpc>
              <a:buFont typeface="Arial" panose="020B0604020202020204" pitchFamily="34" charset="0"/>
              <a:buChar char="•"/>
            </a:pPr>
            <a:r>
              <a:rPr lang="fi-FI" dirty="0"/>
              <a:t>Tietoturva</a:t>
            </a:r>
            <a:endParaRPr lang="fi-FI" dirty="0">
              <a:cs typeface="Calibri"/>
            </a:endParaRPr>
          </a:p>
          <a:p>
            <a:pPr marL="800100" lvl="1" indent="-342900">
              <a:lnSpc>
                <a:spcPct val="120000"/>
              </a:lnSpc>
              <a:buFont typeface="Arial" panose="020B0604020202020204" pitchFamily="34" charset="0"/>
              <a:buChar char="•"/>
            </a:pPr>
            <a:r>
              <a:rPr lang="fi-FI" dirty="0"/>
              <a:t>Tietosuoja</a:t>
            </a:r>
            <a:endParaRPr lang="fi-FI" dirty="0">
              <a:cs typeface="Calibri"/>
            </a:endParaRPr>
          </a:p>
          <a:p>
            <a:pPr marL="800100" lvl="1" indent="-342900">
              <a:lnSpc>
                <a:spcPct val="120000"/>
              </a:lnSpc>
              <a:buFont typeface="Arial" panose="020B0604020202020204" pitchFamily="34" charset="0"/>
              <a:buChar char="•"/>
            </a:pPr>
            <a:r>
              <a:rPr lang="fi-FI" dirty="0"/>
              <a:t>Tietohallinto</a:t>
            </a:r>
            <a:endParaRPr lang="fi-FI" dirty="0">
              <a:cs typeface="Calibri"/>
            </a:endParaRPr>
          </a:p>
          <a:p>
            <a:pPr marL="800100" lvl="1" indent="-342900">
              <a:lnSpc>
                <a:spcPct val="120000"/>
              </a:lnSpc>
              <a:buFont typeface="Arial" panose="020B0604020202020204" pitchFamily="34" charset="0"/>
              <a:buChar char="•"/>
            </a:pPr>
            <a:r>
              <a:rPr lang="fi-FI" dirty="0"/>
              <a:t>Muutoksenhallinta</a:t>
            </a:r>
            <a:endParaRPr lang="fi-FI" dirty="0">
              <a:cs typeface="Calibri"/>
            </a:endParaRPr>
          </a:p>
          <a:p>
            <a:pPr>
              <a:lnSpc>
                <a:spcPct val="120000"/>
              </a:lnSpc>
            </a:pPr>
            <a:r>
              <a:rPr lang="fi-FI" b="1" dirty="0"/>
              <a:t>Ennakkotyö: </a:t>
            </a:r>
            <a:r>
              <a:rPr lang="fi-FI" dirty="0"/>
              <a:t>Projektipäällikkö täyttää alustavasti Kybermittarin arviointilomakkeen </a:t>
            </a:r>
            <a:r>
              <a:rPr lang="fi-FI" b="1" dirty="0" err="1"/>
              <a:t>Asset</a:t>
            </a:r>
            <a:r>
              <a:rPr lang="fi-FI" b="1" dirty="0"/>
              <a:t>-osion</a:t>
            </a:r>
            <a:r>
              <a:rPr lang="fi-FI" dirty="0"/>
              <a:t> sekä tekee ennakkoon tarvittavat selvitykset osiossa arvioitaviin kyberturvallisuuden tavoitteisiin ja käytäntöihin liittyen. Tarvittaessa hän käy keskusteluja organisaation eri osa-alueiden asiantuntijoiden kanssa.</a:t>
            </a:r>
            <a:r>
              <a:rPr lang="fi-FI" dirty="0">
                <a:ea typeface="+mn-lt"/>
                <a:cs typeface="+mn-lt"/>
              </a:rPr>
              <a:t> Kybermittari-asiantuntija</a:t>
            </a:r>
            <a:r>
              <a:rPr lang="fi-FI" dirty="0"/>
              <a:t> on tarvittaessa tukena ennakkotyössä esimerkiksi tarkentamaan Kybermittarin kysymyksiä. Työpajaan kutsutaan mukaan ennakkotyön pohjalta tarvittavat henkilöt kohdeorganisaatiosta. </a:t>
            </a:r>
          </a:p>
          <a:p>
            <a:pPr>
              <a:lnSpc>
                <a:spcPct val="120000"/>
              </a:lnSpc>
            </a:pPr>
            <a:r>
              <a:rPr lang="fi-FI" b="1" dirty="0"/>
              <a:t>Menetelmä:</a:t>
            </a:r>
            <a:r>
              <a:rPr lang="fi-FI" dirty="0"/>
              <a:t> Työpaja, jossa käydään läpi organisaation omaisuuden, muutoksen ja konfiguraation hallinnan nykytila sekä tehdään ennakkotyössä tehtyyn arviointiin tarvittaessa tarkennuksia. Työpajassa käsiteltävät aiheet: </a:t>
            </a:r>
            <a:endParaRPr lang="fi-FI" dirty="0">
              <a:cs typeface="Calibri"/>
            </a:endParaRPr>
          </a:p>
          <a:p>
            <a:pPr marL="800100" lvl="1" indent="-342900">
              <a:lnSpc>
                <a:spcPct val="120000"/>
              </a:lnSpc>
              <a:buFont typeface="Arial" panose="020B0604020202020204" pitchFamily="34" charset="0"/>
              <a:buChar char="•"/>
            </a:pPr>
            <a:r>
              <a:rPr lang="fi-FI" dirty="0"/>
              <a:t>Suojattavien kohteiden, kuten IT- ja OT-omaisuuden tunnistaminen ja hallinta</a:t>
            </a:r>
            <a:endParaRPr lang="fi-FI" dirty="0">
              <a:cs typeface="Calibri"/>
            </a:endParaRPr>
          </a:p>
          <a:p>
            <a:pPr marL="800100" lvl="1" indent="-342900">
              <a:lnSpc>
                <a:spcPct val="120000"/>
              </a:lnSpc>
              <a:buFont typeface="Arial" panose="020B0604020202020204" pitchFamily="34" charset="0"/>
              <a:buChar char="•"/>
            </a:pPr>
            <a:r>
              <a:rPr lang="fi-FI" dirty="0"/>
              <a:t>Tietovarantojen rekisterin hallinta</a:t>
            </a:r>
            <a:endParaRPr lang="fi-FI" dirty="0">
              <a:cs typeface="Calibri"/>
            </a:endParaRPr>
          </a:p>
          <a:p>
            <a:pPr marL="800100" lvl="1" indent="-342900">
              <a:lnSpc>
                <a:spcPct val="120000"/>
              </a:lnSpc>
              <a:buFont typeface="Arial" panose="020B0604020202020204" pitchFamily="34" charset="0"/>
              <a:buChar char="•"/>
            </a:pPr>
            <a:r>
              <a:rPr lang="fi-FI" dirty="0"/>
              <a:t>Muutoshallinta ja konfiguraationhallinta</a:t>
            </a:r>
            <a:endParaRPr lang="fi-FI" dirty="0">
              <a:cs typeface="Calibri"/>
            </a:endParaRPr>
          </a:p>
          <a:p>
            <a:pPr>
              <a:lnSpc>
                <a:spcPct val="120000"/>
              </a:lnSpc>
            </a:pPr>
            <a:r>
              <a:rPr lang="fi-FI" b="1" dirty="0"/>
              <a:t>Tuloksena:</a:t>
            </a:r>
            <a:r>
              <a:rPr lang="fi-FI" dirty="0"/>
              <a:t> Kybermittarin arviointiraportti omaisuuden, muutoksen ja konfiguraation hallinnan tietojen mukaisesti. </a:t>
            </a:r>
            <a:endParaRPr lang="fi-FI" dirty="0">
              <a:cs typeface="Calibri"/>
            </a:endParaRPr>
          </a:p>
          <a:p>
            <a:pPr marL="800100" lvl="1" indent="-342900">
              <a:lnSpc>
                <a:spcPct val="120000"/>
              </a:lnSpc>
              <a:buFont typeface="Arial" panose="020B0604020202020204" pitchFamily="34" charset="0"/>
              <a:buChar char="•"/>
            </a:pPr>
            <a:endParaRPr lang="fi-FI" dirty="0"/>
          </a:p>
        </p:txBody>
      </p:sp>
      <p:sp>
        <p:nvSpPr>
          <p:cNvPr id="4" name="Dian numeron paikkamerkki 3">
            <a:extLst>
              <a:ext uri="{FF2B5EF4-FFF2-40B4-BE49-F238E27FC236}">
                <a16:creationId xmlns:a16="http://schemas.microsoft.com/office/drawing/2014/main" id="{6FB3F2D9-0418-4C02-9562-613F84CEC318}"/>
              </a:ext>
            </a:extLst>
          </p:cNvPr>
          <p:cNvSpPr>
            <a:spLocks noGrp="1"/>
          </p:cNvSpPr>
          <p:nvPr>
            <p:ph type="sldNum" sz="quarter" idx="12"/>
          </p:nvPr>
        </p:nvSpPr>
        <p:spPr/>
        <p:txBody>
          <a:bodyPr/>
          <a:lstStyle/>
          <a:p>
            <a:r>
              <a:rPr lang="fi-FI"/>
              <a:t> </a:t>
            </a:r>
          </a:p>
        </p:txBody>
      </p:sp>
      <p:sp>
        <p:nvSpPr>
          <p:cNvPr id="8" name="Alatunnisteen paikkamerkki 6">
            <a:extLst>
              <a:ext uri="{FF2B5EF4-FFF2-40B4-BE49-F238E27FC236}">
                <a16:creationId xmlns:a16="http://schemas.microsoft.com/office/drawing/2014/main" id="{09CC128B-A0F4-E646-A26F-0B6DAEE87BDF}"/>
              </a:ext>
            </a:extLst>
          </p:cNvPr>
          <p:cNvSpPr>
            <a:spLocks noGrp="1"/>
          </p:cNvSpPr>
          <p:nvPr>
            <p:ph type="ftr" sz="quarter" idx="11"/>
          </p:nvPr>
        </p:nvSpPr>
        <p:spPr>
          <a:xfrm>
            <a:off x="11499125" y="6492875"/>
            <a:ext cx="433250" cy="365125"/>
          </a:xfrm>
        </p:spPr>
        <p:txBody>
          <a:bodyPr/>
          <a:lstStyle/>
          <a:p>
            <a:fld id="{7E7DFC45-202A-5540-B5B8-26017AEBEE67}" type="slidenum">
              <a:rPr lang="en-US" smtClean="0">
                <a:solidFill>
                  <a:schemeClr val="bg1"/>
                </a:solidFill>
              </a:rPr>
              <a:t>12</a:t>
            </a:fld>
            <a:endParaRPr lang="en-US" dirty="0">
              <a:solidFill>
                <a:schemeClr val="bg1"/>
              </a:solidFill>
            </a:endParaRPr>
          </a:p>
        </p:txBody>
      </p:sp>
    </p:spTree>
    <p:extLst>
      <p:ext uri="{BB962C8B-B14F-4D97-AF65-F5344CB8AC3E}">
        <p14:creationId xmlns:p14="http://schemas.microsoft.com/office/powerpoint/2010/main" val="3868090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82ECEF65-CAA6-422A-85B9-D095B5D78D47}"/>
              </a:ext>
            </a:extLst>
          </p:cNvPr>
          <p:cNvSpPr>
            <a:spLocks noGrp="1"/>
          </p:cNvSpPr>
          <p:nvPr>
            <p:ph type="title"/>
          </p:nvPr>
        </p:nvSpPr>
        <p:spPr>
          <a:xfrm>
            <a:off x="409575" y="674177"/>
            <a:ext cx="11306175" cy="498651"/>
          </a:xfrm>
        </p:spPr>
        <p:txBody>
          <a:bodyPr>
            <a:normAutofit fontScale="90000"/>
          </a:bodyPr>
          <a:lstStyle/>
          <a:p>
            <a:r>
              <a:rPr lang="fi-FI" b="1" dirty="0"/>
              <a:t>TOIMITUSKETJUT JA ULKOISET RIIPPUVUUDET</a:t>
            </a:r>
            <a:endParaRPr lang="fi-FI" dirty="0"/>
          </a:p>
        </p:txBody>
      </p:sp>
      <p:sp>
        <p:nvSpPr>
          <p:cNvPr id="6" name="Sisällön paikkamerkki 5">
            <a:extLst>
              <a:ext uri="{FF2B5EF4-FFF2-40B4-BE49-F238E27FC236}">
                <a16:creationId xmlns:a16="http://schemas.microsoft.com/office/drawing/2014/main" id="{3A839767-813C-48CA-9B4B-34EDF3BE3B42}"/>
              </a:ext>
            </a:extLst>
          </p:cNvPr>
          <p:cNvSpPr>
            <a:spLocks noGrp="1"/>
          </p:cNvSpPr>
          <p:nvPr>
            <p:ph idx="1"/>
          </p:nvPr>
        </p:nvSpPr>
        <p:spPr>
          <a:xfrm>
            <a:off x="409575" y="1356150"/>
            <a:ext cx="11306175" cy="5306333"/>
          </a:xfrm>
        </p:spPr>
        <p:txBody>
          <a:bodyPr vert="horz" lIns="91440" tIns="45720" rIns="91440" bIns="45720" rtlCol="0" anchor="t">
            <a:normAutofit fontScale="62500" lnSpcReduction="20000"/>
          </a:bodyPr>
          <a:lstStyle/>
          <a:p>
            <a:pPr lvl="0">
              <a:lnSpc>
                <a:spcPct val="120000"/>
              </a:lnSpc>
            </a:pPr>
            <a:r>
              <a:rPr lang="fi-FI" b="1" dirty="0"/>
              <a:t>Tavoite:</a:t>
            </a:r>
            <a:r>
              <a:rPr lang="fi-FI" dirty="0"/>
              <a:t> Arvioidaan organisaation kykyä tunnistaa ja hallita toimitusketjuihin ja kolmansiin osapuoliin liittyviä riippuvuuksia ja riskejä.</a:t>
            </a:r>
          </a:p>
          <a:p>
            <a:pPr>
              <a:lnSpc>
                <a:spcPct val="120000"/>
              </a:lnSpc>
            </a:pPr>
            <a:r>
              <a:rPr lang="fi-FI" b="1" dirty="0"/>
              <a:t>Arviointiin tarvittava kohdeorganisaation asiantuntemus ja ymmärrys organisaation nykytilasta arvioitavalle osa-alueelle: </a:t>
            </a:r>
            <a:endParaRPr lang="fi-FI" b="1" dirty="0">
              <a:cs typeface="Calibri"/>
            </a:endParaRPr>
          </a:p>
          <a:p>
            <a:pPr marL="800100" lvl="1" indent="-342900">
              <a:lnSpc>
                <a:spcPct val="120000"/>
              </a:lnSpc>
              <a:buFont typeface="Arial" panose="020B0604020202020204" pitchFamily="34" charset="0"/>
              <a:buChar char="•"/>
            </a:pPr>
            <a:r>
              <a:rPr lang="fi-FI" sz="2300" dirty="0"/>
              <a:t>Tietoturva</a:t>
            </a:r>
            <a:endParaRPr lang="fi-FI" sz="2300" dirty="0">
              <a:cs typeface="Calibri"/>
            </a:endParaRPr>
          </a:p>
          <a:p>
            <a:pPr marL="800100" lvl="1" indent="-342900">
              <a:lnSpc>
                <a:spcPct val="120000"/>
              </a:lnSpc>
              <a:buFont typeface="Arial" panose="020B0604020202020204" pitchFamily="34" charset="0"/>
              <a:buChar char="•"/>
            </a:pPr>
            <a:r>
              <a:rPr lang="fi-FI" sz="2300" dirty="0"/>
              <a:t>Tietosuoja</a:t>
            </a:r>
            <a:endParaRPr lang="fi-FI" sz="2300" dirty="0">
              <a:cs typeface="Calibri"/>
            </a:endParaRPr>
          </a:p>
          <a:p>
            <a:pPr marL="800100" lvl="1" indent="-342900">
              <a:lnSpc>
                <a:spcPct val="120000"/>
              </a:lnSpc>
              <a:buFont typeface="Arial" panose="020B0604020202020204" pitchFamily="34" charset="0"/>
              <a:buChar char="•"/>
            </a:pPr>
            <a:r>
              <a:rPr lang="fi-FI" sz="2300" dirty="0"/>
              <a:t>Tietohallinto</a:t>
            </a:r>
            <a:endParaRPr lang="fi-FI" sz="2300" dirty="0">
              <a:cs typeface="Calibri"/>
            </a:endParaRPr>
          </a:p>
          <a:p>
            <a:pPr marL="800100" lvl="1" indent="-342900">
              <a:lnSpc>
                <a:spcPct val="120000"/>
              </a:lnSpc>
              <a:buFont typeface="Arial" panose="020B0604020202020204" pitchFamily="34" charset="0"/>
              <a:buChar char="•"/>
            </a:pPr>
            <a:r>
              <a:rPr lang="fi-FI" sz="2300" dirty="0"/>
              <a:t>IT-palvelut</a:t>
            </a:r>
            <a:endParaRPr lang="fi-FI" sz="2300" dirty="0">
              <a:cs typeface="Calibri"/>
            </a:endParaRPr>
          </a:p>
          <a:p>
            <a:pPr marL="800100" lvl="1" indent="-342900">
              <a:lnSpc>
                <a:spcPct val="120000"/>
              </a:lnSpc>
              <a:buFont typeface="Arial" panose="020B0604020202020204" pitchFamily="34" charset="0"/>
              <a:buChar char="•"/>
            </a:pPr>
            <a:r>
              <a:rPr lang="fi-FI" sz="2300" dirty="0"/>
              <a:t>Hankinnat</a:t>
            </a:r>
            <a:endParaRPr lang="fi-FI" sz="2300" dirty="0">
              <a:cs typeface="Calibri"/>
            </a:endParaRPr>
          </a:p>
          <a:p>
            <a:pPr marL="800100" lvl="1" indent="-342900">
              <a:lnSpc>
                <a:spcPct val="120000"/>
              </a:lnSpc>
              <a:buFont typeface="Arial" panose="020B0604020202020204" pitchFamily="34" charset="0"/>
              <a:buChar char="•"/>
            </a:pPr>
            <a:r>
              <a:rPr lang="fi-FI" sz="2300" dirty="0"/>
              <a:t>Lääkintätekniikka (mikäli osana arvioinnin laajuutta)</a:t>
            </a:r>
            <a:endParaRPr lang="fi-FI" sz="2300" dirty="0">
              <a:cs typeface="Calibri"/>
            </a:endParaRPr>
          </a:p>
          <a:p>
            <a:pPr>
              <a:lnSpc>
                <a:spcPct val="120000"/>
              </a:lnSpc>
            </a:pPr>
            <a:r>
              <a:rPr lang="fi-FI" b="1" dirty="0"/>
              <a:t>Ennakkotyö: </a:t>
            </a:r>
            <a:r>
              <a:rPr lang="fi-FI" dirty="0"/>
              <a:t>Projektipäällikkö täyttää alustavasti Kybermittarin arviointilomakkeen </a:t>
            </a:r>
            <a:r>
              <a:rPr lang="fi-FI" b="1" dirty="0" err="1"/>
              <a:t>Dependencies</a:t>
            </a:r>
            <a:r>
              <a:rPr lang="fi-FI" b="1" dirty="0"/>
              <a:t>-osion (Third party)</a:t>
            </a:r>
            <a:r>
              <a:rPr lang="fi-FI" dirty="0"/>
              <a:t> sekä tekee ennakkoon tarvittavat selvitykset osiossa arvioitaviin kyberturvallisuuden tavoitteisiin ja käytäntöihin liittyen. Tarvittaessa hän käy keskusteluja organisaation eri osa-alueiden asiantuntijoiden kanssa. </a:t>
            </a:r>
            <a:r>
              <a:rPr lang="fi-FI" dirty="0">
                <a:ea typeface="+mn-lt"/>
                <a:cs typeface="+mn-lt"/>
              </a:rPr>
              <a:t>Kybermittariasiantuntija</a:t>
            </a:r>
            <a:r>
              <a:rPr lang="fi-FI" dirty="0"/>
              <a:t> on tarvittaessa tukena ennakkotyössä esimerkiksi tarkentamaan Kybermittarin kysymyksiä. Työpajaan kutsutaan mukaan ennakkotyön pohjalta tarvittavat henkilöt kohdeorganisaatiosta. </a:t>
            </a:r>
          </a:p>
          <a:p>
            <a:pPr>
              <a:lnSpc>
                <a:spcPct val="120000"/>
              </a:lnSpc>
            </a:pPr>
            <a:r>
              <a:rPr lang="fi-FI" b="1" dirty="0"/>
              <a:t>Menetelmä:</a:t>
            </a:r>
            <a:r>
              <a:rPr lang="fi-FI" dirty="0"/>
              <a:t> Työpaja, jossa käydään läpi toimitusketjun ja ulkoisten riippuvuuksien hallinnan nykytila sekä tehdään ennakkotyössä tehtyyn arviointiin tarvittaessa tarkennuksia. Työpajassa käsiteltävät aiheet: </a:t>
            </a:r>
            <a:endParaRPr lang="fi-FI" dirty="0">
              <a:cs typeface="Calibri"/>
            </a:endParaRPr>
          </a:p>
          <a:p>
            <a:pPr marL="800100" lvl="1" indent="-342900">
              <a:lnSpc>
                <a:spcPct val="120000"/>
              </a:lnSpc>
              <a:buFont typeface="Arial" panose="020B0604020202020204" pitchFamily="34" charset="0"/>
              <a:buChar char="•"/>
            </a:pPr>
            <a:r>
              <a:rPr lang="fi-FI" sz="2200" dirty="0"/>
              <a:t>Toimitusketjun ja ulkoisten riippuvuuksien hallinta </a:t>
            </a:r>
            <a:endParaRPr lang="fi-FI" sz="2200" dirty="0">
              <a:cs typeface="Calibri"/>
            </a:endParaRPr>
          </a:p>
          <a:p>
            <a:pPr>
              <a:lnSpc>
                <a:spcPct val="120000"/>
              </a:lnSpc>
            </a:pPr>
            <a:r>
              <a:rPr lang="fi-FI" b="1" dirty="0"/>
              <a:t>Tuloksena:</a:t>
            </a:r>
            <a:r>
              <a:rPr lang="fi-FI" dirty="0"/>
              <a:t> Kybermittarin arviointiraportti kyseisen toimitusketjujen ja ulkoisten riippuvuuksien osalta. </a:t>
            </a:r>
            <a:endParaRPr lang="fi-FI" dirty="0">
              <a:cs typeface="Calibri"/>
            </a:endParaRPr>
          </a:p>
          <a:p>
            <a:pPr marL="800100" lvl="1" indent="-342900">
              <a:lnSpc>
                <a:spcPct val="120000"/>
              </a:lnSpc>
              <a:buFont typeface="Arial" panose="020B0604020202020204" pitchFamily="34" charset="0"/>
              <a:buChar char="•"/>
            </a:pPr>
            <a:endParaRPr lang="fi-FI" dirty="0"/>
          </a:p>
        </p:txBody>
      </p:sp>
      <p:sp>
        <p:nvSpPr>
          <p:cNvPr id="4" name="Dian numeron paikkamerkki 3">
            <a:extLst>
              <a:ext uri="{FF2B5EF4-FFF2-40B4-BE49-F238E27FC236}">
                <a16:creationId xmlns:a16="http://schemas.microsoft.com/office/drawing/2014/main" id="{6FB3F2D9-0418-4C02-9562-613F84CEC318}"/>
              </a:ext>
            </a:extLst>
          </p:cNvPr>
          <p:cNvSpPr>
            <a:spLocks noGrp="1"/>
          </p:cNvSpPr>
          <p:nvPr>
            <p:ph type="sldNum" sz="quarter" idx="12"/>
          </p:nvPr>
        </p:nvSpPr>
        <p:spPr/>
        <p:txBody>
          <a:bodyPr/>
          <a:lstStyle/>
          <a:p>
            <a:r>
              <a:rPr lang="fi-FI"/>
              <a:t> </a:t>
            </a:r>
          </a:p>
        </p:txBody>
      </p:sp>
      <p:sp>
        <p:nvSpPr>
          <p:cNvPr id="8" name="Alatunnisteen paikkamerkki 6">
            <a:extLst>
              <a:ext uri="{FF2B5EF4-FFF2-40B4-BE49-F238E27FC236}">
                <a16:creationId xmlns:a16="http://schemas.microsoft.com/office/drawing/2014/main" id="{AA39BAD2-5289-0D43-B169-88E5E735DE40}"/>
              </a:ext>
            </a:extLst>
          </p:cNvPr>
          <p:cNvSpPr txBox="1">
            <a:spLocks/>
          </p:cNvSpPr>
          <p:nvPr/>
        </p:nvSpPr>
        <p:spPr>
          <a:xfrm>
            <a:off x="11499125" y="6492875"/>
            <a:ext cx="433250" cy="365125"/>
          </a:xfrm>
          <a:prstGeom prst="rect">
            <a:avLst/>
          </a:prstGeom>
        </p:spPr>
        <p:txBody>
          <a:bodyPr/>
          <a:lstStyle>
            <a:defPPr>
              <a:defRPr lang="en-US"/>
            </a:defPPr>
            <a:lvl1pPr marL="0" algn="l" defTabSz="914400" rtl="0" eaLnBrk="1" latinLnBrk="0" hangingPunct="1">
              <a:defRPr sz="14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E7DFC45-202A-5540-B5B8-26017AEBEE67}" type="slidenum">
              <a:rPr lang="en-US" smtClean="0">
                <a:solidFill>
                  <a:schemeClr val="bg1"/>
                </a:solidFill>
              </a:rPr>
              <a:pPr/>
              <a:t>13</a:t>
            </a:fld>
            <a:endParaRPr lang="en-US" dirty="0">
              <a:solidFill>
                <a:schemeClr val="bg1"/>
              </a:solidFill>
            </a:endParaRPr>
          </a:p>
        </p:txBody>
      </p:sp>
    </p:spTree>
    <p:extLst>
      <p:ext uri="{BB962C8B-B14F-4D97-AF65-F5344CB8AC3E}">
        <p14:creationId xmlns:p14="http://schemas.microsoft.com/office/powerpoint/2010/main" val="2941251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82ECEF65-CAA6-422A-85B9-D095B5D78D47}"/>
              </a:ext>
            </a:extLst>
          </p:cNvPr>
          <p:cNvSpPr>
            <a:spLocks noGrp="1"/>
          </p:cNvSpPr>
          <p:nvPr>
            <p:ph type="title"/>
          </p:nvPr>
        </p:nvSpPr>
        <p:spPr>
          <a:xfrm>
            <a:off x="409575" y="735105"/>
            <a:ext cx="11306175" cy="498651"/>
          </a:xfrm>
        </p:spPr>
        <p:txBody>
          <a:bodyPr>
            <a:normAutofit fontScale="90000"/>
          </a:bodyPr>
          <a:lstStyle/>
          <a:p>
            <a:r>
              <a:rPr lang="fi-FI" b="1" dirty="0"/>
              <a:t>IDENTITEETIN- JA PÄÄSYNHALLINTA (IAM)</a:t>
            </a:r>
            <a:endParaRPr lang="fi-FI" dirty="0"/>
          </a:p>
        </p:txBody>
      </p:sp>
      <p:sp>
        <p:nvSpPr>
          <p:cNvPr id="6" name="Sisällön paikkamerkki 5">
            <a:extLst>
              <a:ext uri="{FF2B5EF4-FFF2-40B4-BE49-F238E27FC236}">
                <a16:creationId xmlns:a16="http://schemas.microsoft.com/office/drawing/2014/main" id="{3A839767-813C-48CA-9B4B-34EDF3BE3B42}"/>
              </a:ext>
            </a:extLst>
          </p:cNvPr>
          <p:cNvSpPr>
            <a:spLocks noGrp="1"/>
          </p:cNvSpPr>
          <p:nvPr>
            <p:ph idx="1"/>
          </p:nvPr>
        </p:nvSpPr>
        <p:spPr>
          <a:xfrm>
            <a:off x="409575" y="1461706"/>
            <a:ext cx="11306175" cy="4698205"/>
          </a:xfrm>
        </p:spPr>
        <p:txBody>
          <a:bodyPr vert="horz" lIns="91440" tIns="45720" rIns="91440" bIns="45720" rtlCol="0" anchor="t">
            <a:normAutofit fontScale="62500" lnSpcReduction="20000"/>
          </a:bodyPr>
          <a:lstStyle/>
          <a:p>
            <a:pPr lvl="0">
              <a:lnSpc>
                <a:spcPct val="120000"/>
              </a:lnSpc>
            </a:pPr>
            <a:r>
              <a:rPr lang="fi-FI" b="1" dirty="0"/>
              <a:t>Tavoite:</a:t>
            </a:r>
            <a:r>
              <a:rPr lang="fi-FI" dirty="0"/>
              <a:t> Arvioidaan identiteetin- ja pääsynhallinnan nykytila kohdeorganisaatiossa.</a:t>
            </a:r>
          </a:p>
          <a:p>
            <a:pPr>
              <a:lnSpc>
                <a:spcPct val="120000"/>
              </a:lnSpc>
            </a:pPr>
            <a:r>
              <a:rPr lang="fi-FI" b="1" dirty="0"/>
              <a:t>Arviointiin tarvittava kohdeorganisaation asiantuntemus ja ymmärrys organisaation nykytilasta arvioitavalle osa-alueelle: </a:t>
            </a:r>
            <a:endParaRPr lang="fi-FI" b="1" dirty="0">
              <a:cs typeface="Calibri"/>
            </a:endParaRPr>
          </a:p>
          <a:p>
            <a:pPr marL="800100" lvl="1" indent="-342900">
              <a:lnSpc>
                <a:spcPct val="120000"/>
              </a:lnSpc>
              <a:buFont typeface="Arial" panose="020B0604020202020204" pitchFamily="34" charset="0"/>
              <a:buChar char="•"/>
            </a:pPr>
            <a:r>
              <a:rPr lang="fi-FI" dirty="0"/>
              <a:t>Tietoturva</a:t>
            </a:r>
          </a:p>
          <a:p>
            <a:pPr marL="800100" lvl="1" indent="-342900">
              <a:lnSpc>
                <a:spcPct val="120000"/>
              </a:lnSpc>
              <a:buFont typeface="Arial" panose="020B0604020202020204" pitchFamily="34" charset="0"/>
              <a:buChar char="•"/>
            </a:pPr>
            <a:r>
              <a:rPr lang="fi-FI" dirty="0">
                <a:cs typeface="Calibri"/>
              </a:rPr>
              <a:t>Tietosuoja</a:t>
            </a:r>
          </a:p>
          <a:p>
            <a:pPr marL="800100" lvl="1" indent="-342900">
              <a:lnSpc>
                <a:spcPct val="120000"/>
              </a:lnSpc>
              <a:buFont typeface="Arial" panose="020B0604020202020204" pitchFamily="34" charset="0"/>
              <a:buChar char="•"/>
            </a:pPr>
            <a:r>
              <a:rPr lang="fi-FI" dirty="0"/>
              <a:t>Tietohallinto</a:t>
            </a:r>
            <a:endParaRPr lang="fi-FI" dirty="0">
              <a:cs typeface="Calibri"/>
            </a:endParaRPr>
          </a:p>
          <a:p>
            <a:pPr marL="800100" lvl="1" indent="-342900">
              <a:lnSpc>
                <a:spcPct val="120000"/>
              </a:lnSpc>
              <a:buFont typeface="Arial" panose="020B0604020202020204" pitchFamily="34" charset="0"/>
              <a:buChar char="•"/>
            </a:pPr>
            <a:r>
              <a:rPr lang="fi-FI" dirty="0"/>
              <a:t>IT-palvelut</a:t>
            </a:r>
            <a:endParaRPr lang="fi-FI" dirty="0">
              <a:cs typeface="Calibri"/>
            </a:endParaRPr>
          </a:p>
          <a:p>
            <a:pPr marL="800100" lvl="1" indent="-342900">
              <a:lnSpc>
                <a:spcPct val="120000"/>
              </a:lnSpc>
              <a:buFont typeface="Arial" panose="020B0604020202020204" pitchFamily="34" charset="0"/>
              <a:buChar char="•"/>
            </a:pPr>
            <a:r>
              <a:rPr lang="fi-FI" dirty="0"/>
              <a:t>Lääkintätekniikka (+ tilaturvallisuus, kiinteistötekniikka – riippuen arvioinnin laajuudesta)</a:t>
            </a:r>
            <a:endParaRPr lang="fi-FI" dirty="0">
              <a:cs typeface="Calibri"/>
            </a:endParaRPr>
          </a:p>
          <a:p>
            <a:pPr>
              <a:lnSpc>
                <a:spcPct val="120000"/>
              </a:lnSpc>
            </a:pPr>
            <a:r>
              <a:rPr lang="fi-FI" b="1" dirty="0"/>
              <a:t>Ennakkotyö: </a:t>
            </a:r>
            <a:r>
              <a:rPr lang="fi-FI" dirty="0"/>
              <a:t>Projektipäällikkö täyttää alustavasti Kybermittarin arviointilomakkeen </a:t>
            </a:r>
            <a:r>
              <a:rPr lang="fi-FI" b="1" dirty="0"/>
              <a:t>Access-osion</a:t>
            </a:r>
            <a:r>
              <a:rPr lang="fi-FI" dirty="0"/>
              <a:t> sekä tekee ennakkoon tarvittavat selvitykset osiossa arvioitaviin kyberturvallisuuden tavoitteisiin ja käytäntöihin liittyen. Tarvittaessa hän käy keskusteluja organisaation eri osa-alueiden asiantuntijoiden kanssa. </a:t>
            </a:r>
            <a:r>
              <a:rPr lang="fi-FI" dirty="0">
                <a:ea typeface="+mn-lt"/>
                <a:cs typeface="+mn-lt"/>
              </a:rPr>
              <a:t>Kybermittariasiantuntija on tukena</a:t>
            </a:r>
            <a:r>
              <a:rPr lang="fi-FI" dirty="0"/>
              <a:t> ennakkotyössä esimerkiksi tarkentamaan Kybermittarin kysymyksiä. Työpajaan kutsutaan mukaan ennakkotyön pohjalta tarvittavat henkilöt kohdeorganisaatiosta. </a:t>
            </a:r>
          </a:p>
          <a:p>
            <a:pPr>
              <a:lnSpc>
                <a:spcPct val="120000"/>
              </a:lnSpc>
            </a:pPr>
            <a:r>
              <a:rPr lang="fi-FI" b="1" dirty="0"/>
              <a:t>Menetelmä:</a:t>
            </a:r>
            <a:r>
              <a:rPr lang="fi-FI" dirty="0"/>
              <a:t> Työpaja, jossa käydään läpi identiteetin- ja pääsynhallinnan nykytila sekä tehdään ennakkotyössä tehtyyn arviointiin tarvittaessa tarkennuksia. Työpajassa käsiteltävät aiheet: </a:t>
            </a:r>
            <a:endParaRPr lang="fi-FI" dirty="0">
              <a:cs typeface="Calibri"/>
            </a:endParaRPr>
          </a:p>
          <a:p>
            <a:pPr marL="800100" lvl="1" indent="-342900">
              <a:lnSpc>
                <a:spcPct val="120000"/>
              </a:lnSpc>
              <a:buFont typeface="Arial" panose="020B0604020202020204" pitchFamily="34" charset="0"/>
              <a:buChar char="•"/>
            </a:pPr>
            <a:r>
              <a:rPr lang="fi-FI" dirty="0"/>
              <a:t>Identiteettien hallinta</a:t>
            </a:r>
            <a:endParaRPr lang="fi-FI" dirty="0">
              <a:cs typeface="Calibri"/>
            </a:endParaRPr>
          </a:p>
          <a:p>
            <a:pPr marL="800100" lvl="1" indent="-342900">
              <a:lnSpc>
                <a:spcPct val="120000"/>
              </a:lnSpc>
              <a:buFont typeface="Arial" panose="020B0604020202020204" pitchFamily="34" charset="0"/>
              <a:buChar char="•"/>
            </a:pPr>
            <a:r>
              <a:rPr lang="fi-FI" dirty="0"/>
              <a:t>Käyttöoikeuksien hallinta</a:t>
            </a:r>
            <a:endParaRPr lang="fi-FI" dirty="0">
              <a:cs typeface="Calibri"/>
            </a:endParaRPr>
          </a:p>
          <a:p>
            <a:pPr>
              <a:lnSpc>
                <a:spcPct val="120000"/>
              </a:lnSpc>
            </a:pPr>
            <a:r>
              <a:rPr lang="fi-FI" b="1" dirty="0"/>
              <a:t>Tuloksena:</a:t>
            </a:r>
            <a:r>
              <a:rPr lang="fi-FI" dirty="0"/>
              <a:t> Kybermittarin arviointiraportti identiteetin- ja pääsynhallinnan osion osalta. </a:t>
            </a:r>
            <a:endParaRPr lang="fi-FI" dirty="0">
              <a:cs typeface="Calibri"/>
            </a:endParaRPr>
          </a:p>
          <a:p>
            <a:pPr>
              <a:lnSpc>
                <a:spcPct val="120000"/>
              </a:lnSpc>
            </a:pPr>
            <a:endParaRPr lang="fi-FI" dirty="0"/>
          </a:p>
        </p:txBody>
      </p:sp>
      <p:sp>
        <p:nvSpPr>
          <p:cNvPr id="4" name="Dian numeron paikkamerkki 3">
            <a:extLst>
              <a:ext uri="{FF2B5EF4-FFF2-40B4-BE49-F238E27FC236}">
                <a16:creationId xmlns:a16="http://schemas.microsoft.com/office/drawing/2014/main" id="{6FB3F2D9-0418-4C02-9562-613F84CEC318}"/>
              </a:ext>
            </a:extLst>
          </p:cNvPr>
          <p:cNvSpPr>
            <a:spLocks noGrp="1"/>
          </p:cNvSpPr>
          <p:nvPr>
            <p:ph type="sldNum" sz="quarter" idx="12"/>
          </p:nvPr>
        </p:nvSpPr>
        <p:spPr/>
        <p:txBody>
          <a:bodyPr/>
          <a:lstStyle/>
          <a:p>
            <a:r>
              <a:rPr lang="fi-FI"/>
              <a:t> </a:t>
            </a:r>
          </a:p>
        </p:txBody>
      </p:sp>
      <p:sp>
        <p:nvSpPr>
          <p:cNvPr id="8" name="Alatunnisteen paikkamerkki 6">
            <a:extLst>
              <a:ext uri="{FF2B5EF4-FFF2-40B4-BE49-F238E27FC236}">
                <a16:creationId xmlns:a16="http://schemas.microsoft.com/office/drawing/2014/main" id="{BF0DE067-2FFE-9A4F-8A4A-574B37A6687F}"/>
              </a:ext>
            </a:extLst>
          </p:cNvPr>
          <p:cNvSpPr txBox="1">
            <a:spLocks/>
          </p:cNvSpPr>
          <p:nvPr/>
        </p:nvSpPr>
        <p:spPr>
          <a:xfrm>
            <a:off x="11499125" y="6492875"/>
            <a:ext cx="433250" cy="365125"/>
          </a:xfrm>
          <a:prstGeom prst="rect">
            <a:avLst/>
          </a:prstGeom>
        </p:spPr>
        <p:txBody>
          <a:bodyPr/>
          <a:lstStyle>
            <a:defPPr>
              <a:defRPr lang="en-US"/>
            </a:defPPr>
            <a:lvl1pPr marL="0" algn="l" defTabSz="914400" rtl="0" eaLnBrk="1" latinLnBrk="0" hangingPunct="1">
              <a:defRPr sz="14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E7DFC45-202A-5540-B5B8-26017AEBEE67}" type="slidenum">
              <a:rPr lang="en-US" smtClean="0">
                <a:solidFill>
                  <a:schemeClr val="bg1"/>
                </a:solidFill>
              </a:rPr>
              <a:pPr/>
              <a:t>14</a:t>
            </a:fld>
            <a:endParaRPr lang="en-US" dirty="0">
              <a:solidFill>
                <a:schemeClr val="bg1"/>
              </a:solidFill>
            </a:endParaRPr>
          </a:p>
        </p:txBody>
      </p:sp>
    </p:spTree>
    <p:extLst>
      <p:ext uri="{BB962C8B-B14F-4D97-AF65-F5344CB8AC3E}">
        <p14:creationId xmlns:p14="http://schemas.microsoft.com/office/powerpoint/2010/main" val="10747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82ECEF65-CAA6-422A-85B9-D095B5D78D47}"/>
              </a:ext>
            </a:extLst>
          </p:cNvPr>
          <p:cNvSpPr>
            <a:spLocks noGrp="1"/>
          </p:cNvSpPr>
          <p:nvPr>
            <p:ph type="title"/>
          </p:nvPr>
        </p:nvSpPr>
        <p:spPr>
          <a:xfrm>
            <a:off x="409574" y="801997"/>
            <a:ext cx="11306175" cy="498651"/>
          </a:xfrm>
        </p:spPr>
        <p:txBody>
          <a:bodyPr>
            <a:normAutofit fontScale="90000"/>
          </a:bodyPr>
          <a:lstStyle/>
          <a:p>
            <a:r>
              <a:rPr lang="fi-FI" b="1" dirty="0"/>
              <a:t>UHKIEN JA HAAVOITTUVUUKSIEN HALLINTA</a:t>
            </a:r>
            <a:endParaRPr lang="fi-FI" dirty="0"/>
          </a:p>
        </p:txBody>
      </p:sp>
      <p:sp>
        <p:nvSpPr>
          <p:cNvPr id="6" name="Sisällön paikkamerkki 5">
            <a:extLst>
              <a:ext uri="{FF2B5EF4-FFF2-40B4-BE49-F238E27FC236}">
                <a16:creationId xmlns:a16="http://schemas.microsoft.com/office/drawing/2014/main" id="{3A839767-813C-48CA-9B4B-34EDF3BE3B42}"/>
              </a:ext>
            </a:extLst>
          </p:cNvPr>
          <p:cNvSpPr>
            <a:spLocks noGrp="1"/>
          </p:cNvSpPr>
          <p:nvPr>
            <p:ph idx="1"/>
          </p:nvPr>
        </p:nvSpPr>
        <p:spPr>
          <a:xfrm>
            <a:off x="409575" y="1550194"/>
            <a:ext cx="11306175" cy="4806155"/>
          </a:xfrm>
        </p:spPr>
        <p:txBody>
          <a:bodyPr vert="horz" lIns="91440" tIns="45720" rIns="91440" bIns="45720" rtlCol="0" anchor="t">
            <a:normAutofit fontScale="62500" lnSpcReduction="20000"/>
          </a:bodyPr>
          <a:lstStyle/>
          <a:p>
            <a:pPr lvl="0">
              <a:lnSpc>
                <a:spcPct val="120000"/>
              </a:lnSpc>
            </a:pPr>
            <a:r>
              <a:rPr lang="fi-FI" b="1" dirty="0"/>
              <a:t>Tavoite:</a:t>
            </a:r>
            <a:r>
              <a:rPr lang="fi-FI" dirty="0"/>
              <a:t> Arvioidaan uhkien ja haavoittuvuuksien hallinnan nykytila kohdeorganisaatiossa.</a:t>
            </a:r>
          </a:p>
          <a:p>
            <a:pPr>
              <a:lnSpc>
                <a:spcPct val="120000"/>
              </a:lnSpc>
            </a:pPr>
            <a:r>
              <a:rPr lang="fi-FI" b="1" dirty="0"/>
              <a:t>Arviointiin tarvittava kohdeorganisaation asiantuntemus ja ymmärrys organisaation nykytilasta arvioitavalle osa-alueelle: </a:t>
            </a:r>
            <a:endParaRPr lang="fi-FI" b="1" dirty="0">
              <a:cs typeface="Calibri"/>
            </a:endParaRPr>
          </a:p>
          <a:p>
            <a:pPr marL="800100" lvl="1" indent="-342900">
              <a:lnSpc>
                <a:spcPct val="120000"/>
              </a:lnSpc>
              <a:buFont typeface="Arial" panose="020B0604020202020204" pitchFamily="34" charset="0"/>
              <a:buChar char="•"/>
            </a:pPr>
            <a:r>
              <a:rPr lang="fi-FI" dirty="0"/>
              <a:t>Tietoturva</a:t>
            </a:r>
            <a:endParaRPr lang="fi-FI" dirty="0">
              <a:cs typeface="Calibri"/>
            </a:endParaRPr>
          </a:p>
          <a:p>
            <a:pPr marL="800100" lvl="1" indent="-342900">
              <a:lnSpc>
                <a:spcPct val="120000"/>
              </a:lnSpc>
              <a:buFont typeface="Arial" panose="020B0604020202020204" pitchFamily="34" charset="0"/>
              <a:buChar char="•"/>
            </a:pPr>
            <a:r>
              <a:rPr lang="fi-FI" dirty="0"/>
              <a:t>Tietosuoja </a:t>
            </a:r>
            <a:endParaRPr lang="fi-FI" dirty="0">
              <a:cs typeface="Calibri"/>
            </a:endParaRPr>
          </a:p>
          <a:p>
            <a:pPr marL="800100" lvl="1" indent="-342900">
              <a:lnSpc>
                <a:spcPct val="120000"/>
              </a:lnSpc>
              <a:buFont typeface="Arial" panose="020B0604020202020204" pitchFamily="34" charset="0"/>
              <a:buChar char="•"/>
            </a:pPr>
            <a:r>
              <a:rPr lang="fi-FI" dirty="0"/>
              <a:t>Tietoturvan valvonta (esimerkiksi tietoturvavalvomotoiminta, Security Operations Centre, SOC)</a:t>
            </a:r>
            <a:endParaRPr lang="fi-FI" dirty="0">
              <a:cs typeface="Calibri"/>
            </a:endParaRPr>
          </a:p>
          <a:p>
            <a:pPr marL="800100" lvl="1" indent="-342900">
              <a:lnSpc>
                <a:spcPct val="120000"/>
              </a:lnSpc>
              <a:buFont typeface="Arial" panose="020B0604020202020204" pitchFamily="34" charset="0"/>
              <a:buChar char="•"/>
            </a:pPr>
            <a:r>
              <a:rPr lang="fi-FI" dirty="0"/>
              <a:t>Riskienhallinta</a:t>
            </a:r>
            <a:endParaRPr lang="fi-FI" dirty="0">
              <a:cs typeface="Calibri"/>
            </a:endParaRPr>
          </a:p>
          <a:p>
            <a:pPr marL="800100" lvl="1" indent="-342900">
              <a:lnSpc>
                <a:spcPct val="120000"/>
              </a:lnSpc>
              <a:buFont typeface="Arial" panose="020B0604020202020204" pitchFamily="34" charset="0"/>
              <a:buChar char="•"/>
            </a:pPr>
            <a:r>
              <a:rPr lang="fi-FI" dirty="0"/>
              <a:t>Lääkintätekniikka (mikäli osana arvioinnin laajuutta)</a:t>
            </a:r>
            <a:endParaRPr lang="fi-FI" dirty="0">
              <a:cs typeface="Calibri"/>
            </a:endParaRPr>
          </a:p>
          <a:p>
            <a:pPr>
              <a:lnSpc>
                <a:spcPct val="120000"/>
              </a:lnSpc>
            </a:pPr>
            <a:r>
              <a:rPr lang="fi-FI" b="1" dirty="0"/>
              <a:t>Ennakkotyö: </a:t>
            </a:r>
            <a:r>
              <a:rPr lang="fi-FI" dirty="0"/>
              <a:t>Projektipäällikkö täyttää alustavasti Kybermittarin arviointilomakkeen </a:t>
            </a:r>
            <a:r>
              <a:rPr lang="fi-FI" dirty="0" err="1"/>
              <a:t>Threat</a:t>
            </a:r>
            <a:r>
              <a:rPr lang="fi-FI" dirty="0"/>
              <a:t>-osion sekä tekee ennakkoon tarvittavat selvitykset osiossa arvioitaviin kyberturvallisuuden tavoitteisiin ja käytäntöihin liittyen. Tarvittaessa hän käy keskusteluja organisaation eri osa-alueiden asiantuntijoiden kanssa. Kybermittariasiantuntija on tarvittaessa tukena ennakkotyössä esimerkiksi tarkentamaan Kybermittarin kysymyksiä. Työpajaan kutsutaan mukaan ennakkotyön pohjalta tarvittavat henkilöt kohdeorganisaatiosta. </a:t>
            </a:r>
          </a:p>
          <a:p>
            <a:pPr>
              <a:lnSpc>
                <a:spcPct val="120000"/>
              </a:lnSpc>
            </a:pPr>
            <a:r>
              <a:rPr lang="fi-FI" b="1" dirty="0"/>
              <a:t>Menetelmä:</a:t>
            </a:r>
            <a:r>
              <a:rPr lang="fi-FI" dirty="0"/>
              <a:t> Työpaja, jossa käydään läpi uhkien ja haavoittuvuuksien hallinnan nykytila sekä tehdään ennakkotyössä tehtyyn arviointiin tarvittaessa tarkennuksia. Työpajassa käsiteltävät aiheet: </a:t>
            </a:r>
            <a:endParaRPr lang="fi-FI" dirty="0">
              <a:cs typeface="Calibri"/>
            </a:endParaRPr>
          </a:p>
          <a:p>
            <a:pPr marL="800100" lvl="1" indent="-342900">
              <a:lnSpc>
                <a:spcPct val="120000"/>
              </a:lnSpc>
              <a:buFont typeface="Arial" panose="020B0604020202020204" pitchFamily="34" charset="0"/>
              <a:buChar char="•"/>
            </a:pPr>
            <a:r>
              <a:rPr lang="fi-FI" dirty="0"/>
              <a:t>Uhkien tunnistaminen ja hallinta</a:t>
            </a:r>
            <a:endParaRPr lang="fi-FI" dirty="0">
              <a:cs typeface="Calibri"/>
            </a:endParaRPr>
          </a:p>
          <a:p>
            <a:pPr marL="800100" lvl="1" indent="-342900">
              <a:lnSpc>
                <a:spcPct val="120000"/>
              </a:lnSpc>
              <a:buFont typeface="Arial" panose="020B0604020202020204" pitchFamily="34" charset="0"/>
              <a:buChar char="•"/>
            </a:pPr>
            <a:r>
              <a:rPr lang="fi-FI" dirty="0"/>
              <a:t>Haavoittuvuuksien hallinta</a:t>
            </a:r>
            <a:endParaRPr lang="fi-FI" dirty="0">
              <a:cs typeface="Calibri"/>
            </a:endParaRPr>
          </a:p>
          <a:p>
            <a:pPr>
              <a:lnSpc>
                <a:spcPct val="120000"/>
              </a:lnSpc>
            </a:pPr>
            <a:r>
              <a:rPr lang="fi-FI" b="1" dirty="0"/>
              <a:t>Tuloksena:</a:t>
            </a:r>
            <a:r>
              <a:rPr lang="fi-FI" dirty="0"/>
              <a:t> Kybermittarin arviointiraportti uhkien ja haavoittuvuuksien hallinnan osion osalta. </a:t>
            </a:r>
            <a:endParaRPr lang="fi-FI" dirty="0">
              <a:cs typeface="Calibri"/>
            </a:endParaRPr>
          </a:p>
          <a:p>
            <a:pPr lvl="1">
              <a:lnSpc>
                <a:spcPct val="120000"/>
              </a:lnSpc>
            </a:pPr>
            <a:endParaRPr lang="fi-FI" dirty="0"/>
          </a:p>
          <a:p>
            <a:pPr>
              <a:lnSpc>
                <a:spcPct val="120000"/>
              </a:lnSpc>
            </a:pPr>
            <a:endParaRPr lang="fi-FI" dirty="0"/>
          </a:p>
        </p:txBody>
      </p:sp>
      <p:sp>
        <p:nvSpPr>
          <p:cNvPr id="4" name="Dian numeron paikkamerkki 3">
            <a:extLst>
              <a:ext uri="{FF2B5EF4-FFF2-40B4-BE49-F238E27FC236}">
                <a16:creationId xmlns:a16="http://schemas.microsoft.com/office/drawing/2014/main" id="{6FB3F2D9-0418-4C02-9562-613F84CEC318}"/>
              </a:ext>
            </a:extLst>
          </p:cNvPr>
          <p:cNvSpPr>
            <a:spLocks noGrp="1"/>
          </p:cNvSpPr>
          <p:nvPr>
            <p:ph type="sldNum" sz="quarter" idx="12"/>
          </p:nvPr>
        </p:nvSpPr>
        <p:spPr/>
        <p:txBody>
          <a:bodyPr/>
          <a:lstStyle/>
          <a:p>
            <a:r>
              <a:rPr lang="fi-FI"/>
              <a:t> </a:t>
            </a:r>
          </a:p>
        </p:txBody>
      </p:sp>
      <p:sp>
        <p:nvSpPr>
          <p:cNvPr id="8" name="Alatunnisteen paikkamerkki 6">
            <a:extLst>
              <a:ext uri="{FF2B5EF4-FFF2-40B4-BE49-F238E27FC236}">
                <a16:creationId xmlns:a16="http://schemas.microsoft.com/office/drawing/2014/main" id="{B0D8B4D6-E3DE-F048-9BA2-A4672BB9A557}"/>
              </a:ext>
            </a:extLst>
          </p:cNvPr>
          <p:cNvSpPr txBox="1">
            <a:spLocks/>
          </p:cNvSpPr>
          <p:nvPr/>
        </p:nvSpPr>
        <p:spPr>
          <a:xfrm>
            <a:off x="11499125" y="6492875"/>
            <a:ext cx="433250" cy="365125"/>
          </a:xfrm>
          <a:prstGeom prst="rect">
            <a:avLst/>
          </a:prstGeom>
        </p:spPr>
        <p:txBody>
          <a:bodyPr/>
          <a:lstStyle>
            <a:defPPr>
              <a:defRPr lang="en-US"/>
            </a:defPPr>
            <a:lvl1pPr marL="0" algn="l" defTabSz="914400" rtl="0" eaLnBrk="1" latinLnBrk="0" hangingPunct="1">
              <a:defRPr sz="14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E7DFC45-202A-5540-B5B8-26017AEBEE67}" type="slidenum">
              <a:rPr lang="en-US" smtClean="0">
                <a:solidFill>
                  <a:schemeClr val="bg1"/>
                </a:solidFill>
              </a:rPr>
              <a:pPr/>
              <a:t>15</a:t>
            </a:fld>
            <a:endParaRPr lang="en-US" dirty="0">
              <a:solidFill>
                <a:schemeClr val="bg1"/>
              </a:solidFill>
            </a:endParaRPr>
          </a:p>
        </p:txBody>
      </p:sp>
    </p:spTree>
    <p:extLst>
      <p:ext uri="{BB962C8B-B14F-4D97-AF65-F5344CB8AC3E}">
        <p14:creationId xmlns:p14="http://schemas.microsoft.com/office/powerpoint/2010/main" val="2139808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82ECEF65-CAA6-422A-85B9-D095B5D78D47}"/>
              </a:ext>
            </a:extLst>
          </p:cNvPr>
          <p:cNvSpPr>
            <a:spLocks noGrp="1"/>
          </p:cNvSpPr>
          <p:nvPr>
            <p:ph type="title"/>
          </p:nvPr>
        </p:nvSpPr>
        <p:spPr>
          <a:xfrm>
            <a:off x="409575" y="801997"/>
            <a:ext cx="11306175" cy="498651"/>
          </a:xfrm>
        </p:spPr>
        <p:txBody>
          <a:bodyPr>
            <a:normAutofit fontScale="90000"/>
          </a:bodyPr>
          <a:lstStyle/>
          <a:p>
            <a:r>
              <a:rPr lang="fi-FI" b="1" dirty="0"/>
              <a:t>TILANNEKUVA JA HÄIRIÖTILANTEIDEN HALLINTA</a:t>
            </a:r>
            <a:endParaRPr lang="fi-FI" dirty="0"/>
          </a:p>
        </p:txBody>
      </p:sp>
      <p:sp>
        <p:nvSpPr>
          <p:cNvPr id="6" name="Sisällön paikkamerkki 5">
            <a:extLst>
              <a:ext uri="{FF2B5EF4-FFF2-40B4-BE49-F238E27FC236}">
                <a16:creationId xmlns:a16="http://schemas.microsoft.com/office/drawing/2014/main" id="{3A839767-813C-48CA-9B4B-34EDF3BE3B42}"/>
              </a:ext>
            </a:extLst>
          </p:cNvPr>
          <p:cNvSpPr>
            <a:spLocks noGrp="1"/>
          </p:cNvSpPr>
          <p:nvPr>
            <p:ph idx="1"/>
          </p:nvPr>
        </p:nvSpPr>
        <p:spPr>
          <a:xfrm>
            <a:off x="409575" y="1550195"/>
            <a:ext cx="11306175" cy="5017192"/>
          </a:xfrm>
        </p:spPr>
        <p:txBody>
          <a:bodyPr vert="horz" lIns="91440" tIns="45720" rIns="91440" bIns="45720" rtlCol="0" anchor="t">
            <a:normAutofit fontScale="62500" lnSpcReduction="20000"/>
          </a:bodyPr>
          <a:lstStyle/>
          <a:p>
            <a:pPr lvl="0">
              <a:lnSpc>
                <a:spcPct val="120000"/>
              </a:lnSpc>
            </a:pPr>
            <a:r>
              <a:rPr lang="fi-FI" b="1" dirty="0"/>
              <a:t>Tavoite:</a:t>
            </a:r>
            <a:r>
              <a:rPr lang="fi-FI" dirty="0"/>
              <a:t> Arvioidaan Tilannekuvan sekä kybertapahtumien ja häiriötilanteiden hallinnan nykytila kohdeorganisaatiossa.</a:t>
            </a:r>
          </a:p>
          <a:p>
            <a:pPr>
              <a:lnSpc>
                <a:spcPct val="120000"/>
              </a:lnSpc>
            </a:pPr>
            <a:r>
              <a:rPr lang="fi-FI" b="1" dirty="0"/>
              <a:t>Arviointiin tarvittava kohdeorganisaation asiantuntemus ja ymmärrys organisaation nykytilasta arvioitavalle osa-alueelle: </a:t>
            </a:r>
            <a:endParaRPr lang="fi-FI" b="1" dirty="0">
              <a:cs typeface="Calibri"/>
            </a:endParaRPr>
          </a:p>
          <a:p>
            <a:pPr marL="800100" lvl="1" indent="-342900">
              <a:lnSpc>
                <a:spcPct val="120000"/>
              </a:lnSpc>
              <a:buFont typeface="Arial" panose="020B0604020202020204" pitchFamily="34" charset="0"/>
              <a:buChar char="•"/>
            </a:pPr>
            <a:r>
              <a:rPr lang="fi-FI" dirty="0"/>
              <a:t>Tietoturva</a:t>
            </a:r>
            <a:endParaRPr lang="fi-FI" dirty="0">
              <a:cs typeface="Calibri"/>
            </a:endParaRPr>
          </a:p>
          <a:p>
            <a:pPr marL="800100" lvl="1" indent="-342900">
              <a:lnSpc>
                <a:spcPct val="120000"/>
              </a:lnSpc>
              <a:buFont typeface="Arial" panose="020B0604020202020204" pitchFamily="34" charset="0"/>
              <a:buChar char="•"/>
            </a:pPr>
            <a:r>
              <a:rPr lang="fi-FI" dirty="0"/>
              <a:t>Tietosuoja</a:t>
            </a:r>
            <a:endParaRPr lang="fi-FI" dirty="0">
              <a:cs typeface="Calibri"/>
            </a:endParaRPr>
          </a:p>
          <a:p>
            <a:pPr marL="800100" lvl="1" indent="-342900">
              <a:lnSpc>
                <a:spcPct val="120000"/>
              </a:lnSpc>
              <a:buFont typeface="Arial" panose="020B0604020202020204" pitchFamily="34" charset="0"/>
              <a:buChar char="•"/>
            </a:pPr>
            <a:r>
              <a:rPr lang="fi-FI" dirty="0"/>
              <a:t>Tietoturvan valvonta (esim. SOC-toiminto)</a:t>
            </a:r>
            <a:endParaRPr lang="fi-FI" dirty="0">
              <a:cs typeface="Calibri"/>
            </a:endParaRPr>
          </a:p>
          <a:p>
            <a:pPr marL="800100" lvl="1" indent="-342900">
              <a:lnSpc>
                <a:spcPct val="120000"/>
              </a:lnSpc>
              <a:buFont typeface="Arial" panose="020B0604020202020204" pitchFamily="34" charset="0"/>
              <a:buChar char="•"/>
            </a:pPr>
            <a:r>
              <a:rPr lang="fi-FI" dirty="0"/>
              <a:t>Sovellustuki</a:t>
            </a:r>
            <a:endParaRPr lang="fi-FI" dirty="0">
              <a:cs typeface="Calibri"/>
            </a:endParaRPr>
          </a:p>
          <a:p>
            <a:pPr marL="800100" lvl="1" indent="-342900">
              <a:lnSpc>
                <a:spcPct val="120000"/>
              </a:lnSpc>
              <a:buFont typeface="Arial" panose="020B0604020202020204" pitchFamily="34" charset="0"/>
              <a:buChar char="•"/>
            </a:pPr>
            <a:r>
              <a:rPr lang="fi-FI" dirty="0"/>
              <a:t>IT-palvelut</a:t>
            </a:r>
            <a:endParaRPr lang="fi-FI" dirty="0">
              <a:cs typeface="Calibri"/>
            </a:endParaRPr>
          </a:p>
          <a:p>
            <a:pPr marL="800100" lvl="1" indent="-342900">
              <a:lnSpc>
                <a:spcPct val="120000"/>
              </a:lnSpc>
              <a:buFont typeface="Arial" panose="020B0604020202020204" pitchFamily="34" charset="0"/>
              <a:buChar char="•"/>
            </a:pPr>
            <a:r>
              <a:rPr lang="fi-FI" dirty="0"/>
              <a:t>Viestintä</a:t>
            </a:r>
            <a:endParaRPr lang="fi-FI" dirty="0">
              <a:cs typeface="Calibri"/>
            </a:endParaRPr>
          </a:p>
          <a:p>
            <a:pPr marL="800100" lvl="1" indent="-342900">
              <a:lnSpc>
                <a:spcPct val="120000"/>
              </a:lnSpc>
              <a:buFont typeface="Arial" panose="020B0604020202020204" pitchFamily="34" charset="0"/>
              <a:buChar char="•"/>
            </a:pPr>
            <a:r>
              <a:rPr lang="fi-FI" dirty="0"/>
              <a:t>Lääkintätekniikka (mikäli osana arvioinnin laajuutta)</a:t>
            </a:r>
            <a:endParaRPr lang="fi-FI" dirty="0">
              <a:cs typeface="Calibri"/>
            </a:endParaRPr>
          </a:p>
          <a:p>
            <a:pPr>
              <a:lnSpc>
                <a:spcPct val="120000"/>
              </a:lnSpc>
            </a:pPr>
            <a:r>
              <a:rPr lang="fi-FI" b="1" dirty="0"/>
              <a:t>Ennakkotyö: </a:t>
            </a:r>
            <a:r>
              <a:rPr lang="fi-FI" dirty="0"/>
              <a:t>Projektipäällikkö täyttää alustavasti Kybermittarin arviointilomakkeen Situation ja Response -osiot sekä tekee ennakkoon tarvittavat selvitykset osioissa arvioitaviin kyberturvallisuuden tavoitteisiin ja käytäntöihin liittyen. Tarvittaessa hän käy keskusteluja organisaation eri osa-alueiden asiantuntijoiden kanssa.  Kybermittariasiantuntija on tarvittaessa tukena ennakkotyössä esimerkiksi tarkentamaan Kybermittarin kysymyksiä. Työpajaan kutsutaan mukaan ennakkotyön pohjalta tarvittavat henkilöt kohdeorganisaatiosta. </a:t>
            </a:r>
          </a:p>
          <a:p>
            <a:pPr>
              <a:lnSpc>
                <a:spcPct val="120000"/>
              </a:lnSpc>
            </a:pPr>
            <a:r>
              <a:rPr lang="fi-FI" b="1" dirty="0"/>
              <a:t>Menetelmä:</a:t>
            </a:r>
            <a:r>
              <a:rPr lang="fi-FI" dirty="0"/>
              <a:t> Työpaja, jossa käydään läpi organisaation tilannekuvan ja häiriötilanteiden hallinnan nykytila sekä tehdään ennakkotyössä tehtyyn arviointiin tarvittaessa tarkennuksia. Työpajassa käsiteltävät aiheet:</a:t>
            </a:r>
            <a:endParaRPr lang="fi-FI" dirty="0">
              <a:cs typeface="Calibri"/>
            </a:endParaRPr>
          </a:p>
          <a:p>
            <a:pPr marL="800100" lvl="1" indent="-342900">
              <a:lnSpc>
                <a:spcPct val="120000"/>
              </a:lnSpc>
              <a:buFont typeface="Arial" panose="020B0604020202020204" pitchFamily="34" charset="0"/>
              <a:buChar char="•"/>
            </a:pPr>
            <a:r>
              <a:rPr lang="fi-FI" dirty="0"/>
              <a:t>Tilannekuva, lokitukset ja valvonta</a:t>
            </a:r>
            <a:endParaRPr lang="fi-FI" dirty="0">
              <a:cs typeface="Calibri"/>
            </a:endParaRPr>
          </a:p>
          <a:p>
            <a:pPr marL="800100" lvl="1" indent="-342900">
              <a:lnSpc>
                <a:spcPct val="120000"/>
              </a:lnSpc>
              <a:buFont typeface="Arial" panose="020B0604020202020204" pitchFamily="34" charset="0"/>
              <a:buChar char="•"/>
            </a:pPr>
            <a:r>
              <a:rPr lang="fi-FI" dirty="0"/>
              <a:t>Häiriötilanteiden hallinta: Kybertapahtumien havainnointi ja niihin reagointi</a:t>
            </a:r>
            <a:endParaRPr lang="fi-FI" dirty="0">
              <a:cs typeface="Calibri"/>
            </a:endParaRPr>
          </a:p>
          <a:p>
            <a:pPr>
              <a:lnSpc>
                <a:spcPct val="120000"/>
              </a:lnSpc>
            </a:pPr>
            <a:r>
              <a:rPr lang="fi-FI" b="1" dirty="0"/>
              <a:t>Tuloksena:</a:t>
            </a:r>
            <a:r>
              <a:rPr lang="fi-FI" dirty="0"/>
              <a:t> Kybermittarin arviointiraportti tilannekuvan ja häiriötilanteiden hallinnan osioiden osalta. </a:t>
            </a:r>
            <a:endParaRPr lang="fi-FI" dirty="0">
              <a:cs typeface="Calibri"/>
            </a:endParaRPr>
          </a:p>
          <a:p>
            <a:pPr marL="800100" lvl="1" indent="-342900">
              <a:lnSpc>
                <a:spcPct val="120000"/>
              </a:lnSpc>
              <a:buFont typeface="Arial" panose="020B0604020202020204" pitchFamily="34" charset="0"/>
              <a:buChar char="•"/>
            </a:pPr>
            <a:endParaRPr lang="fi-FI" dirty="0"/>
          </a:p>
          <a:p>
            <a:pPr>
              <a:lnSpc>
                <a:spcPct val="120000"/>
              </a:lnSpc>
            </a:pPr>
            <a:endParaRPr lang="fi-FI" dirty="0"/>
          </a:p>
        </p:txBody>
      </p:sp>
      <p:sp>
        <p:nvSpPr>
          <p:cNvPr id="4" name="Dian numeron paikkamerkki 3">
            <a:extLst>
              <a:ext uri="{FF2B5EF4-FFF2-40B4-BE49-F238E27FC236}">
                <a16:creationId xmlns:a16="http://schemas.microsoft.com/office/drawing/2014/main" id="{6FB3F2D9-0418-4C02-9562-613F84CEC318}"/>
              </a:ext>
            </a:extLst>
          </p:cNvPr>
          <p:cNvSpPr>
            <a:spLocks noGrp="1"/>
          </p:cNvSpPr>
          <p:nvPr>
            <p:ph type="sldNum" sz="quarter" idx="12"/>
          </p:nvPr>
        </p:nvSpPr>
        <p:spPr/>
        <p:txBody>
          <a:bodyPr/>
          <a:lstStyle/>
          <a:p>
            <a:r>
              <a:rPr lang="fi-FI"/>
              <a:t> </a:t>
            </a:r>
          </a:p>
        </p:txBody>
      </p:sp>
      <p:sp>
        <p:nvSpPr>
          <p:cNvPr id="8" name="Alatunnisteen paikkamerkki 6">
            <a:extLst>
              <a:ext uri="{FF2B5EF4-FFF2-40B4-BE49-F238E27FC236}">
                <a16:creationId xmlns:a16="http://schemas.microsoft.com/office/drawing/2014/main" id="{C257F0CC-0965-7C4D-89C6-6D8428438F22}"/>
              </a:ext>
            </a:extLst>
          </p:cNvPr>
          <p:cNvSpPr txBox="1">
            <a:spLocks/>
          </p:cNvSpPr>
          <p:nvPr/>
        </p:nvSpPr>
        <p:spPr>
          <a:xfrm>
            <a:off x="11499125" y="6492875"/>
            <a:ext cx="433250" cy="365125"/>
          </a:xfrm>
          <a:prstGeom prst="rect">
            <a:avLst/>
          </a:prstGeom>
        </p:spPr>
        <p:txBody>
          <a:bodyPr/>
          <a:lstStyle>
            <a:defPPr>
              <a:defRPr lang="en-US"/>
            </a:defPPr>
            <a:lvl1pPr marL="0" algn="l" defTabSz="914400" rtl="0" eaLnBrk="1" latinLnBrk="0" hangingPunct="1">
              <a:defRPr sz="14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E7DFC45-202A-5540-B5B8-26017AEBEE67}" type="slidenum">
              <a:rPr lang="en-US" smtClean="0">
                <a:solidFill>
                  <a:schemeClr val="bg1"/>
                </a:solidFill>
              </a:rPr>
              <a:pPr/>
              <a:t>16</a:t>
            </a:fld>
            <a:endParaRPr lang="en-US" dirty="0">
              <a:solidFill>
                <a:schemeClr val="bg1"/>
              </a:solidFill>
            </a:endParaRPr>
          </a:p>
        </p:txBody>
      </p:sp>
    </p:spTree>
    <p:extLst>
      <p:ext uri="{BB962C8B-B14F-4D97-AF65-F5344CB8AC3E}">
        <p14:creationId xmlns:p14="http://schemas.microsoft.com/office/powerpoint/2010/main" val="19394509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82ECEF65-CAA6-422A-85B9-D095B5D78D47}"/>
              </a:ext>
            </a:extLst>
          </p:cNvPr>
          <p:cNvSpPr>
            <a:spLocks noGrp="1"/>
          </p:cNvSpPr>
          <p:nvPr>
            <p:ph type="title"/>
          </p:nvPr>
        </p:nvSpPr>
        <p:spPr>
          <a:xfrm>
            <a:off x="409574" y="801997"/>
            <a:ext cx="11306175" cy="498651"/>
          </a:xfrm>
        </p:spPr>
        <p:txBody>
          <a:bodyPr>
            <a:normAutofit fontScale="90000"/>
          </a:bodyPr>
          <a:lstStyle/>
          <a:p>
            <a:r>
              <a:rPr lang="fi-FI" b="1" dirty="0"/>
              <a:t>HENKILÖSTÖN HALLINTA</a:t>
            </a:r>
            <a:endParaRPr lang="fi-FI" dirty="0"/>
          </a:p>
        </p:txBody>
      </p:sp>
      <p:sp>
        <p:nvSpPr>
          <p:cNvPr id="6" name="Sisällön paikkamerkki 5">
            <a:extLst>
              <a:ext uri="{FF2B5EF4-FFF2-40B4-BE49-F238E27FC236}">
                <a16:creationId xmlns:a16="http://schemas.microsoft.com/office/drawing/2014/main" id="{3A839767-813C-48CA-9B4B-34EDF3BE3B42}"/>
              </a:ext>
            </a:extLst>
          </p:cNvPr>
          <p:cNvSpPr>
            <a:spLocks noGrp="1"/>
          </p:cNvSpPr>
          <p:nvPr>
            <p:ph idx="1"/>
          </p:nvPr>
        </p:nvSpPr>
        <p:spPr>
          <a:xfrm>
            <a:off x="409575" y="1550194"/>
            <a:ext cx="11306175" cy="4806155"/>
          </a:xfrm>
        </p:spPr>
        <p:txBody>
          <a:bodyPr vert="horz" lIns="91440" tIns="45720" rIns="91440" bIns="45720" rtlCol="0" anchor="t">
            <a:normAutofit fontScale="62500" lnSpcReduction="20000"/>
          </a:bodyPr>
          <a:lstStyle/>
          <a:p>
            <a:pPr lvl="0">
              <a:lnSpc>
                <a:spcPct val="120000"/>
              </a:lnSpc>
            </a:pPr>
            <a:r>
              <a:rPr lang="fi-FI" b="1" dirty="0"/>
              <a:t>Tavoite:</a:t>
            </a:r>
            <a:r>
              <a:rPr lang="fi-FI" dirty="0"/>
              <a:t> Arvioidaan henkilöstön hallinnan nykytila kyberturvallisuuden näkökulmasta kohdeorganisaatiossa.</a:t>
            </a:r>
          </a:p>
          <a:p>
            <a:pPr>
              <a:lnSpc>
                <a:spcPct val="120000"/>
              </a:lnSpc>
            </a:pPr>
            <a:r>
              <a:rPr lang="fi-FI" b="1" dirty="0"/>
              <a:t>Arviointiin tarvittava kohdeorganisaation asiantuntemus ja ymmärrys organisaation nykytilasta arvioitavalle osa-alueelle: </a:t>
            </a:r>
            <a:endParaRPr lang="fi-FI" b="1" dirty="0">
              <a:cs typeface="Calibri"/>
            </a:endParaRPr>
          </a:p>
          <a:p>
            <a:pPr marL="800100" lvl="1" indent="-342900">
              <a:lnSpc>
                <a:spcPct val="120000"/>
              </a:lnSpc>
              <a:buFont typeface="Arial" panose="020B0604020202020204" pitchFamily="34" charset="0"/>
              <a:buChar char="•"/>
            </a:pPr>
            <a:r>
              <a:rPr lang="fi-FI" dirty="0"/>
              <a:t>Tietoturva</a:t>
            </a:r>
            <a:endParaRPr lang="fi-FI" dirty="0">
              <a:cs typeface="Calibri"/>
            </a:endParaRPr>
          </a:p>
          <a:p>
            <a:pPr marL="800100" lvl="1" indent="-342900">
              <a:lnSpc>
                <a:spcPct val="120000"/>
              </a:lnSpc>
              <a:buFont typeface="Arial" panose="020B0604020202020204" pitchFamily="34" charset="0"/>
              <a:buChar char="•"/>
            </a:pPr>
            <a:r>
              <a:rPr lang="fi-FI" dirty="0"/>
              <a:t>Tietosuoja</a:t>
            </a:r>
            <a:endParaRPr lang="fi-FI" dirty="0">
              <a:cs typeface="Calibri"/>
            </a:endParaRPr>
          </a:p>
          <a:p>
            <a:pPr marL="800100" lvl="1" indent="-342900">
              <a:lnSpc>
                <a:spcPct val="120000"/>
              </a:lnSpc>
              <a:buFont typeface="Arial" panose="020B0604020202020204" pitchFamily="34" charset="0"/>
              <a:buChar char="•"/>
            </a:pPr>
            <a:r>
              <a:rPr lang="fi-FI" dirty="0"/>
              <a:t>Henkilöstöhallinto</a:t>
            </a:r>
            <a:endParaRPr lang="fi-FI" dirty="0">
              <a:cs typeface="Calibri"/>
            </a:endParaRPr>
          </a:p>
          <a:p>
            <a:pPr marL="800100" lvl="1" indent="-342900">
              <a:lnSpc>
                <a:spcPct val="120000"/>
              </a:lnSpc>
              <a:buFont typeface="Arial" panose="020B0604020202020204" pitchFamily="34" charset="0"/>
              <a:buChar char="•"/>
            </a:pPr>
            <a:r>
              <a:rPr lang="fi-FI" dirty="0"/>
              <a:t>Rekrytointi</a:t>
            </a:r>
            <a:endParaRPr lang="fi-FI" dirty="0">
              <a:cs typeface="Calibri"/>
            </a:endParaRPr>
          </a:p>
          <a:p>
            <a:pPr>
              <a:lnSpc>
                <a:spcPct val="120000"/>
              </a:lnSpc>
            </a:pPr>
            <a:r>
              <a:rPr lang="fi-FI" b="1" dirty="0"/>
              <a:t>Ennakkotyö: </a:t>
            </a:r>
            <a:r>
              <a:rPr lang="fi-FI" dirty="0"/>
              <a:t>Projektipäällikkö täyttää alustavasti Kybermittarin arviointilomakkeen </a:t>
            </a:r>
            <a:r>
              <a:rPr lang="fi-FI" dirty="0" err="1"/>
              <a:t>Workforce</a:t>
            </a:r>
            <a:r>
              <a:rPr lang="fi-FI" dirty="0"/>
              <a:t>-osion sekä tekee ennakkoon tarvittavat selvitykset osioissa arvioitaviin kyberturvallisuuden tavoitteisiin ja käytäntöihin liittyen. Tarvittaessa hän käy keskusteluja organisaation eri osa-alueiden asiantuntijoiden kanssa. Kybermittariasiantuntija on tarvittaessa tukena ennakkotyössä esimerkiksi tarkentamaan Kybermittarin kysymyksiä. Työpajaan kutsutaan mukaan ennakkotyön pohjalta tarvittavat henkilöt kohdeorganisaatiosta. </a:t>
            </a:r>
          </a:p>
          <a:p>
            <a:pPr>
              <a:lnSpc>
                <a:spcPct val="120000"/>
              </a:lnSpc>
            </a:pPr>
            <a:r>
              <a:rPr lang="fi-FI" b="1" dirty="0"/>
              <a:t>Menetelmä:</a:t>
            </a:r>
            <a:r>
              <a:rPr lang="fi-FI" dirty="0"/>
              <a:t> Työpaja, jossa käydään läpi organisaation henkilöstön hallinnan nykytila sekä tehdään ennakkotyössä tehtyyn arviointiin tarvittaessa tarkennuksia. Työpajassa käsiteltävät aiheet:</a:t>
            </a:r>
            <a:endParaRPr lang="fi-FI" dirty="0">
              <a:cs typeface="Calibri"/>
            </a:endParaRPr>
          </a:p>
          <a:p>
            <a:pPr marL="800100" lvl="1" indent="-342900">
              <a:lnSpc>
                <a:spcPct val="120000"/>
              </a:lnSpc>
              <a:buFont typeface="Arial" panose="020B0604020202020204" pitchFamily="34" charset="0"/>
              <a:buChar char="•"/>
            </a:pPr>
            <a:r>
              <a:rPr lang="fi-FI" dirty="0"/>
              <a:t>Vastuut ja roolit kyberturvallisuuden kehittämisessä</a:t>
            </a:r>
            <a:endParaRPr lang="fi-FI" dirty="0">
              <a:cs typeface="Calibri"/>
            </a:endParaRPr>
          </a:p>
          <a:p>
            <a:pPr marL="800100" lvl="1" indent="-342900">
              <a:lnSpc>
                <a:spcPct val="120000"/>
              </a:lnSpc>
              <a:buFont typeface="Arial" panose="020B0604020202020204" pitchFamily="34" charset="0"/>
              <a:buChar char="•"/>
            </a:pPr>
            <a:r>
              <a:rPr lang="fi-FI" dirty="0"/>
              <a:t>Kyberturvallisuuden osaamisvaatimukset ja osaamisen kehittäminen</a:t>
            </a:r>
            <a:endParaRPr lang="fi-FI" dirty="0">
              <a:cs typeface="Calibri"/>
            </a:endParaRPr>
          </a:p>
          <a:p>
            <a:pPr marL="800100" lvl="1" indent="-342900">
              <a:lnSpc>
                <a:spcPct val="120000"/>
              </a:lnSpc>
              <a:buFont typeface="Arial" panose="020B0604020202020204" pitchFamily="34" charset="0"/>
              <a:buChar char="•"/>
            </a:pPr>
            <a:r>
              <a:rPr lang="fi-FI" dirty="0"/>
              <a:t>Henkilöstön hallinta, työsuhteen alkaminen ja päättäminen</a:t>
            </a:r>
            <a:endParaRPr lang="fi-FI" dirty="0">
              <a:cs typeface="Calibri"/>
            </a:endParaRPr>
          </a:p>
          <a:p>
            <a:pPr>
              <a:lnSpc>
                <a:spcPct val="120000"/>
              </a:lnSpc>
            </a:pPr>
            <a:r>
              <a:rPr lang="fi-FI" b="1" dirty="0"/>
              <a:t>Tuloksena:</a:t>
            </a:r>
            <a:r>
              <a:rPr lang="fi-FI" dirty="0"/>
              <a:t> Kybermittarin arviointiraportti henkilöstön hallinnan osion osalta. </a:t>
            </a:r>
            <a:endParaRPr lang="fi-FI" dirty="0">
              <a:cs typeface="Calibri"/>
            </a:endParaRPr>
          </a:p>
          <a:p>
            <a:pPr marL="800100" lvl="1" indent="-342900">
              <a:lnSpc>
                <a:spcPct val="120000"/>
              </a:lnSpc>
              <a:buFont typeface="Arial" panose="020B0604020202020204" pitchFamily="34" charset="0"/>
              <a:buChar char="•"/>
            </a:pPr>
            <a:endParaRPr lang="fi-FI" dirty="0"/>
          </a:p>
          <a:p>
            <a:pPr>
              <a:lnSpc>
                <a:spcPct val="120000"/>
              </a:lnSpc>
            </a:pPr>
            <a:endParaRPr lang="fi-FI" dirty="0"/>
          </a:p>
        </p:txBody>
      </p:sp>
      <p:sp>
        <p:nvSpPr>
          <p:cNvPr id="4" name="Dian numeron paikkamerkki 3">
            <a:extLst>
              <a:ext uri="{FF2B5EF4-FFF2-40B4-BE49-F238E27FC236}">
                <a16:creationId xmlns:a16="http://schemas.microsoft.com/office/drawing/2014/main" id="{6FB3F2D9-0418-4C02-9562-613F84CEC318}"/>
              </a:ext>
            </a:extLst>
          </p:cNvPr>
          <p:cNvSpPr>
            <a:spLocks noGrp="1"/>
          </p:cNvSpPr>
          <p:nvPr>
            <p:ph type="sldNum" sz="quarter" idx="12"/>
          </p:nvPr>
        </p:nvSpPr>
        <p:spPr/>
        <p:txBody>
          <a:bodyPr/>
          <a:lstStyle/>
          <a:p>
            <a:r>
              <a:rPr lang="fi-FI"/>
              <a:t> </a:t>
            </a:r>
          </a:p>
        </p:txBody>
      </p:sp>
      <p:sp>
        <p:nvSpPr>
          <p:cNvPr id="8" name="Alatunnisteen paikkamerkki 6">
            <a:extLst>
              <a:ext uri="{FF2B5EF4-FFF2-40B4-BE49-F238E27FC236}">
                <a16:creationId xmlns:a16="http://schemas.microsoft.com/office/drawing/2014/main" id="{4E467419-5DFE-0C40-AA4C-20BC8923EFA5}"/>
              </a:ext>
            </a:extLst>
          </p:cNvPr>
          <p:cNvSpPr txBox="1">
            <a:spLocks/>
          </p:cNvSpPr>
          <p:nvPr/>
        </p:nvSpPr>
        <p:spPr>
          <a:xfrm>
            <a:off x="11499125" y="6492875"/>
            <a:ext cx="433250" cy="365125"/>
          </a:xfrm>
          <a:prstGeom prst="rect">
            <a:avLst/>
          </a:prstGeom>
        </p:spPr>
        <p:txBody>
          <a:bodyPr/>
          <a:lstStyle>
            <a:defPPr>
              <a:defRPr lang="en-US"/>
            </a:defPPr>
            <a:lvl1pPr marL="0" algn="l" defTabSz="914400" rtl="0" eaLnBrk="1" latinLnBrk="0" hangingPunct="1">
              <a:defRPr sz="14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E7DFC45-202A-5540-B5B8-26017AEBEE67}" type="slidenum">
              <a:rPr lang="en-US" smtClean="0">
                <a:solidFill>
                  <a:schemeClr val="bg1"/>
                </a:solidFill>
              </a:rPr>
              <a:pPr/>
              <a:t>17</a:t>
            </a:fld>
            <a:endParaRPr lang="en-US" dirty="0">
              <a:solidFill>
                <a:schemeClr val="bg1"/>
              </a:solidFill>
            </a:endParaRPr>
          </a:p>
        </p:txBody>
      </p:sp>
    </p:spTree>
    <p:extLst>
      <p:ext uri="{BB962C8B-B14F-4D97-AF65-F5344CB8AC3E}">
        <p14:creationId xmlns:p14="http://schemas.microsoft.com/office/powerpoint/2010/main" val="35993127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82ECEF65-CAA6-422A-85B9-D095B5D78D47}"/>
              </a:ext>
            </a:extLst>
          </p:cNvPr>
          <p:cNvSpPr>
            <a:spLocks noGrp="1"/>
          </p:cNvSpPr>
          <p:nvPr>
            <p:ph type="title"/>
          </p:nvPr>
        </p:nvSpPr>
        <p:spPr>
          <a:xfrm>
            <a:off x="409575" y="802217"/>
            <a:ext cx="11306175" cy="498651"/>
          </a:xfrm>
        </p:spPr>
        <p:txBody>
          <a:bodyPr>
            <a:normAutofit fontScale="90000"/>
          </a:bodyPr>
          <a:lstStyle/>
          <a:p>
            <a:r>
              <a:rPr lang="fi-FI" b="1" dirty="0"/>
              <a:t>KYBERTURVALLISUUSARKKITEHTUURI</a:t>
            </a:r>
            <a:endParaRPr lang="fi-FI" dirty="0"/>
          </a:p>
        </p:txBody>
      </p:sp>
      <p:sp>
        <p:nvSpPr>
          <p:cNvPr id="6" name="Sisällön paikkamerkki 5">
            <a:extLst>
              <a:ext uri="{FF2B5EF4-FFF2-40B4-BE49-F238E27FC236}">
                <a16:creationId xmlns:a16="http://schemas.microsoft.com/office/drawing/2014/main" id="{3A839767-813C-48CA-9B4B-34EDF3BE3B42}"/>
              </a:ext>
            </a:extLst>
          </p:cNvPr>
          <p:cNvSpPr>
            <a:spLocks noGrp="1"/>
          </p:cNvSpPr>
          <p:nvPr>
            <p:ph idx="1"/>
          </p:nvPr>
        </p:nvSpPr>
        <p:spPr>
          <a:xfrm>
            <a:off x="409575" y="1550194"/>
            <a:ext cx="11306175" cy="5017193"/>
          </a:xfrm>
        </p:spPr>
        <p:txBody>
          <a:bodyPr vert="horz" lIns="91440" tIns="45720" rIns="91440" bIns="45720" rtlCol="0" anchor="t">
            <a:normAutofit fontScale="62500" lnSpcReduction="20000"/>
          </a:bodyPr>
          <a:lstStyle/>
          <a:p>
            <a:pPr lvl="0">
              <a:lnSpc>
                <a:spcPct val="120000"/>
              </a:lnSpc>
            </a:pPr>
            <a:r>
              <a:rPr lang="fi-FI" b="1" dirty="0"/>
              <a:t>Tavoite:</a:t>
            </a:r>
            <a:r>
              <a:rPr lang="fi-FI" dirty="0"/>
              <a:t> Arvioidaan Kyberturvallisuusarkkitehtuurin nykytila kohdeorganisaatiossa.</a:t>
            </a:r>
          </a:p>
          <a:p>
            <a:pPr>
              <a:lnSpc>
                <a:spcPct val="120000"/>
              </a:lnSpc>
            </a:pPr>
            <a:r>
              <a:rPr lang="fi-FI" b="1" dirty="0"/>
              <a:t>Arviointiin tarvittava kohdeorganisaation asiantuntemus ja ymmärrys organisaation nykytilasta arvioitavalle osa-alueelle: </a:t>
            </a:r>
            <a:endParaRPr lang="fi-FI" b="1" dirty="0">
              <a:cs typeface="Calibri"/>
            </a:endParaRPr>
          </a:p>
          <a:p>
            <a:pPr marL="800100" lvl="1" indent="-342900">
              <a:lnSpc>
                <a:spcPct val="120000"/>
              </a:lnSpc>
              <a:buFont typeface="Arial" panose="020B0604020202020204" pitchFamily="34" charset="0"/>
              <a:buChar char="•"/>
            </a:pPr>
            <a:r>
              <a:rPr lang="fi-FI" dirty="0"/>
              <a:t>Tietoturva</a:t>
            </a:r>
            <a:endParaRPr lang="fi-FI" dirty="0">
              <a:cs typeface="Calibri"/>
            </a:endParaRPr>
          </a:p>
          <a:p>
            <a:pPr marL="800100" lvl="1" indent="-342900">
              <a:lnSpc>
                <a:spcPct val="120000"/>
              </a:lnSpc>
              <a:buFont typeface="Arial" panose="020B0604020202020204" pitchFamily="34" charset="0"/>
              <a:buChar char="•"/>
            </a:pPr>
            <a:r>
              <a:rPr lang="fi-FI" dirty="0"/>
              <a:t>Tietosuoja</a:t>
            </a:r>
            <a:endParaRPr lang="fi-FI" dirty="0">
              <a:cs typeface="Calibri"/>
            </a:endParaRPr>
          </a:p>
          <a:p>
            <a:pPr marL="800100" lvl="1" indent="-342900">
              <a:lnSpc>
                <a:spcPct val="120000"/>
              </a:lnSpc>
              <a:buFont typeface="Arial" panose="020B0604020202020204" pitchFamily="34" charset="0"/>
              <a:buChar char="•"/>
            </a:pPr>
            <a:r>
              <a:rPr lang="fi-FI" dirty="0"/>
              <a:t>Sovellustuki</a:t>
            </a:r>
            <a:endParaRPr lang="fi-FI" dirty="0">
              <a:cs typeface="Calibri"/>
            </a:endParaRPr>
          </a:p>
          <a:p>
            <a:pPr marL="800100" lvl="1" indent="-342900">
              <a:lnSpc>
                <a:spcPct val="120000"/>
              </a:lnSpc>
              <a:buFont typeface="Arial" panose="020B0604020202020204" pitchFamily="34" charset="0"/>
              <a:buChar char="•"/>
            </a:pPr>
            <a:r>
              <a:rPr lang="fi-FI" dirty="0"/>
              <a:t>IT-palvelut</a:t>
            </a:r>
            <a:endParaRPr lang="fi-FI" dirty="0">
              <a:cs typeface="Calibri"/>
            </a:endParaRPr>
          </a:p>
          <a:p>
            <a:pPr marL="800100" lvl="1" indent="-342900">
              <a:lnSpc>
                <a:spcPct val="120000"/>
              </a:lnSpc>
              <a:buFont typeface="Arial" panose="020B0604020202020204" pitchFamily="34" charset="0"/>
              <a:buChar char="•"/>
            </a:pPr>
            <a:r>
              <a:rPr lang="fi-FI" dirty="0"/>
              <a:t>Lääkintätekniikka (mikäli osana kartoitusta)</a:t>
            </a:r>
            <a:endParaRPr lang="fi-FI" dirty="0">
              <a:cs typeface="Calibri"/>
            </a:endParaRPr>
          </a:p>
          <a:p>
            <a:pPr>
              <a:lnSpc>
                <a:spcPct val="120000"/>
              </a:lnSpc>
            </a:pPr>
            <a:r>
              <a:rPr lang="fi-FI" b="1" dirty="0"/>
              <a:t>Ennakkotyö: </a:t>
            </a:r>
            <a:r>
              <a:rPr lang="fi-FI" dirty="0"/>
              <a:t>Projektipäällikkö täyttää alustavasti Kybermittarin arviointilomakkeen Architecture-osion sekä tekee ennakkoon tarvittavat selvitykset osioissa arvioitaviin kyberturvallisuuden tavoitteisiin ja käytäntöihin liittyen. Tarvittaessa hän käy keskusteluja organisaation eri osa-alueiden asiantuntijoiden kanssa.</a:t>
            </a:r>
            <a:r>
              <a:rPr lang="fi-FI" dirty="0">
                <a:ea typeface="+mn-lt"/>
                <a:cs typeface="+mn-lt"/>
              </a:rPr>
              <a:t> Kybermittariasiantuntija</a:t>
            </a:r>
            <a:r>
              <a:rPr lang="fi-FI" dirty="0"/>
              <a:t> on tarvittaessa tukena ennakkotyössä esimerkiksi tarkentamaan Kybermittarin kysymyksiä. Työpajaan kutsutaan mukaan ennakkotyön pohjalta tarvittavat henkilöt kohdeorganisaatiosta. </a:t>
            </a:r>
          </a:p>
          <a:p>
            <a:pPr>
              <a:lnSpc>
                <a:spcPct val="120000"/>
              </a:lnSpc>
            </a:pPr>
            <a:r>
              <a:rPr lang="fi-FI" b="1" dirty="0"/>
              <a:t>Menetelmä:</a:t>
            </a:r>
            <a:r>
              <a:rPr lang="fi-FI" dirty="0"/>
              <a:t> Työpaja, jossa käydään läpi kyberturvallisuusarkkitehtuurin nykytila sekä tehdään ennakkotyössä tehtyyn arviointiin tarvittaessa tarkennuksia. Työpajassa käsiteltävät aiheet:</a:t>
            </a:r>
            <a:endParaRPr lang="fi-FI" dirty="0">
              <a:cs typeface="Calibri"/>
            </a:endParaRPr>
          </a:p>
          <a:p>
            <a:pPr marL="800100" lvl="1" indent="-342900">
              <a:lnSpc>
                <a:spcPct val="120000"/>
              </a:lnSpc>
              <a:buFont typeface="Arial" panose="020B0604020202020204" pitchFamily="34" charset="0"/>
              <a:buChar char="•"/>
            </a:pPr>
            <a:r>
              <a:rPr lang="fi-FI" dirty="0"/>
              <a:t>Kyberturvallisuusarkkitehtuuri</a:t>
            </a:r>
            <a:endParaRPr lang="fi-FI" dirty="0">
              <a:cs typeface="Calibri"/>
            </a:endParaRPr>
          </a:p>
          <a:p>
            <a:pPr marL="800100" lvl="1" indent="-342900">
              <a:lnSpc>
                <a:spcPct val="120000"/>
              </a:lnSpc>
              <a:buFont typeface="Arial" panose="020B0604020202020204" pitchFamily="34" charset="0"/>
              <a:buChar char="•"/>
            </a:pPr>
            <a:r>
              <a:rPr lang="fi-FI" dirty="0"/>
              <a:t>Verkkojen segmentointi</a:t>
            </a:r>
            <a:endParaRPr lang="fi-FI" dirty="0">
              <a:cs typeface="Calibri"/>
            </a:endParaRPr>
          </a:p>
          <a:p>
            <a:pPr marL="800100" lvl="1" indent="-342900">
              <a:lnSpc>
                <a:spcPct val="120000"/>
              </a:lnSpc>
              <a:buFont typeface="Arial" panose="020B0604020202020204" pitchFamily="34" charset="0"/>
              <a:buChar char="•"/>
            </a:pPr>
            <a:r>
              <a:rPr lang="fi-FI" dirty="0"/>
              <a:t>Sovellusturvallisuus</a:t>
            </a:r>
            <a:endParaRPr lang="fi-FI" dirty="0">
              <a:cs typeface="Calibri"/>
            </a:endParaRPr>
          </a:p>
          <a:p>
            <a:pPr marL="800100" lvl="1" indent="-342900">
              <a:lnSpc>
                <a:spcPct val="120000"/>
              </a:lnSpc>
              <a:buFont typeface="Arial" panose="020B0604020202020204" pitchFamily="34" charset="0"/>
              <a:buChar char="•"/>
            </a:pPr>
            <a:r>
              <a:rPr lang="fi-FI" dirty="0"/>
              <a:t>Arkaluonteisen tiedon suojaaminen</a:t>
            </a:r>
            <a:endParaRPr lang="fi-FI" dirty="0">
              <a:cs typeface="Calibri"/>
            </a:endParaRPr>
          </a:p>
          <a:p>
            <a:pPr>
              <a:lnSpc>
                <a:spcPct val="120000"/>
              </a:lnSpc>
            </a:pPr>
            <a:r>
              <a:rPr lang="fi-FI" b="1" dirty="0"/>
              <a:t>Tuloksena:</a:t>
            </a:r>
            <a:r>
              <a:rPr lang="fi-FI" dirty="0"/>
              <a:t> Kybermittarin arviointiraportti kyberturvallisuusarkkitehtuurin osion osalta. </a:t>
            </a:r>
            <a:endParaRPr lang="fi-FI" dirty="0">
              <a:cs typeface="Calibri"/>
            </a:endParaRPr>
          </a:p>
          <a:p>
            <a:pPr marL="800100" lvl="1" indent="-342900">
              <a:lnSpc>
                <a:spcPct val="120000"/>
              </a:lnSpc>
              <a:buFont typeface="Arial" panose="020B0604020202020204" pitchFamily="34" charset="0"/>
              <a:buChar char="•"/>
            </a:pPr>
            <a:endParaRPr lang="fi-FI" dirty="0"/>
          </a:p>
          <a:p>
            <a:pPr>
              <a:lnSpc>
                <a:spcPct val="120000"/>
              </a:lnSpc>
            </a:pPr>
            <a:endParaRPr lang="fi-FI" dirty="0"/>
          </a:p>
        </p:txBody>
      </p:sp>
      <p:sp>
        <p:nvSpPr>
          <p:cNvPr id="4" name="Dian numeron paikkamerkki 3">
            <a:extLst>
              <a:ext uri="{FF2B5EF4-FFF2-40B4-BE49-F238E27FC236}">
                <a16:creationId xmlns:a16="http://schemas.microsoft.com/office/drawing/2014/main" id="{6FB3F2D9-0418-4C02-9562-613F84CEC318}"/>
              </a:ext>
            </a:extLst>
          </p:cNvPr>
          <p:cNvSpPr>
            <a:spLocks noGrp="1"/>
          </p:cNvSpPr>
          <p:nvPr>
            <p:ph type="sldNum" sz="quarter" idx="12"/>
          </p:nvPr>
        </p:nvSpPr>
        <p:spPr/>
        <p:txBody>
          <a:bodyPr/>
          <a:lstStyle/>
          <a:p>
            <a:r>
              <a:rPr lang="fi-FI"/>
              <a:t> </a:t>
            </a:r>
          </a:p>
        </p:txBody>
      </p:sp>
      <p:sp>
        <p:nvSpPr>
          <p:cNvPr id="8" name="Alatunnisteen paikkamerkki 6">
            <a:extLst>
              <a:ext uri="{FF2B5EF4-FFF2-40B4-BE49-F238E27FC236}">
                <a16:creationId xmlns:a16="http://schemas.microsoft.com/office/drawing/2014/main" id="{B6BC09FB-47ED-C34B-9FCA-02B4FE5DD1C2}"/>
              </a:ext>
            </a:extLst>
          </p:cNvPr>
          <p:cNvSpPr txBox="1">
            <a:spLocks/>
          </p:cNvSpPr>
          <p:nvPr/>
        </p:nvSpPr>
        <p:spPr>
          <a:xfrm>
            <a:off x="11499125" y="6492875"/>
            <a:ext cx="433250" cy="365125"/>
          </a:xfrm>
          <a:prstGeom prst="rect">
            <a:avLst/>
          </a:prstGeom>
        </p:spPr>
        <p:txBody>
          <a:bodyPr/>
          <a:lstStyle>
            <a:defPPr>
              <a:defRPr lang="en-US"/>
            </a:defPPr>
            <a:lvl1pPr marL="0" algn="l" defTabSz="914400" rtl="0" eaLnBrk="1" latinLnBrk="0" hangingPunct="1">
              <a:defRPr sz="14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E7DFC45-202A-5540-B5B8-26017AEBEE67}" type="slidenum">
              <a:rPr lang="en-US" smtClean="0">
                <a:solidFill>
                  <a:schemeClr val="bg1"/>
                </a:solidFill>
              </a:rPr>
              <a:pPr/>
              <a:t>18</a:t>
            </a:fld>
            <a:endParaRPr lang="en-US" dirty="0">
              <a:solidFill>
                <a:schemeClr val="bg1"/>
              </a:solidFill>
            </a:endParaRPr>
          </a:p>
        </p:txBody>
      </p:sp>
    </p:spTree>
    <p:extLst>
      <p:ext uri="{BB962C8B-B14F-4D97-AF65-F5344CB8AC3E}">
        <p14:creationId xmlns:p14="http://schemas.microsoft.com/office/powerpoint/2010/main" val="2096237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82ECEF65-CAA6-422A-85B9-D095B5D78D47}"/>
              </a:ext>
            </a:extLst>
          </p:cNvPr>
          <p:cNvSpPr>
            <a:spLocks noGrp="1"/>
          </p:cNvSpPr>
          <p:nvPr>
            <p:ph type="title"/>
          </p:nvPr>
        </p:nvSpPr>
        <p:spPr>
          <a:xfrm>
            <a:off x="409575" y="855233"/>
            <a:ext cx="11306175" cy="498651"/>
          </a:xfrm>
        </p:spPr>
        <p:txBody>
          <a:bodyPr>
            <a:normAutofit fontScale="90000"/>
          </a:bodyPr>
          <a:lstStyle/>
          <a:p>
            <a:r>
              <a:rPr lang="fi-FI" b="1" dirty="0"/>
              <a:t>TULOSTYÖPAJA</a:t>
            </a:r>
            <a:endParaRPr lang="fi-FI" dirty="0"/>
          </a:p>
        </p:txBody>
      </p:sp>
      <p:sp>
        <p:nvSpPr>
          <p:cNvPr id="6" name="Sisällön paikkamerkki 5">
            <a:extLst>
              <a:ext uri="{FF2B5EF4-FFF2-40B4-BE49-F238E27FC236}">
                <a16:creationId xmlns:a16="http://schemas.microsoft.com/office/drawing/2014/main" id="{3A839767-813C-48CA-9B4B-34EDF3BE3B42}"/>
              </a:ext>
            </a:extLst>
          </p:cNvPr>
          <p:cNvSpPr>
            <a:spLocks noGrp="1"/>
          </p:cNvSpPr>
          <p:nvPr>
            <p:ph idx="1"/>
          </p:nvPr>
        </p:nvSpPr>
        <p:spPr/>
        <p:txBody>
          <a:bodyPr vert="horz" lIns="91440" tIns="45720" rIns="91440" bIns="45720" rtlCol="0" anchor="t">
            <a:normAutofit fontScale="62500" lnSpcReduction="20000"/>
          </a:bodyPr>
          <a:lstStyle/>
          <a:p>
            <a:pPr lvl="0">
              <a:lnSpc>
                <a:spcPct val="120000"/>
              </a:lnSpc>
            </a:pPr>
            <a:r>
              <a:rPr lang="fi-FI" b="1" dirty="0"/>
              <a:t>Tavoite:</a:t>
            </a:r>
            <a:r>
              <a:rPr lang="fi-FI" dirty="0"/>
              <a:t> Arvioinnin tulosraportin ja kehittämistoimenpiteiden esittäminen johdolle.</a:t>
            </a:r>
          </a:p>
          <a:p>
            <a:pPr>
              <a:lnSpc>
                <a:spcPct val="120000"/>
              </a:lnSpc>
            </a:pPr>
            <a:r>
              <a:rPr lang="fi-FI" b="1" dirty="0"/>
              <a:t>Ennakkotyö:</a:t>
            </a:r>
            <a:r>
              <a:rPr lang="fi-FI" dirty="0"/>
              <a:t> Projektipäällikkö viimeistelee työpajoissa täytetyn arviointiraportin ja lähettää sen tulostyöpajan osallistujille tutustuttavaksi n. viikkoa etukäteen. </a:t>
            </a:r>
            <a:endParaRPr lang="fi-FI" dirty="0">
              <a:cs typeface="Calibri"/>
            </a:endParaRPr>
          </a:p>
          <a:p>
            <a:pPr>
              <a:lnSpc>
                <a:spcPct val="120000"/>
              </a:lnSpc>
            </a:pPr>
            <a:r>
              <a:rPr lang="fi-FI" b="1" dirty="0"/>
              <a:t>Osallistujat: </a:t>
            </a:r>
          </a:p>
          <a:p>
            <a:pPr marL="342900" lvl="0" indent="-342900">
              <a:lnSpc>
                <a:spcPct val="120000"/>
              </a:lnSpc>
              <a:buFont typeface="Arial" panose="020B0604020202020204" pitchFamily="34" charset="0"/>
              <a:buChar char="•"/>
            </a:pPr>
            <a:r>
              <a:rPr lang="fi-FI" dirty="0"/>
              <a:t>Samat kuin aloituskokouksessa</a:t>
            </a:r>
            <a:endParaRPr lang="fi-FI" dirty="0">
              <a:cs typeface="Calibri"/>
            </a:endParaRPr>
          </a:p>
          <a:p>
            <a:pPr marL="342900" indent="-342900">
              <a:lnSpc>
                <a:spcPct val="120000"/>
              </a:lnSpc>
              <a:buFont typeface="Arial" panose="020B0604020202020204" pitchFamily="34" charset="0"/>
              <a:buChar char="•"/>
            </a:pPr>
            <a:r>
              <a:rPr lang="fi-FI" dirty="0"/>
              <a:t>Lisäksi projektin aikana tulostyöpajaan tarpeelliseksi todetut muut tahot (esim. ICT-kumppani)</a:t>
            </a:r>
          </a:p>
          <a:p>
            <a:pPr lvl="0">
              <a:lnSpc>
                <a:spcPct val="120000"/>
              </a:lnSpc>
            </a:pPr>
            <a:r>
              <a:rPr lang="fi-FI" b="1" dirty="0"/>
              <a:t>Menetelmä:</a:t>
            </a:r>
            <a:r>
              <a:rPr lang="fi-FI" dirty="0"/>
              <a:t> Työpaja, joka on jaettu pienempiin osiin tarvittavien asiantuntijoiden ajankäytön tehostamiseksi. Työpajassa käydään läpi:</a:t>
            </a:r>
            <a:endParaRPr lang="fi-FI" dirty="0">
              <a:cs typeface="Calibri"/>
            </a:endParaRPr>
          </a:p>
          <a:p>
            <a:pPr marL="800100" lvl="1" indent="-342900">
              <a:lnSpc>
                <a:spcPct val="120000"/>
              </a:lnSpc>
              <a:buFont typeface="Arial" panose="020B0604020202020204" pitchFamily="34" charset="0"/>
              <a:buChar char="•"/>
            </a:pPr>
            <a:r>
              <a:rPr lang="fi-FI" dirty="0"/>
              <a:t>Arvioinnin tulokset ja korkean tason kehittämistoimenpiteet johdon kanssa</a:t>
            </a:r>
            <a:endParaRPr lang="fi-FI" dirty="0">
              <a:cs typeface="Calibri"/>
            </a:endParaRPr>
          </a:p>
          <a:p>
            <a:pPr marL="800100" lvl="1" indent="-342900">
              <a:lnSpc>
                <a:spcPct val="120000"/>
              </a:lnSpc>
              <a:buFont typeface="Arial" panose="020B0604020202020204" pitchFamily="34" charset="0"/>
              <a:buChar char="•"/>
            </a:pPr>
            <a:r>
              <a:rPr lang="fi-FI" dirty="0"/>
              <a:t>Yksityiskohtaisemmat kehittämistoimenpiteet asiantuntijoiden kanssa</a:t>
            </a:r>
            <a:endParaRPr lang="fi-FI" dirty="0">
              <a:cs typeface="Calibri"/>
            </a:endParaRPr>
          </a:p>
          <a:p>
            <a:pPr>
              <a:lnSpc>
                <a:spcPct val="120000"/>
              </a:lnSpc>
            </a:pPr>
            <a:r>
              <a:rPr lang="fi-FI" b="1" dirty="0"/>
              <a:t>Tuloksena:</a:t>
            </a:r>
            <a:r>
              <a:rPr lang="fi-FI" dirty="0"/>
              <a:t> Organisaation kypsyystason yhteenveto; tietoisuus kehittämistarpeista johdolle ja asiantuntijoille. </a:t>
            </a:r>
            <a:endParaRPr lang="fi-FI" dirty="0">
              <a:cs typeface="Calibri"/>
            </a:endParaRPr>
          </a:p>
          <a:p>
            <a:pPr marL="800100" lvl="1" indent="-342900">
              <a:lnSpc>
                <a:spcPct val="120000"/>
              </a:lnSpc>
              <a:buFont typeface="Arial" panose="020B0604020202020204" pitchFamily="34" charset="0"/>
              <a:buChar char="•"/>
            </a:pPr>
            <a:r>
              <a:rPr lang="fi-FI" dirty="0"/>
              <a:t>Arviointiraportissa tuodaan esille mm. olennaiset poikkeamat kokonaisuuden kannalta</a:t>
            </a:r>
            <a:endParaRPr lang="fi-FI" dirty="0">
              <a:cs typeface="Calibri"/>
            </a:endParaRPr>
          </a:p>
          <a:p>
            <a:pPr marL="800100" lvl="1" indent="-342900">
              <a:lnSpc>
                <a:spcPct val="120000"/>
              </a:lnSpc>
              <a:buFont typeface="Arial" panose="020B0604020202020204" pitchFamily="34" charset="0"/>
              <a:buChar char="•"/>
            </a:pPr>
            <a:r>
              <a:rPr lang="fi-FI" dirty="0"/>
              <a:t>Arviointiraportissa nostetaan esille kehittämiskohteet tavoitetason suhteen</a:t>
            </a:r>
            <a:endParaRPr lang="fi-FI" dirty="0">
              <a:cs typeface="Calibri"/>
            </a:endParaRPr>
          </a:p>
          <a:p>
            <a:pPr marL="800100" lvl="1" indent="-342900">
              <a:lnSpc>
                <a:spcPct val="120000"/>
              </a:lnSpc>
              <a:buFont typeface="Arial" panose="020B0604020202020204" pitchFamily="34" charset="0"/>
              <a:buChar char="•"/>
            </a:pPr>
            <a:r>
              <a:rPr lang="fi-FI" dirty="0"/>
              <a:t>Arviointiraportin mukana annetaan tarvittaessa toimenpide-ehdotuksia puutteiden tai ongelmien ratkaisemiseksi</a:t>
            </a:r>
            <a:endParaRPr lang="fi-FI" dirty="0">
              <a:cs typeface="Calibri"/>
            </a:endParaRPr>
          </a:p>
          <a:p>
            <a:pPr marL="800100" lvl="1" indent="-342900">
              <a:lnSpc>
                <a:spcPct val="120000"/>
              </a:lnSpc>
              <a:buFont typeface="Arial" panose="020B0604020202020204" pitchFamily="34" charset="0"/>
              <a:buChar char="•"/>
            </a:pPr>
            <a:r>
              <a:rPr lang="fi-FI" dirty="0"/>
              <a:t>Arviointiraportti toimii kyberturvallisuussuunnitelman pohjana</a:t>
            </a:r>
            <a:endParaRPr lang="fi-FI" dirty="0">
              <a:cs typeface="Calibri"/>
            </a:endParaRPr>
          </a:p>
          <a:p>
            <a:pPr>
              <a:lnSpc>
                <a:spcPct val="120000"/>
              </a:lnSpc>
            </a:pPr>
            <a:endParaRPr lang="fi-FI" dirty="0"/>
          </a:p>
        </p:txBody>
      </p:sp>
      <p:sp>
        <p:nvSpPr>
          <p:cNvPr id="4" name="Dian numeron paikkamerkki 3">
            <a:extLst>
              <a:ext uri="{FF2B5EF4-FFF2-40B4-BE49-F238E27FC236}">
                <a16:creationId xmlns:a16="http://schemas.microsoft.com/office/drawing/2014/main" id="{6FB3F2D9-0418-4C02-9562-613F84CEC318}"/>
              </a:ext>
            </a:extLst>
          </p:cNvPr>
          <p:cNvSpPr>
            <a:spLocks noGrp="1"/>
          </p:cNvSpPr>
          <p:nvPr>
            <p:ph type="sldNum" sz="quarter" idx="12"/>
          </p:nvPr>
        </p:nvSpPr>
        <p:spPr/>
        <p:txBody>
          <a:bodyPr/>
          <a:lstStyle/>
          <a:p>
            <a:r>
              <a:rPr lang="fi-FI"/>
              <a:t> </a:t>
            </a:r>
          </a:p>
        </p:txBody>
      </p:sp>
      <p:sp>
        <p:nvSpPr>
          <p:cNvPr id="8" name="Alatunnisteen paikkamerkki 6">
            <a:extLst>
              <a:ext uri="{FF2B5EF4-FFF2-40B4-BE49-F238E27FC236}">
                <a16:creationId xmlns:a16="http://schemas.microsoft.com/office/drawing/2014/main" id="{9573ACC9-6A50-9D41-8C36-BA56D5DEA4CA}"/>
              </a:ext>
            </a:extLst>
          </p:cNvPr>
          <p:cNvSpPr txBox="1">
            <a:spLocks/>
          </p:cNvSpPr>
          <p:nvPr/>
        </p:nvSpPr>
        <p:spPr>
          <a:xfrm>
            <a:off x="11499125" y="6492875"/>
            <a:ext cx="433250" cy="365125"/>
          </a:xfrm>
          <a:prstGeom prst="rect">
            <a:avLst/>
          </a:prstGeom>
        </p:spPr>
        <p:txBody>
          <a:bodyPr/>
          <a:lstStyle>
            <a:defPPr>
              <a:defRPr lang="en-US"/>
            </a:defPPr>
            <a:lvl1pPr marL="0" algn="l" defTabSz="914400" rtl="0" eaLnBrk="1" latinLnBrk="0" hangingPunct="1">
              <a:defRPr sz="14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E7DFC45-202A-5540-B5B8-26017AEBEE67}" type="slidenum">
              <a:rPr lang="en-US" smtClean="0">
                <a:solidFill>
                  <a:schemeClr val="bg1"/>
                </a:solidFill>
              </a:rPr>
              <a:pPr/>
              <a:t>19</a:t>
            </a:fld>
            <a:endParaRPr lang="en-US" dirty="0">
              <a:solidFill>
                <a:schemeClr val="bg1"/>
              </a:solidFill>
            </a:endParaRPr>
          </a:p>
        </p:txBody>
      </p:sp>
    </p:spTree>
    <p:extLst>
      <p:ext uri="{BB962C8B-B14F-4D97-AF65-F5344CB8AC3E}">
        <p14:creationId xmlns:p14="http://schemas.microsoft.com/office/powerpoint/2010/main" val="981926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82ECEF65-CAA6-422A-85B9-D095B5D78D47}"/>
              </a:ext>
            </a:extLst>
          </p:cNvPr>
          <p:cNvSpPr>
            <a:spLocks noGrp="1"/>
          </p:cNvSpPr>
          <p:nvPr>
            <p:ph type="title"/>
          </p:nvPr>
        </p:nvSpPr>
        <p:spPr>
          <a:xfrm>
            <a:off x="409575" y="801997"/>
            <a:ext cx="11306175" cy="498651"/>
          </a:xfrm>
        </p:spPr>
        <p:txBody>
          <a:bodyPr>
            <a:normAutofit fontScale="90000"/>
          </a:bodyPr>
          <a:lstStyle/>
          <a:p>
            <a:r>
              <a:rPr lang="fi-FI" dirty="0"/>
              <a:t>SISÄLLYSLUETTELO</a:t>
            </a:r>
          </a:p>
        </p:txBody>
      </p:sp>
      <p:sp>
        <p:nvSpPr>
          <p:cNvPr id="6" name="Sisällön paikkamerkki 5">
            <a:extLst>
              <a:ext uri="{FF2B5EF4-FFF2-40B4-BE49-F238E27FC236}">
                <a16:creationId xmlns:a16="http://schemas.microsoft.com/office/drawing/2014/main" id="{3A839767-813C-48CA-9B4B-34EDF3BE3B42}"/>
              </a:ext>
            </a:extLst>
          </p:cNvPr>
          <p:cNvSpPr>
            <a:spLocks noGrp="1"/>
          </p:cNvSpPr>
          <p:nvPr>
            <p:ph idx="1"/>
          </p:nvPr>
        </p:nvSpPr>
        <p:spPr>
          <a:xfrm>
            <a:off x="409575" y="1550195"/>
            <a:ext cx="5935453" cy="5104403"/>
          </a:xfrm>
        </p:spPr>
        <p:txBody>
          <a:bodyPr vert="horz" lIns="91440" tIns="45720" rIns="91440" bIns="45720" rtlCol="0" anchor="t">
            <a:normAutofit/>
          </a:bodyPr>
          <a:lstStyle/>
          <a:p>
            <a:pPr marL="457200" indent="-228600" algn="just"/>
            <a:r>
              <a:rPr lang="fi-FI" sz="1800" dirty="0">
                <a:solidFill>
                  <a:srgbClr val="000000"/>
                </a:solidFill>
                <a:latin typeface="Calibri"/>
                <a:ea typeface="+mn-lt"/>
                <a:cs typeface="Calibri"/>
              </a:rPr>
              <a:t>Johdanto.........................................................................</a:t>
            </a:r>
            <a:r>
              <a:rPr lang="fi-FI" sz="2200" dirty="0">
                <a:solidFill>
                  <a:srgbClr val="000000"/>
                </a:solidFill>
                <a:latin typeface="Calibri"/>
                <a:ea typeface="+mn-lt"/>
                <a:cs typeface="Calibri"/>
              </a:rPr>
              <a:t>  </a:t>
            </a:r>
            <a:r>
              <a:rPr lang="fi-FI" sz="1800" dirty="0">
                <a:solidFill>
                  <a:srgbClr val="000000"/>
                </a:solidFill>
                <a:latin typeface="Calibri"/>
                <a:ea typeface="+mn-lt"/>
                <a:cs typeface="Calibri"/>
              </a:rPr>
              <a:t>3</a:t>
            </a:r>
          </a:p>
          <a:p>
            <a:pPr marL="457200" indent="-228600" algn="just"/>
            <a:r>
              <a:rPr lang="fi-FI" sz="1800" dirty="0">
                <a:latin typeface="Calibri"/>
                <a:cs typeface="Calibri"/>
              </a:rPr>
              <a:t>Kybermittari nykytila-arvioinnin työkaluna....................</a:t>
            </a:r>
            <a:r>
              <a:rPr lang="fi-FI" sz="2200" dirty="0">
                <a:latin typeface="Calibri"/>
                <a:cs typeface="Calibri"/>
              </a:rPr>
              <a:t> </a:t>
            </a:r>
            <a:r>
              <a:rPr lang="fi-FI" sz="2000" dirty="0">
                <a:latin typeface="Calibri"/>
                <a:cs typeface="Calibri"/>
              </a:rPr>
              <a:t> </a:t>
            </a:r>
            <a:r>
              <a:rPr lang="fi-FI" sz="1800" dirty="0">
                <a:latin typeface="Calibri"/>
                <a:cs typeface="Calibri"/>
              </a:rPr>
              <a:t>4</a:t>
            </a:r>
          </a:p>
          <a:p>
            <a:pPr marL="457200" indent="-228600" algn="just"/>
            <a:r>
              <a:rPr lang="fi-FI" sz="1800" dirty="0">
                <a:latin typeface="Calibri"/>
                <a:cs typeface="Calibri"/>
              </a:rPr>
              <a:t>Projektin valmistelu ja suunnittelu.................................</a:t>
            </a:r>
            <a:r>
              <a:rPr lang="fi-FI" sz="2000" dirty="0">
                <a:latin typeface="Calibri"/>
                <a:cs typeface="Calibri"/>
              </a:rPr>
              <a:t>  </a:t>
            </a:r>
            <a:r>
              <a:rPr lang="fi-FI" sz="1800" dirty="0">
                <a:latin typeface="Calibri"/>
                <a:cs typeface="Calibri"/>
              </a:rPr>
              <a:t>5</a:t>
            </a:r>
            <a:endParaRPr lang="fi-FI" dirty="0"/>
          </a:p>
          <a:p>
            <a:pPr marL="457200" indent="-228600" algn="just"/>
            <a:r>
              <a:rPr lang="fi-FI" sz="1800" dirty="0">
                <a:latin typeface="Calibri"/>
                <a:cs typeface="Calibri"/>
              </a:rPr>
              <a:t>Tarvittavat resurssit ja työmäärä.....................................</a:t>
            </a:r>
            <a:r>
              <a:rPr lang="fi-FI" sz="2800" dirty="0">
                <a:latin typeface="Calibri"/>
                <a:cs typeface="Calibri"/>
              </a:rPr>
              <a:t> </a:t>
            </a:r>
            <a:r>
              <a:rPr lang="fi-FI" sz="1800" dirty="0">
                <a:latin typeface="Calibri"/>
                <a:cs typeface="Calibri"/>
              </a:rPr>
              <a:t>7</a:t>
            </a:r>
            <a:endParaRPr lang="fi-FI" sz="1800" dirty="0">
              <a:latin typeface="Calibri" panose="020F0502020204030204" pitchFamily="34" charset="0"/>
              <a:cs typeface="Calibri"/>
            </a:endParaRPr>
          </a:p>
          <a:p>
            <a:pPr marL="457200" indent="-228600" algn="just"/>
            <a:r>
              <a:rPr lang="fi-FI" sz="1800" dirty="0">
                <a:latin typeface="Calibri"/>
                <a:cs typeface="Calibri"/>
              </a:rPr>
              <a:t>Tarvittavat asiantuntijat kohdeorganisaatiosta...............</a:t>
            </a:r>
            <a:r>
              <a:rPr lang="fi-FI" sz="2800" dirty="0">
                <a:latin typeface="Calibri"/>
                <a:cs typeface="Calibri"/>
              </a:rPr>
              <a:t> </a:t>
            </a:r>
            <a:r>
              <a:rPr lang="fi-FI" sz="1800" dirty="0">
                <a:latin typeface="Calibri"/>
                <a:cs typeface="Calibri"/>
              </a:rPr>
              <a:t>8</a:t>
            </a:r>
            <a:endParaRPr lang="fi-FI" sz="2600" dirty="0">
              <a:latin typeface="Calibri"/>
              <a:cs typeface="Calibri"/>
            </a:endParaRPr>
          </a:p>
          <a:p>
            <a:pPr marL="457200" indent="-228600" algn="just"/>
            <a:r>
              <a:rPr lang="fi-FI" sz="1800" dirty="0">
                <a:latin typeface="Calibri"/>
                <a:cs typeface="Calibri"/>
              </a:rPr>
              <a:t>Arvioinnin aloituskokous ja kybermittarin esittely..........</a:t>
            </a:r>
            <a:r>
              <a:rPr lang="fi-FI" sz="2800" dirty="0">
                <a:latin typeface="Calibri"/>
                <a:cs typeface="Calibri"/>
              </a:rPr>
              <a:t> </a:t>
            </a:r>
            <a:r>
              <a:rPr lang="fi-FI" sz="1800" dirty="0">
                <a:latin typeface="Calibri"/>
                <a:cs typeface="Calibri"/>
              </a:rPr>
              <a:t>9</a:t>
            </a:r>
          </a:p>
          <a:p>
            <a:pPr marL="457200" indent="-228600" algn="just"/>
            <a:r>
              <a:rPr lang="fi-FI" sz="1800" dirty="0">
                <a:latin typeface="Calibri"/>
                <a:cs typeface="Calibri"/>
              </a:rPr>
              <a:t>Johdon työpaja...............................................................</a:t>
            </a:r>
            <a:r>
              <a:rPr lang="fi-FI" sz="1600" dirty="0">
                <a:latin typeface="Calibri"/>
                <a:cs typeface="Calibri"/>
              </a:rPr>
              <a:t> </a:t>
            </a:r>
            <a:r>
              <a:rPr lang="fi-FI" sz="1800" dirty="0">
                <a:latin typeface="Calibri"/>
                <a:cs typeface="Calibri"/>
              </a:rPr>
              <a:t>10</a:t>
            </a:r>
          </a:p>
          <a:p>
            <a:pPr marL="457200" indent="-228600" algn="just"/>
            <a:r>
              <a:rPr lang="fi-FI" sz="1800" dirty="0">
                <a:latin typeface="Calibri"/>
                <a:cs typeface="Calibri"/>
              </a:rPr>
              <a:t>Asiantuntijatyöpajojen toteutus....................................</a:t>
            </a:r>
            <a:r>
              <a:rPr lang="fi-FI" sz="2800" dirty="0">
                <a:latin typeface="Calibri"/>
                <a:cs typeface="Calibri"/>
              </a:rPr>
              <a:t> </a:t>
            </a:r>
            <a:r>
              <a:rPr lang="fi-FI" sz="1800" dirty="0">
                <a:latin typeface="Calibri"/>
                <a:cs typeface="Calibri"/>
              </a:rPr>
              <a:t>11</a:t>
            </a:r>
          </a:p>
          <a:p>
            <a:pPr marL="457200" indent="-228600" algn="just"/>
            <a:r>
              <a:rPr lang="fi-FI" sz="1800" dirty="0">
                <a:latin typeface="Calibri"/>
                <a:cs typeface="Calibri"/>
              </a:rPr>
              <a:t>   Omaisuuden, muutoksen ja konfiguraation hallinta..  12</a:t>
            </a:r>
          </a:p>
          <a:p>
            <a:pPr marL="457200" indent="-228600" algn="just"/>
            <a:r>
              <a:rPr lang="fi-FI" sz="1800" dirty="0">
                <a:latin typeface="Calibri"/>
                <a:cs typeface="Calibri"/>
              </a:rPr>
              <a:t>   Toimitusketjut ja ulkoiset riippuvuudet ...................... 13</a:t>
            </a:r>
          </a:p>
          <a:p>
            <a:pPr marL="457200" indent="-228600" algn="just"/>
            <a:r>
              <a:rPr lang="fi-FI" sz="1800" dirty="0">
                <a:latin typeface="Calibri"/>
                <a:cs typeface="Calibri"/>
              </a:rPr>
              <a:t>   Identiteetin- ja pääsynhallinta (IAM)..........................</a:t>
            </a:r>
            <a:r>
              <a:rPr lang="fi-FI" sz="3200" dirty="0">
                <a:latin typeface="Calibri"/>
                <a:cs typeface="Calibri"/>
              </a:rPr>
              <a:t> </a:t>
            </a:r>
            <a:r>
              <a:rPr lang="fi-FI" sz="1800" dirty="0">
                <a:latin typeface="Calibri"/>
                <a:cs typeface="Calibri"/>
              </a:rPr>
              <a:t>14</a:t>
            </a:r>
          </a:p>
          <a:p>
            <a:pPr marL="457200" indent="-228600" algn="just"/>
            <a:r>
              <a:rPr lang="fi-FI" sz="1800" dirty="0">
                <a:latin typeface="Calibri"/>
                <a:cs typeface="Calibri"/>
              </a:rPr>
              <a:t>       </a:t>
            </a:r>
            <a:endParaRPr lang="fi-FI" sz="1800" dirty="0">
              <a:latin typeface="Calibri" panose="020F0502020204030204" pitchFamily="34" charset="0"/>
              <a:cs typeface="Calibri"/>
            </a:endParaRPr>
          </a:p>
          <a:p>
            <a:pPr marL="457200" indent="-228600"/>
            <a:endParaRPr lang="fi-FI" sz="1800" dirty="0">
              <a:latin typeface="Calibri" panose="020F0502020204030204" pitchFamily="34" charset="0"/>
              <a:cs typeface="Calibri"/>
            </a:endParaRPr>
          </a:p>
          <a:p>
            <a:pPr marL="457200" indent="-228600"/>
            <a:endParaRPr lang="fi-FI" sz="1800" dirty="0">
              <a:latin typeface="Calibri" panose="020F0502020204030204" pitchFamily="34" charset="0"/>
              <a:cs typeface="Calibri"/>
            </a:endParaRPr>
          </a:p>
          <a:p>
            <a:pPr marL="228600"/>
            <a:endParaRPr lang="fi-FI" sz="1800" dirty="0">
              <a:latin typeface="Calibri" panose="020F0502020204030204" pitchFamily="34" charset="0"/>
              <a:cs typeface="Calibri"/>
            </a:endParaRPr>
          </a:p>
        </p:txBody>
      </p:sp>
      <p:sp>
        <p:nvSpPr>
          <p:cNvPr id="4" name="Dian numeron paikkamerkki 3">
            <a:extLst>
              <a:ext uri="{FF2B5EF4-FFF2-40B4-BE49-F238E27FC236}">
                <a16:creationId xmlns:a16="http://schemas.microsoft.com/office/drawing/2014/main" id="{6FB3F2D9-0418-4C02-9562-613F84CEC318}"/>
              </a:ext>
            </a:extLst>
          </p:cNvPr>
          <p:cNvSpPr>
            <a:spLocks noGrp="1"/>
          </p:cNvSpPr>
          <p:nvPr>
            <p:ph type="sldNum" sz="quarter" idx="12"/>
          </p:nvPr>
        </p:nvSpPr>
        <p:spPr/>
        <p:txBody>
          <a:bodyPr/>
          <a:lstStyle/>
          <a:p>
            <a:r>
              <a:rPr lang="fi-FI"/>
              <a:t> </a:t>
            </a:r>
          </a:p>
        </p:txBody>
      </p:sp>
      <p:sp>
        <p:nvSpPr>
          <p:cNvPr id="3" name="Sisällön paikkamerkki 5">
            <a:extLst>
              <a:ext uri="{FF2B5EF4-FFF2-40B4-BE49-F238E27FC236}">
                <a16:creationId xmlns:a16="http://schemas.microsoft.com/office/drawing/2014/main" id="{53A82D77-59A7-44A9-B26D-4E2459DFA14D}"/>
              </a:ext>
            </a:extLst>
          </p:cNvPr>
          <p:cNvSpPr txBox="1">
            <a:spLocks/>
          </p:cNvSpPr>
          <p:nvPr/>
        </p:nvSpPr>
        <p:spPr>
          <a:xfrm>
            <a:off x="6097951" y="1551113"/>
            <a:ext cx="5770199" cy="5104403"/>
          </a:xfrm>
          <a:prstGeom prst="rect">
            <a:avLst/>
          </a:prstGeom>
        </p:spPr>
        <p:txBody>
          <a:bodyPr vert="horz" lIns="91440" tIns="45720" rIns="91440" bIns="45720" rtlCol="0" anchor="t">
            <a:normAutofit/>
          </a:bodyPr>
          <a:lstStyle>
            <a:lvl1pPr marL="0" indent="0" algn="l" defTabSz="914400" rtl="0" eaLnBrk="1" latinLnBrk="0" hangingPunct="1">
              <a:lnSpc>
                <a:spcPts val="16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l" defTabSz="914400" rtl="0" eaLnBrk="1" latinLnBrk="0" hangingPunct="1">
              <a:lnSpc>
                <a:spcPts val="1600"/>
              </a:lnSpc>
              <a:spcBef>
                <a:spcPts val="500"/>
              </a:spcBef>
              <a:buFont typeface="Wingdings" panose="05000000000000000000" pitchFamily="2" charset="2"/>
              <a:buNone/>
              <a:defRPr sz="2000" kern="1200">
                <a:solidFill>
                  <a:schemeClr val="tx1"/>
                </a:solidFill>
                <a:latin typeface="+mn-lt"/>
                <a:ea typeface="+mn-ea"/>
                <a:cs typeface="+mn-cs"/>
              </a:defRPr>
            </a:lvl2pPr>
            <a:lvl3pPr marL="914400" indent="0" algn="l" defTabSz="914400" rtl="0" eaLnBrk="1" latinLnBrk="0" hangingPunct="1">
              <a:lnSpc>
                <a:spcPts val="1600"/>
              </a:lnSpc>
              <a:spcBef>
                <a:spcPts val="500"/>
              </a:spcBef>
              <a:buFont typeface="Wingdings" panose="05000000000000000000" pitchFamily="2" charset="2"/>
              <a:buNone/>
              <a:defRPr sz="1800" kern="1200">
                <a:solidFill>
                  <a:schemeClr val="tx1"/>
                </a:solidFill>
                <a:latin typeface="+mn-lt"/>
                <a:ea typeface="+mn-ea"/>
                <a:cs typeface="+mn-cs"/>
              </a:defRPr>
            </a:lvl3pPr>
            <a:lvl4pPr marL="1371600" indent="0" algn="l" defTabSz="914400" rtl="0" eaLnBrk="1" latinLnBrk="0" hangingPunct="1">
              <a:lnSpc>
                <a:spcPts val="1600"/>
              </a:lnSpc>
              <a:spcBef>
                <a:spcPts val="500"/>
              </a:spcBef>
              <a:buFont typeface="Wingdings" panose="05000000000000000000" pitchFamily="2" charset="2"/>
              <a:buNone/>
              <a:defRPr sz="1600" kern="1200">
                <a:solidFill>
                  <a:schemeClr val="tx1"/>
                </a:solidFill>
                <a:latin typeface="+mn-lt"/>
                <a:ea typeface="+mn-ea"/>
                <a:cs typeface="+mn-cs"/>
              </a:defRPr>
            </a:lvl4pPr>
            <a:lvl5pPr marL="1828800" indent="0" algn="l" defTabSz="914400" rtl="0" eaLnBrk="1" latinLnBrk="0" hangingPunct="1">
              <a:lnSpc>
                <a:spcPts val="16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228600"/>
            <a:r>
              <a:rPr lang="fi-FI" sz="1800" dirty="0">
                <a:solidFill>
                  <a:srgbClr val="000000"/>
                </a:solidFill>
                <a:latin typeface="Calibri"/>
                <a:ea typeface="+mn-lt"/>
                <a:cs typeface="Calibri"/>
              </a:rPr>
              <a:t>   Uhkien ja haavoittuvuuksien hallinta..........................</a:t>
            </a:r>
            <a:r>
              <a:rPr lang="fi-FI" sz="1400" dirty="0">
                <a:solidFill>
                  <a:srgbClr val="000000"/>
                </a:solidFill>
                <a:latin typeface="Calibri"/>
                <a:ea typeface="+mn-lt"/>
                <a:cs typeface="Calibri"/>
              </a:rPr>
              <a:t> </a:t>
            </a:r>
            <a:r>
              <a:rPr lang="fi-FI" sz="1800" dirty="0">
                <a:solidFill>
                  <a:srgbClr val="000000"/>
                </a:solidFill>
                <a:latin typeface="Calibri"/>
                <a:ea typeface="+mn-lt"/>
                <a:cs typeface="Calibri"/>
              </a:rPr>
              <a:t>15</a:t>
            </a:r>
            <a:endParaRPr lang="fi-FI" dirty="0">
              <a:solidFill>
                <a:srgbClr val="000000"/>
              </a:solidFill>
              <a:latin typeface="Calibri"/>
              <a:ea typeface="+mn-lt"/>
              <a:cs typeface="Calibri"/>
            </a:endParaRPr>
          </a:p>
          <a:p>
            <a:pPr marL="457200" indent="-228600"/>
            <a:r>
              <a:rPr lang="fi-FI" sz="1800" dirty="0">
                <a:solidFill>
                  <a:srgbClr val="000000"/>
                </a:solidFill>
                <a:latin typeface="Calibri"/>
                <a:ea typeface="+mn-lt"/>
                <a:cs typeface="Calibri"/>
              </a:rPr>
              <a:t>   Tilannekuva ja häiriötilanteiden hallinta.....................</a:t>
            </a:r>
            <a:r>
              <a:rPr lang="fi-FI" sz="1000" dirty="0">
                <a:solidFill>
                  <a:srgbClr val="000000"/>
                </a:solidFill>
                <a:latin typeface="Calibri"/>
                <a:ea typeface="+mn-lt"/>
                <a:cs typeface="Calibri"/>
              </a:rPr>
              <a:t> </a:t>
            </a:r>
            <a:r>
              <a:rPr lang="fi-FI" sz="1800" dirty="0">
                <a:solidFill>
                  <a:srgbClr val="000000"/>
                </a:solidFill>
                <a:latin typeface="Calibri"/>
                <a:ea typeface="+mn-lt"/>
                <a:cs typeface="Calibri"/>
              </a:rPr>
              <a:t>16</a:t>
            </a:r>
            <a:endParaRPr lang="fi-FI" dirty="0">
              <a:cs typeface="Calibri"/>
            </a:endParaRPr>
          </a:p>
          <a:p>
            <a:pPr marL="457200" indent="-228600"/>
            <a:r>
              <a:rPr lang="fi-FI" sz="1800" dirty="0">
                <a:solidFill>
                  <a:srgbClr val="000000"/>
                </a:solidFill>
                <a:latin typeface="Calibri"/>
                <a:ea typeface="+mn-lt"/>
                <a:cs typeface="Calibri"/>
              </a:rPr>
              <a:t>   Henkilöstön hallinta....................................................</a:t>
            </a:r>
            <a:r>
              <a:rPr lang="fi-FI" dirty="0">
                <a:solidFill>
                  <a:srgbClr val="000000"/>
                </a:solidFill>
                <a:latin typeface="Calibri"/>
                <a:ea typeface="+mn-lt"/>
                <a:cs typeface="Calibri"/>
              </a:rPr>
              <a:t> </a:t>
            </a:r>
            <a:r>
              <a:rPr lang="fi-FI" sz="1800" dirty="0">
                <a:solidFill>
                  <a:srgbClr val="000000"/>
                </a:solidFill>
                <a:latin typeface="Calibri"/>
                <a:ea typeface="+mn-lt"/>
                <a:cs typeface="Calibri"/>
              </a:rPr>
              <a:t>17</a:t>
            </a:r>
            <a:endParaRPr lang="fi-FI" dirty="0"/>
          </a:p>
          <a:p>
            <a:pPr marL="457200" indent="-228600"/>
            <a:r>
              <a:rPr lang="fi-FI" sz="1800" dirty="0">
                <a:latin typeface="Calibri"/>
                <a:cs typeface="Calibri"/>
              </a:rPr>
              <a:t>   Kyberturvallisuusarkkitehtuuri....................................</a:t>
            </a:r>
            <a:r>
              <a:rPr lang="fi-FI" sz="1400" dirty="0">
                <a:latin typeface="Calibri"/>
                <a:cs typeface="Calibri"/>
              </a:rPr>
              <a:t> </a:t>
            </a:r>
            <a:r>
              <a:rPr lang="fi-FI" sz="1800" dirty="0">
                <a:latin typeface="Calibri"/>
                <a:cs typeface="Calibri"/>
              </a:rPr>
              <a:t>18</a:t>
            </a:r>
          </a:p>
          <a:p>
            <a:pPr marL="457200" indent="-228600"/>
            <a:r>
              <a:rPr lang="fi-FI" sz="1800" dirty="0">
                <a:latin typeface="Calibri"/>
                <a:cs typeface="Calibri"/>
              </a:rPr>
              <a:t>   Tulostyöpaja................................................................</a:t>
            </a:r>
            <a:r>
              <a:rPr lang="fi-FI" dirty="0">
                <a:latin typeface="Calibri"/>
                <a:cs typeface="Calibri"/>
              </a:rPr>
              <a:t> </a:t>
            </a:r>
            <a:r>
              <a:rPr lang="fi-FI" sz="1800" dirty="0">
                <a:latin typeface="Calibri"/>
                <a:cs typeface="Calibri"/>
              </a:rPr>
              <a:t>19</a:t>
            </a:r>
            <a:endParaRPr lang="fi-FI" sz="1800" dirty="0">
              <a:latin typeface="Calibri" panose="020F0502020204030204" pitchFamily="34" charset="0"/>
              <a:cs typeface="Calibri"/>
            </a:endParaRPr>
          </a:p>
          <a:p>
            <a:pPr marL="457200" indent="-228600"/>
            <a:r>
              <a:rPr lang="fi-FI" sz="1800" dirty="0">
                <a:latin typeface="Calibri"/>
                <a:cs typeface="Calibri"/>
              </a:rPr>
              <a:t>Huomioitavaa projektin toteutuksessa.......................... 20</a:t>
            </a:r>
          </a:p>
          <a:p>
            <a:pPr marL="457200" indent="-228600"/>
            <a:r>
              <a:rPr lang="fi-FI" sz="1800" dirty="0">
                <a:latin typeface="Calibri"/>
                <a:cs typeface="Calibri"/>
              </a:rPr>
              <a:t>Huomioitavaa arviointiprosessista................................. 21</a:t>
            </a:r>
          </a:p>
          <a:p>
            <a:pPr marL="457200" indent="-228600"/>
            <a:r>
              <a:rPr lang="fi-FI" sz="1800" dirty="0">
                <a:latin typeface="Calibri"/>
                <a:cs typeface="Calibri"/>
              </a:rPr>
              <a:t>Muita huomioita............................................................</a:t>
            </a:r>
            <a:r>
              <a:rPr lang="fi-FI" sz="2800" dirty="0">
                <a:latin typeface="Calibri"/>
                <a:cs typeface="Calibri"/>
              </a:rPr>
              <a:t> </a:t>
            </a:r>
            <a:r>
              <a:rPr lang="fi-FI" sz="1800" dirty="0">
                <a:latin typeface="Calibri"/>
                <a:cs typeface="Calibri"/>
              </a:rPr>
              <a:t>22</a:t>
            </a:r>
          </a:p>
          <a:p>
            <a:pPr marL="457200" indent="-228600"/>
            <a:endParaRPr lang="fi-FI" sz="1800" dirty="0">
              <a:latin typeface="Calibri"/>
              <a:cs typeface="Calibri"/>
            </a:endParaRPr>
          </a:p>
          <a:p>
            <a:pPr marL="457200" indent="-228600"/>
            <a:endParaRPr lang="fi-FI" sz="1800" dirty="0">
              <a:latin typeface="Calibri"/>
              <a:cs typeface="Calibri"/>
            </a:endParaRPr>
          </a:p>
          <a:p>
            <a:pPr marL="457200" indent="-228600"/>
            <a:r>
              <a:rPr lang="fi-FI" sz="1800" dirty="0">
                <a:latin typeface="Calibri"/>
                <a:cs typeface="Calibri"/>
              </a:rPr>
              <a:t>     </a:t>
            </a:r>
            <a:endParaRPr lang="fi-FI" sz="1800" dirty="0">
              <a:latin typeface="Calibri" panose="020F0502020204030204" pitchFamily="34" charset="0"/>
              <a:cs typeface="Calibri"/>
            </a:endParaRPr>
          </a:p>
          <a:p>
            <a:pPr marL="457200" indent="-228600"/>
            <a:endParaRPr lang="fi-FI" sz="1800" dirty="0">
              <a:latin typeface="Calibri" panose="020F0502020204030204" pitchFamily="34" charset="0"/>
              <a:cs typeface="Calibri"/>
            </a:endParaRPr>
          </a:p>
          <a:p>
            <a:pPr marL="457200" indent="-228600"/>
            <a:endParaRPr lang="fi-FI" sz="1800" dirty="0">
              <a:latin typeface="Calibri" panose="020F0502020204030204" pitchFamily="34" charset="0"/>
              <a:cs typeface="Calibri"/>
            </a:endParaRPr>
          </a:p>
          <a:p>
            <a:pPr marL="228600"/>
            <a:endParaRPr lang="fi-FI" sz="1800" dirty="0">
              <a:latin typeface="Calibri" panose="020F0502020204030204" pitchFamily="34" charset="0"/>
              <a:cs typeface="Calibri"/>
            </a:endParaRPr>
          </a:p>
        </p:txBody>
      </p:sp>
      <p:sp>
        <p:nvSpPr>
          <p:cNvPr id="7" name="Alatunnisteen paikkamerkki 6">
            <a:extLst>
              <a:ext uri="{FF2B5EF4-FFF2-40B4-BE49-F238E27FC236}">
                <a16:creationId xmlns:a16="http://schemas.microsoft.com/office/drawing/2014/main" id="{D4FA61ED-AFDD-2447-B3AD-FE93C8110D52}"/>
              </a:ext>
            </a:extLst>
          </p:cNvPr>
          <p:cNvSpPr>
            <a:spLocks noGrp="1"/>
          </p:cNvSpPr>
          <p:nvPr>
            <p:ph type="ftr" sz="quarter" idx="11"/>
          </p:nvPr>
        </p:nvSpPr>
        <p:spPr>
          <a:xfrm>
            <a:off x="11604779" y="6472035"/>
            <a:ext cx="299399" cy="365125"/>
          </a:xfrm>
        </p:spPr>
        <p:txBody>
          <a:bodyPr/>
          <a:lstStyle/>
          <a:p>
            <a:fld id="{7E7DFC45-202A-5540-B5B8-26017AEBEE67}" type="slidenum">
              <a:rPr lang="en-US" smtClean="0">
                <a:solidFill>
                  <a:schemeClr val="bg1"/>
                </a:solidFill>
              </a:rPr>
              <a:t>2</a:t>
            </a:fld>
            <a:endParaRPr lang="en-US" dirty="0">
              <a:solidFill>
                <a:schemeClr val="bg1"/>
              </a:solidFill>
            </a:endParaRPr>
          </a:p>
        </p:txBody>
      </p:sp>
    </p:spTree>
    <p:extLst>
      <p:ext uri="{BB962C8B-B14F-4D97-AF65-F5344CB8AC3E}">
        <p14:creationId xmlns:p14="http://schemas.microsoft.com/office/powerpoint/2010/main" val="20371342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82ECEF65-CAA6-422A-85B9-D095B5D78D47}"/>
              </a:ext>
            </a:extLst>
          </p:cNvPr>
          <p:cNvSpPr>
            <a:spLocks noGrp="1"/>
          </p:cNvSpPr>
          <p:nvPr>
            <p:ph type="title"/>
          </p:nvPr>
        </p:nvSpPr>
        <p:spPr>
          <a:xfrm>
            <a:off x="409575" y="883881"/>
            <a:ext cx="11306175" cy="498651"/>
          </a:xfrm>
        </p:spPr>
        <p:txBody>
          <a:bodyPr>
            <a:normAutofit fontScale="90000"/>
          </a:bodyPr>
          <a:lstStyle/>
          <a:p>
            <a:r>
              <a:rPr lang="fi-FI" dirty="0"/>
              <a:t>HUOMIOON OTETTAVAA PROJEKTIN TOTEUTUKSESSA</a:t>
            </a:r>
            <a:endParaRPr lang="fi-FI" sz="2400" dirty="0"/>
          </a:p>
        </p:txBody>
      </p:sp>
      <p:sp>
        <p:nvSpPr>
          <p:cNvPr id="3" name="Sisällön paikkamerkki 2">
            <a:extLst>
              <a:ext uri="{FF2B5EF4-FFF2-40B4-BE49-F238E27FC236}">
                <a16:creationId xmlns:a16="http://schemas.microsoft.com/office/drawing/2014/main" id="{F7252CF1-433D-459C-9C68-B4BC470942BA}"/>
              </a:ext>
            </a:extLst>
          </p:cNvPr>
          <p:cNvSpPr>
            <a:spLocks noGrp="1"/>
          </p:cNvSpPr>
          <p:nvPr>
            <p:ph idx="1"/>
          </p:nvPr>
        </p:nvSpPr>
        <p:spPr/>
        <p:txBody>
          <a:bodyPr>
            <a:normAutofit/>
          </a:bodyPr>
          <a:lstStyle/>
          <a:p>
            <a:pPr marL="285750" indent="-285750">
              <a:lnSpc>
                <a:spcPct val="100000"/>
              </a:lnSpc>
              <a:spcAft>
                <a:spcPts val="600"/>
              </a:spcAft>
              <a:buFont typeface="Arial" panose="020B0604020202020204" pitchFamily="34" charset="0"/>
              <a:buChar char="•"/>
            </a:pPr>
            <a:r>
              <a:rPr lang="fi-FI" sz="1600" dirty="0">
                <a:latin typeface="+mn-lt"/>
              </a:rPr>
              <a:t>Suosittelemme miettimään tarkasti, ketä kutsutaan eri osioiden läpikäyntiin mukaan. </a:t>
            </a:r>
          </a:p>
          <a:p>
            <a:pPr marL="742950" lvl="1" indent="-285750">
              <a:lnSpc>
                <a:spcPct val="100000"/>
              </a:lnSpc>
              <a:spcAft>
                <a:spcPts val="600"/>
              </a:spcAft>
              <a:buFont typeface="Arial" panose="020B0604020202020204" pitchFamily="34" charset="0"/>
              <a:buChar char="•"/>
            </a:pPr>
            <a:r>
              <a:rPr lang="fi-FI" sz="1600" dirty="0">
                <a:latin typeface="+mn-lt"/>
              </a:rPr>
              <a:t>Esimerkiksi Workforce -&gt; tietoturvaan/kyberturvallisuuteen liittyvät roolit ja vastuut -&gt; </a:t>
            </a:r>
            <a:r>
              <a:rPr lang="fi-FI" sz="1600" dirty="0"/>
              <a:t>arviointiin</a:t>
            </a:r>
            <a:r>
              <a:rPr lang="fi-FI" sz="1600" dirty="0">
                <a:latin typeface="+mn-lt"/>
              </a:rPr>
              <a:t> on syytä kutsua tietohallintojohtaja tai tietoturvapäällikkö, joka tietää millaisia rooleja ja vastuita tässä tarvitaan.</a:t>
            </a:r>
          </a:p>
          <a:p>
            <a:pPr marL="285750" indent="-285750">
              <a:lnSpc>
                <a:spcPct val="100000"/>
              </a:lnSpc>
              <a:spcAft>
                <a:spcPts val="600"/>
              </a:spcAft>
              <a:buFont typeface="Arial" panose="020B0604020202020204" pitchFamily="34" charset="0"/>
              <a:buChar char="•"/>
            </a:pPr>
            <a:r>
              <a:rPr lang="fi-FI" sz="1600" dirty="0">
                <a:latin typeface="+mn-lt"/>
              </a:rPr>
              <a:t>Työpajoissa on tärkeää käydä keskustelua, pohtia asioita eri näkökulmista, ja eri asiantuntijoiden kanssa. Näin nykytilan arviointiin saadaan enemmän syvyyttä ja todellinen tilanne selviää paremmin kaikille läsnäolijoille.</a:t>
            </a:r>
          </a:p>
          <a:p>
            <a:pPr marL="285750" indent="-285750">
              <a:lnSpc>
                <a:spcPct val="100000"/>
              </a:lnSpc>
              <a:spcAft>
                <a:spcPts val="600"/>
              </a:spcAft>
              <a:buFont typeface="Arial" panose="020B0604020202020204" pitchFamily="34" charset="0"/>
              <a:buChar char="•"/>
            </a:pPr>
            <a:r>
              <a:rPr lang="fi-FI" sz="1600" dirty="0">
                <a:latin typeface="+mn-lt"/>
              </a:rPr>
              <a:t>Työpajalle määritelty ennakkotyö on tehtävä ennen työpajaa, esimerkiksi etukäteiskeskustelut asiantuntijoiden kanssa. Muutoin työpajassa menee aikaa hukkaan perusasioiden läpikäymiseen. </a:t>
            </a:r>
          </a:p>
          <a:p>
            <a:pPr marL="742950" lvl="1" indent="-285750">
              <a:lnSpc>
                <a:spcPct val="100000"/>
              </a:lnSpc>
              <a:spcAft>
                <a:spcPts val="600"/>
              </a:spcAft>
              <a:buFont typeface="Arial" panose="020B0604020202020204" pitchFamily="34" charset="0"/>
              <a:buChar char="•"/>
            </a:pPr>
            <a:r>
              <a:rPr lang="fi-FI" sz="1600" dirty="0">
                <a:latin typeface="+mn-lt"/>
              </a:rPr>
              <a:t>Tämä koskee sekä Kybermittaria ja sen kysymyksiä itsessään (ymmärretään, mitä kysytään), että kysymyksiin haettavia vastauksia ja niiden taustatietoja / perusteita (saadaan todenmukainen vastaus kysymyksiin).</a:t>
            </a:r>
          </a:p>
          <a:p>
            <a:pPr marL="285750" indent="-285750">
              <a:lnSpc>
                <a:spcPct val="100000"/>
              </a:lnSpc>
              <a:spcAft>
                <a:spcPts val="600"/>
              </a:spcAft>
              <a:buFont typeface="Arial" panose="020B0604020202020204" pitchFamily="34" charset="0"/>
              <a:buChar char="•"/>
            </a:pPr>
            <a:r>
              <a:rPr lang="fi-FI" sz="1600" dirty="0">
                <a:latin typeface="+mn-lt"/>
              </a:rPr>
              <a:t>Erityisesti johdolle suunnatut työpajat on valmisteltava huolellisesti. Johdon kanssa ei voi käydä "rivi riviltä" läpi mittaria, vaan isompina kokonaisuuksina.</a:t>
            </a:r>
          </a:p>
          <a:p>
            <a:pPr>
              <a:lnSpc>
                <a:spcPct val="100000"/>
              </a:lnSpc>
            </a:pPr>
            <a:endParaRPr lang="fi-FI" dirty="0"/>
          </a:p>
        </p:txBody>
      </p:sp>
      <p:sp>
        <p:nvSpPr>
          <p:cNvPr id="4" name="Dian numeron paikkamerkki 3">
            <a:extLst>
              <a:ext uri="{FF2B5EF4-FFF2-40B4-BE49-F238E27FC236}">
                <a16:creationId xmlns:a16="http://schemas.microsoft.com/office/drawing/2014/main" id="{6FB3F2D9-0418-4C02-9562-613F84CEC318}"/>
              </a:ext>
            </a:extLst>
          </p:cNvPr>
          <p:cNvSpPr>
            <a:spLocks noGrp="1"/>
          </p:cNvSpPr>
          <p:nvPr>
            <p:ph type="sldNum" sz="quarter" idx="12"/>
          </p:nvPr>
        </p:nvSpPr>
        <p:spPr/>
        <p:txBody>
          <a:bodyPr/>
          <a:lstStyle/>
          <a:p>
            <a:r>
              <a:rPr lang="fi-FI"/>
              <a:t> </a:t>
            </a:r>
          </a:p>
        </p:txBody>
      </p:sp>
      <p:sp>
        <p:nvSpPr>
          <p:cNvPr id="8" name="Alatunnisteen paikkamerkki 6">
            <a:extLst>
              <a:ext uri="{FF2B5EF4-FFF2-40B4-BE49-F238E27FC236}">
                <a16:creationId xmlns:a16="http://schemas.microsoft.com/office/drawing/2014/main" id="{0739AC09-47C7-9C49-9D20-2B9A8E1C69CA}"/>
              </a:ext>
            </a:extLst>
          </p:cNvPr>
          <p:cNvSpPr txBox="1">
            <a:spLocks/>
          </p:cNvSpPr>
          <p:nvPr/>
        </p:nvSpPr>
        <p:spPr>
          <a:xfrm>
            <a:off x="11499125" y="6492875"/>
            <a:ext cx="433250" cy="365125"/>
          </a:xfrm>
          <a:prstGeom prst="rect">
            <a:avLst/>
          </a:prstGeom>
        </p:spPr>
        <p:txBody>
          <a:bodyPr/>
          <a:lstStyle>
            <a:defPPr>
              <a:defRPr lang="en-US"/>
            </a:defPPr>
            <a:lvl1pPr marL="0" algn="l" defTabSz="914400" rtl="0" eaLnBrk="1" latinLnBrk="0" hangingPunct="1">
              <a:defRPr sz="14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E7DFC45-202A-5540-B5B8-26017AEBEE67}" type="slidenum">
              <a:rPr lang="en-US" smtClean="0">
                <a:solidFill>
                  <a:schemeClr val="bg1"/>
                </a:solidFill>
              </a:rPr>
              <a:pPr/>
              <a:t>20</a:t>
            </a:fld>
            <a:endParaRPr lang="en-US" dirty="0">
              <a:solidFill>
                <a:schemeClr val="bg1"/>
              </a:solidFill>
            </a:endParaRPr>
          </a:p>
        </p:txBody>
      </p:sp>
    </p:spTree>
    <p:extLst>
      <p:ext uri="{BB962C8B-B14F-4D97-AF65-F5344CB8AC3E}">
        <p14:creationId xmlns:p14="http://schemas.microsoft.com/office/powerpoint/2010/main" val="16162597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82ECEF65-CAA6-422A-85B9-D095B5D78D47}"/>
              </a:ext>
            </a:extLst>
          </p:cNvPr>
          <p:cNvSpPr>
            <a:spLocks noGrp="1"/>
          </p:cNvSpPr>
          <p:nvPr>
            <p:ph type="title"/>
          </p:nvPr>
        </p:nvSpPr>
        <p:spPr/>
        <p:txBody>
          <a:bodyPr>
            <a:normAutofit fontScale="90000"/>
          </a:bodyPr>
          <a:lstStyle/>
          <a:p>
            <a:r>
              <a:rPr lang="fi-FI" dirty="0"/>
              <a:t>HUOMIOON OTETTAVAA ARVIOINTIPROSESSISTA </a:t>
            </a:r>
            <a:endParaRPr lang="fi-FI" sz="2400" dirty="0"/>
          </a:p>
        </p:txBody>
      </p:sp>
      <p:sp>
        <p:nvSpPr>
          <p:cNvPr id="3" name="Sisällön paikkamerkki 2">
            <a:extLst>
              <a:ext uri="{FF2B5EF4-FFF2-40B4-BE49-F238E27FC236}">
                <a16:creationId xmlns:a16="http://schemas.microsoft.com/office/drawing/2014/main" id="{2F0959A2-1ECA-47A1-8BF3-955EDF27D2E9}"/>
              </a:ext>
            </a:extLst>
          </p:cNvPr>
          <p:cNvSpPr>
            <a:spLocks noGrp="1"/>
          </p:cNvSpPr>
          <p:nvPr>
            <p:ph idx="1"/>
          </p:nvPr>
        </p:nvSpPr>
        <p:spPr/>
        <p:txBody>
          <a:bodyPr>
            <a:normAutofit fontScale="62500" lnSpcReduction="20000"/>
          </a:bodyPr>
          <a:lstStyle/>
          <a:p>
            <a:pPr marL="285750" indent="-285750">
              <a:spcAft>
                <a:spcPts val="600"/>
              </a:spcAft>
              <a:buFont typeface="Arial" panose="020B0604020202020204" pitchFamily="34" charset="0"/>
              <a:buChar char="•"/>
            </a:pPr>
            <a:r>
              <a:rPr lang="fi-FI" dirty="0"/>
              <a:t>K</a:t>
            </a:r>
            <a:r>
              <a:rPr lang="fi-FI" dirty="0">
                <a:latin typeface="+mn-lt"/>
              </a:rPr>
              <a:t>yberturvallisuuden käsitteet eivät ole aina selviä kaikille arviointii</a:t>
            </a:r>
            <a:r>
              <a:rPr lang="fi-FI" dirty="0"/>
              <a:t>n osallistuville henkilöille</a:t>
            </a:r>
            <a:r>
              <a:rPr lang="fi-FI" dirty="0">
                <a:latin typeface="+mn-lt"/>
              </a:rPr>
              <a:t>, varsinkin niille, joiden päivittäisessä työssä kyberturvallisuus ei näy.</a:t>
            </a:r>
          </a:p>
          <a:p>
            <a:pPr marL="742950" lvl="1" indent="-285750">
              <a:spcAft>
                <a:spcPts val="600"/>
              </a:spcAft>
              <a:buFont typeface="Arial" panose="020B0604020202020204" pitchFamily="34" charset="0"/>
              <a:buChar char="•"/>
            </a:pPr>
            <a:r>
              <a:rPr lang="fi-FI" dirty="0">
                <a:latin typeface="+mn-lt"/>
              </a:rPr>
              <a:t>Auttaisiko "</a:t>
            </a:r>
            <a:r>
              <a:rPr lang="fi-FI" dirty="0" err="1"/>
              <a:t>Kyberin</a:t>
            </a:r>
            <a:r>
              <a:rPr lang="fi-FI" dirty="0"/>
              <a:t> lyhyt oppimäärä</a:t>
            </a:r>
            <a:r>
              <a:rPr lang="fi-FI" dirty="0">
                <a:latin typeface="+mn-lt"/>
              </a:rPr>
              <a:t>" esimerkiksi aloituskokouksessa? Myös sen korostaminen, että kyberturvallisuus ja tietoturvallisuus liittyvät läheisesti toisiinsa. </a:t>
            </a:r>
            <a:r>
              <a:rPr lang="fi-FI" dirty="0">
                <a:latin typeface="+mn-lt"/>
                <a:hlinkClick r:id="rId2"/>
              </a:rPr>
              <a:t>https://www.tsk.fi/tiedostot/pdf/Kyberturvallisuuden_sanasto.pdf</a:t>
            </a:r>
            <a:endParaRPr lang="fi-FI" dirty="0">
              <a:latin typeface="+mn-lt"/>
            </a:endParaRPr>
          </a:p>
          <a:p>
            <a:pPr marL="285750" indent="-285750">
              <a:spcAft>
                <a:spcPts val="1200"/>
              </a:spcAft>
              <a:buFont typeface="Arial" panose="020B0604020202020204" pitchFamily="34" charset="0"/>
              <a:buChar char="•"/>
            </a:pPr>
            <a:r>
              <a:rPr lang="fi-FI" dirty="0">
                <a:latin typeface="+mn-lt"/>
              </a:rPr>
              <a:t>Kybermittarin arviointia vetävällä asiantuntijalla on syytä olla riittävästi kohdeorganisaation toimialaa koskevaa asiantuntemusta. Tällöin asiantuntija pystyy tekemään nostoja ja kysymään tarkentavia kysymyksiä liittyen toimialan erityispiirteisiin, esimerkiksi käytetyt tietojärjestelmät ja laitteet.</a:t>
            </a:r>
          </a:p>
          <a:p>
            <a:pPr marL="285750" indent="-285750">
              <a:spcAft>
                <a:spcPts val="1200"/>
              </a:spcAft>
              <a:buFont typeface="Arial" panose="020B0604020202020204" pitchFamily="34" charset="0"/>
              <a:buChar char="•"/>
            </a:pPr>
            <a:r>
              <a:rPr lang="fi-FI" dirty="0">
                <a:latin typeface="+mn-lt"/>
              </a:rPr>
              <a:t>Koulutuksellinen näkökulma: Kybermittarin avulla organisaatio oppii yhä paremmin ymmärtämään kyberturvallisuuden eri osa-alueita. Tätä edistää erityisesti, kun arvioinnin aikaisiin työpajoihin osallistuu kattavasti organisaation eri asiantuntijoita, joiden kesken syntyy keskustelua arvioitavista osa-alueista.</a:t>
            </a:r>
          </a:p>
          <a:p>
            <a:pPr marL="285750" indent="-285750">
              <a:spcAft>
                <a:spcPts val="1200"/>
              </a:spcAft>
              <a:buFont typeface="Arial" panose="020B0604020202020204" pitchFamily="34" charset="0"/>
              <a:buChar char="•"/>
            </a:pPr>
            <a:r>
              <a:rPr lang="fi-FI" dirty="0">
                <a:latin typeface="+mn-lt"/>
              </a:rPr>
              <a:t>Kybermittarin täyttämisessä kannattaa "Kommentti ja viittaukset" kenttään lisätä mieluummin reilusti kommentteja. Tämä helpottaa muistamaan myöhemmin, mitä aiheesta keskusteltiin, ja miksi tiettyyn arvioon kunkin kysymyksen osalta päädyttiin.</a:t>
            </a:r>
          </a:p>
          <a:p>
            <a:pPr marL="285750" indent="-285750">
              <a:spcAft>
                <a:spcPts val="1200"/>
              </a:spcAft>
              <a:buFont typeface="Arial" panose="020B0604020202020204" pitchFamily="34" charset="0"/>
              <a:buChar char="•"/>
            </a:pPr>
            <a:r>
              <a:rPr lang="fi-FI" dirty="0">
                <a:latin typeface="+mn-lt"/>
              </a:rPr>
              <a:t>Kunkin työpajan lopuksi on hyvä käydä lyhyt yhteenvetokeskustelu, jossa jokainen osallistuja </a:t>
            </a:r>
            <a:r>
              <a:rPr lang="fi-FI" dirty="0"/>
              <a:t>voi kertoa </a:t>
            </a:r>
            <a:r>
              <a:rPr lang="fi-FI" dirty="0">
                <a:latin typeface="+mn-lt"/>
              </a:rPr>
              <a:t>oman fiiliksensä -&gt; antaa hyvän näppituntuman, kuinka hyvin asia sisäistettiin ja kuinka hyvin nykytilanne avautui läsnäolijoille (tämä liittyy myös työpajojen aikataulutukseen / ajankäyttöön).</a:t>
            </a:r>
          </a:p>
        </p:txBody>
      </p:sp>
      <p:sp>
        <p:nvSpPr>
          <p:cNvPr id="4" name="Dian numeron paikkamerkki 3">
            <a:extLst>
              <a:ext uri="{FF2B5EF4-FFF2-40B4-BE49-F238E27FC236}">
                <a16:creationId xmlns:a16="http://schemas.microsoft.com/office/drawing/2014/main" id="{6FB3F2D9-0418-4C02-9562-613F84CEC318}"/>
              </a:ext>
            </a:extLst>
          </p:cNvPr>
          <p:cNvSpPr>
            <a:spLocks noGrp="1"/>
          </p:cNvSpPr>
          <p:nvPr>
            <p:ph type="sldNum" sz="quarter" idx="12"/>
          </p:nvPr>
        </p:nvSpPr>
        <p:spPr/>
        <p:txBody>
          <a:bodyPr/>
          <a:lstStyle/>
          <a:p>
            <a:r>
              <a:rPr lang="fi-FI"/>
              <a:t> </a:t>
            </a:r>
          </a:p>
        </p:txBody>
      </p:sp>
      <p:sp>
        <p:nvSpPr>
          <p:cNvPr id="8" name="Alatunnisteen paikkamerkki 6">
            <a:extLst>
              <a:ext uri="{FF2B5EF4-FFF2-40B4-BE49-F238E27FC236}">
                <a16:creationId xmlns:a16="http://schemas.microsoft.com/office/drawing/2014/main" id="{34598092-0CC6-9C4D-8E06-7C9E8C85383C}"/>
              </a:ext>
            </a:extLst>
          </p:cNvPr>
          <p:cNvSpPr>
            <a:spLocks noGrp="1"/>
          </p:cNvSpPr>
          <p:nvPr>
            <p:ph type="ftr" sz="quarter" idx="11"/>
          </p:nvPr>
        </p:nvSpPr>
        <p:spPr>
          <a:xfrm>
            <a:off x="11499125" y="6492875"/>
            <a:ext cx="433250" cy="365125"/>
          </a:xfrm>
        </p:spPr>
        <p:txBody>
          <a:bodyPr/>
          <a:lstStyle/>
          <a:p>
            <a:fld id="{7E7DFC45-202A-5540-B5B8-26017AEBEE67}" type="slidenum">
              <a:rPr lang="en-US" smtClean="0">
                <a:solidFill>
                  <a:schemeClr val="bg1"/>
                </a:solidFill>
              </a:rPr>
              <a:t>21</a:t>
            </a:fld>
            <a:endParaRPr lang="en-US" dirty="0">
              <a:solidFill>
                <a:schemeClr val="bg1"/>
              </a:solidFill>
            </a:endParaRPr>
          </a:p>
        </p:txBody>
      </p:sp>
    </p:spTree>
    <p:extLst>
      <p:ext uri="{BB962C8B-B14F-4D97-AF65-F5344CB8AC3E}">
        <p14:creationId xmlns:p14="http://schemas.microsoft.com/office/powerpoint/2010/main" val="3604086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82ECEF65-CAA6-422A-85B9-D095B5D78D47}"/>
              </a:ext>
            </a:extLst>
          </p:cNvPr>
          <p:cNvSpPr>
            <a:spLocks noGrp="1"/>
          </p:cNvSpPr>
          <p:nvPr>
            <p:ph type="title"/>
          </p:nvPr>
        </p:nvSpPr>
        <p:spPr/>
        <p:txBody>
          <a:bodyPr>
            <a:normAutofit fontScale="90000"/>
          </a:bodyPr>
          <a:lstStyle/>
          <a:p>
            <a:r>
              <a:rPr lang="fi-FI"/>
              <a:t>MUITA HUOMIOITA</a:t>
            </a:r>
            <a:endParaRPr lang="fi-FI" sz="2400"/>
          </a:p>
        </p:txBody>
      </p:sp>
      <p:sp>
        <p:nvSpPr>
          <p:cNvPr id="3" name="Sisällön paikkamerkki 2">
            <a:extLst>
              <a:ext uri="{FF2B5EF4-FFF2-40B4-BE49-F238E27FC236}">
                <a16:creationId xmlns:a16="http://schemas.microsoft.com/office/drawing/2014/main" id="{70862046-62B2-4F4C-BF8C-4022E191B033}"/>
              </a:ext>
            </a:extLst>
          </p:cNvPr>
          <p:cNvSpPr>
            <a:spLocks noGrp="1"/>
          </p:cNvSpPr>
          <p:nvPr>
            <p:ph idx="1"/>
          </p:nvPr>
        </p:nvSpPr>
        <p:spPr>
          <a:xfrm>
            <a:off x="409575" y="1550195"/>
            <a:ext cx="11306175" cy="4083689"/>
          </a:xfrm>
        </p:spPr>
        <p:txBody>
          <a:bodyPr>
            <a:normAutofit fontScale="92500" lnSpcReduction="10000"/>
          </a:bodyPr>
          <a:lstStyle/>
          <a:p>
            <a:pPr marL="285750" indent="-285750">
              <a:lnSpc>
                <a:spcPct val="100000"/>
              </a:lnSpc>
              <a:spcAft>
                <a:spcPts val="600"/>
              </a:spcAft>
              <a:buFont typeface="Arial" panose="020B0604020202020204" pitchFamily="34" charset="0"/>
              <a:buChar char="•"/>
            </a:pPr>
            <a:r>
              <a:rPr lang="fi-FI" sz="1900" dirty="0"/>
              <a:t>J</a:t>
            </a:r>
            <a:r>
              <a:rPr lang="fi-FI" sz="1900" dirty="0">
                <a:latin typeface="+mn-lt"/>
              </a:rPr>
              <a:t>ohdon saaminen arviointiin mukaan on erittäin tärkeää, koska projektin tuloksena syntyvien kehityskohteiden kehittäminen onnistuu paremmin johdon tuella.</a:t>
            </a:r>
          </a:p>
          <a:p>
            <a:pPr marL="742950" lvl="1" indent="-285750">
              <a:lnSpc>
                <a:spcPct val="100000"/>
              </a:lnSpc>
              <a:spcAft>
                <a:spcPts val="600"/>
              </a:spcAft>
              <a:buFont typeface="Arial" panose="020B0604020202020204" pitchFamily="34" charset="0"/>
              <a:buChar char="•"/>
            </a:pPr>
            <a:r>
              <a:rPr lang="fi-FI" sz="1700" dirty="0">
                <a:latin typeface="+mn-lt"/>
              </a:rPr>
              <a:t>Johdon sitoutuminen oli pilottiarvioinnissa varsin hyvä, sillä ylimmän johdon edustajia saatiin mukaan myös tarvittaviin johdon työpajoihin, ja osallistuminen oli aktiivista. </a:t>
            </a:r>
          </a:p>
          <a:p>
            <a:pPr marL="742950" lvl="1" indent="-285750">
              <a:lnSpc>
                <a:spcPct val="100000"/>
              </a:lnSpc>
              <a:spcAft>
                <a:spcPts val="600"/>
              </a:spcAft>
              <a:buFont typeface="Arial" panose="020B0604020202020204" pitchFamily="34" charset="0"/>
              <a:buChar char="•"/>
            </a:pPr>
            <a:r>
              <a:rPr lang="fi-FI" sz="1700" dirty="0">
                <a:latin typeface="+mn-lt"/>
              </a:rPr>
              <a:t>Johdon osallistuminen on merkittävää sekä johdon vastuun (sitoutuminen), että kyberturvallisuuden merkityksen kirkastamisen (tietoisuus ja osaaminen) näkökulmista.</a:t>
            </a:r>
          </a:p>
          <a:p>
            <a:pPr marL="285750" indent="-285750">
              <a:lnSpc>
                <a:spcPct val="100000"/>
              </a:lnSpc>
              <a:spcAft>
                <a:spcPts val="600"/>
              </a:spcAft>
              <a:buFont typeface="Arial" panose="020B0604020202020204" pitchFamily="34" charset="0"/>
              <a:buChar char="•"/>
            </a:pPr>
            <a:r>
              <a:rPr lang="fi-FI" sz="1900" dirty="0">
                <a:latin typeface="+mn-lt"/>
              </a:rPr>
              <a:t>Arvioinnissa on hyvä käydä läpi kyberturvallisuuden resursointia realistisesti, sillä se antaa mahdollisimman rehellisen tilannekuvan nykytilanteesta.</a:t>
            </a:r>
          </a:p>
          <a:p>
            <a:pPr marL="285750" indent="-285750">
              <a:lnSpc>
                <a:spcPct val="100000"/>
              </a:lnSpc>
              <a:spcAft>
                <a:spcPts val="600"/>
              </a:spcAft>
              <a:buFont typeface="Arial" panose="020B0604020202020204" pitchFamily="34" charset="0"/>
              <a:buChar char="•"/>
            </a:pPr>
            <a:r>
              <a:rPr lang="fi-FI" sz="1900" dirty="0">
                <a:latin typeface="+mn-lt"/>
              </a:rPr>
              <a:t>Kybermittarilla tehty tilannearviointi on sidottava muuhun kehittämistyöhön, kuten osaksi strategiatyötä. </a:t>
            </a:r>
          </a:p>
          <a:p>
            <a:pPr marL="285750" indent="-285750">
              <a:lnSpc>
                <a:spcPct val="100000"/>
              </a:lnSpc>
              <a:spcAft>
                <a:spcPts val="600"/>
              </a:spcAft>
              <a:buFont typeface="Arial" panose="020B0604020202020204" pitchFamily="34" charset="0"/>
              <a:buChar char="•"/>
            </a:pPr>
            <a:r>
              <a:rPr lang="fi-FI" sz="1900" dirty="0">
                <a:latin typeface="+mn-lt"/>
              </a:rPr>
              <a:t>On tärkeää oppia ongelmista, jotta niitä ei tapahtuisi uudelleen:  </a:t>
            </a:r>
          </a:p>
          <a:p>
            <a:pPr marL="742950" lvl="1" indent="-285750">
              <a:lnSpc>
                <a:spcPct val="100000"/>
              </a:lnSpc>
              <a:spcAft>
                <a:spcPts val="600"/>
              </a:spcAft>
              <a:buFont typeface="Arial" panose="020B0604020202020204" pitchFamily="34" charset="0"/>
              <a:buChar char="•"/>
            </a:pPr>
            <a:r>
              <a:rPr lang="fi-FI" sz="1700" dirty="0">
                <a:latin typeface="+mn-lt"/>
              </a:rPr>
              <a:t>Jatkuvan parantamisen näkökulma: tietoturvakulttuurin kehittäminen, työntekijöiden kannustaminen raportoimaan havainnoista ja puutteista</a:t>
            </a:r>
          </a:p>
          <a:p>
            <a:pPr marL="285750" indent="-285750">
              <a:lnSpc>
                <a:spcPct val="100000"/>
              </a:lnSpc>
              <a:spcAft>
                <a:spcPts val="600"/>
              </a:spcAft>
              <a:buFont typeface="Arial" panose="020B0604020202020204" pitchFamily="34" charset="0"/>
              <a:buChar char="•"/>
            </a:pPr>
            <a:endParaRPr lang="fi-FI" dirty="0">
              <a:latin typeface="+mn-lt"/>
            </a:endParaRPr>
          </a:p>
          <a:p>
            <a:pPr>
              <a:lnSpc>
                <a:spcPct val="100000"/>
              </a:lnSpc>
            </a:pPr>
            <a:endParaRPr lang="fi-FI" dirty="0"/>
          </a:p>
        </p:txBody>
      </p:sp>
      <p:sp>
        <p:nvSpPr>
          <p:cNvPr id="4" name="Dian numeron paikkamerkki 3">
            <a:extLst>
              <a:ext uri="{FF2B5EF4-FFF2-40B4-BE49-F238E27FC236}">
                <a16:creationId xmlns:a16="http://schemas.microsoft.com/office/drawing/2014/main" id="{6FB3F2D9-0418-4C02-9562-613F84CEC318}"/>
              </a:ext>
            </a:extLst>
          </p:cNvPr>
          <p:cNvSpPr>
            <a:spLocks noGrp="1"/>
          </p:cNvSpPr>
          <p:nvPr>
            <p:ph type="sldNum" sz="quarter" idx="12"/>
          </p:nvPr>
        </p:nvSpPr>
        <p:spPr/>
        <p:txBody>
          <a:bodyPr/>
          <a:lstStyle/>
          <a:p>
            <a:r>
              <a:rPr lang="fi-FI"/>
              <a:t> </a:t>
            </a:r>
          </a:p>
        </p:txBody>
      </p:sp>
      <p:sp>
        <p:nvSpPr>
          <p:cNvPr id="8" name="Alatunnisteen paikkamerkki 6">
            <a:extLst>
              <a:ext uri="{FF2B5EF4-FFF2-40B4-BE49-F238E27FC236}">
                <a16:creationId xmlns:a16="http://schemas.microsoft.com/office/drawing/2014/main" id="{24AE3229-8D04-F44E-8423-9AD9501BB625}"/>
              </a:ext>
            </a:extLst>
          </p:cNvPr>
          <p:cNvSpPr>
            <a:spLocks noGrp="1"/>
          </p:cNvSpPr>
          <p:nvPr>
            <p:ph type="ftr" sz="quarter" idx="11"/>
          </p:nvPr>
        </p:nvSpPr>
        <p:spPr>
          <a:xfrm>
            <a:off x="11499125" y="6492875"/>
            <a:ext cx="433250" cy="365125"/>
          </a:xfrm>
        </p:spPr>
        <p:txBody>
          <a:bodyPr/>
          <a:lstStyle/>
          <a:p>
            <a:fld id="{7E7DFC45-202A-5540-B5B8-26017AEBEE67}" type="slidenum">
              <a:rPr lang="en-US" smtClean="0">
                <a:solidFill>
                  <a:schemeClr val="bg1"/>
                </a:solidFill>
              </a:rPr>
              <a:t>22</a:t>
            </a:fld>
            <a:endParaRPr lang="en-US" dirty="0">
              <a:solidFill>
                <a:schemeClr val="bg1"/>
              </a:solidFill>
            </a:endParaRPr>
          </a:p>
        </p:txBody>
      </p:sp>
    </p:spTree>
    <p:extLst>
      <p:ext uri="{BB962C8B-B14F-4D97-AF65-F5344CB8AC3E}">
        <p14:creationId xmlns:p14="http://schemas.microsoft.com/office/powerpoint/2010/main" val="424663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82ECEF65-CAA6-422A-85B9-D095B5D78D47}"/>
              </a:ext>
            </a:extLst>
          </p:cNvPr>
          <p:cNvSpPr>
            <a:spLocks noGrp="1"/>
          </p:cNvSpPr>
          <p:nvPr>
            <p:ph type="title"/>
          </p:nvPr>
        </p:nvSpPr>
        <p:spPr>
          <a:xfrm>
            <a:off x="409575" y="801997"/>
            <a:ext cx="11306175" cy="498651"/>
          </a:xfrm>
        </p:spPr>
        <p:txBody>
          <a:bodyPr>
            <a:normAutofit fontScale="90000"/>
          </a:bodyPr>
          <a:lstStyle/>
          <a:p>
            <a:r>
              <a:rPr lang="fi-FI" dirty="0"/>
              <a:t>JOHDANTO</a:t>
            </a:r>
          </a:p>
        </p:txBody>
      </p:sp>
      <p:sp>
        <p:nvSpPr>
          <p:cNvPr id="6" name="Sisällön paikkamerkki 5">
            <a:extLst>
              <a:ext uri="{FF2B5EF4-FFF2-40B4-BE49-F238E27FC236}">
                <a16:creationId xmlns:a16="http://schemas.microsoft.com/office/drawing/2014/main" id="{3A839767-813C-48CA-9B4B-34EDF3BE3B42}"/>
              </a:ext>
            </a:extLst>
          </p:cNvPr>
          <p:cNvSpPr>
            <a:spLocks noGrp="1"/>
          </p:cNvSpPr>
          <p:nvPr>
            <p:ph idx="1"/>
          </p:nvPr>
        </p:nvSpPr>
        <p:spPr>
          <a:xfrm>
            <a:off x="409575" y="1550195"/>
            <a:ext cx="11306175" cy="5067680"/>
          </a:xfrm>
        </p:spPr>
        <p:txBody>
          <a:bodyPr vert="horz" lIns="91440" tIns="45720" rIns="91440" bIns="45720" rtlCol="0" anchor="t">
            <a:normAutofit/>
          </a:bodyPr>
          <a:lstStyle/>
          <a:p>
            <a:pPr indent="-228600">
              <a:lnSpc>
                <a:spcPct val="100000"/>
              </a:lnSpc>
            </a:pPr>
            <a:r>
              <a:rPr lang="fi-FI" sz="1800" dirty="0">
                <a:solidFill>
                  <a:srgbClr val="000000"/>
                </a:solidFill>
                <a:latin typeface="Calibri"/>
                <a:ea typeface="+mn-lt"/>
                <a:cs typeface="Calibri"/>
              </a:rPr>
              <a:t>Huoltovarmuuskeskuksen Kyber-Terveys-hankkeessa pilotoitiin Kybermittaria sote-sektorilla tekemällä kyberturvallisuuden nykytilan arviointi yhdelle sote-organisaatiolle kevään 2021 aikana. Kybermittari on Liikenne- ja viestintävirasto Traficomin Kyberturvallisuuskeskuksen tarjoama kyberturvallisuuden arviointi- ja kehittämistyökalu, joka on suunnattu organisaatioiden johdolle, tietoturva- ja tietosuoja-ammattilaisille konkreettiseksi välineeksi kyberturvallisuuden hallintaan, toimialakohtaiseen vertailuun ja kehityspanostusten ohjaamiseen.</a:t>
            </a:r>
            <a:endParaRPr lang="fi-FI" dirty="0">
              <a:cs typeface="Calibri" panose="020F0502020204030204"/>
            </a:endParaRPr>
          </a:p>
          <a:p>
            <a:pPr indent="-228600">
              <a:lnSpc>
                <a:spcPct val="100000"/>
              </a:lnSpc>
            </a:pPr>
            <a:r>
              <a:rPr lang="fi-FI" sz="1800" dirty="0">
                <a:solidFill>
                  <a:srgbClr val="000000"/>
                </a:solidFill>
                <a:latin typeface="Calibri"/>
                <a:ea typeface="+mn-lt"/>
                <a:cs typeface="Calibri"/>
              </a:rPr>
              <a:t>Tässä dokumentissa esitetään yleisellä tasolla oppeja ja havaintoja nykytila-arvioinnin prosessista ja arvioinnissa käytetystä Kybermittari-työkalusta (versio 1).  Pilotin a</a:t>
            </a:r>
            <a:r>
              <a:rPr lang="fi-FI" sz="1800" dirty="0">
                <a:ea typeface="+mn-lt"/>
                <a:cs typeface="+mn-lt"/>
              </a:rPr>
              <a:t>siantuntijoina toimivat </a:t>
            </a:r>
            <a:endParaRPr lang="fi-FI" dirty="0">
              <a:ea typeface="+mn-lt"/>
              <a:cs typeface="+mn-lt"/>
            </a:endParaRPr>
          </a:p>
          <a:p>
            <a:pPr marL="57150" indent="-285750">
              <a:lnSpc>
                <a:spcPct val="100000"/>
              </a:lnSpc>
              <a:spcBef>
                <a:spcPts val="300"/>
              </a:spcBef>
              <a:buChar char="•"/>
            </a:pPr>
            <a:r>
              <a:rPr lang="fi-FI" sz="1800" dirty="0">
                <a:ea typeface="+mn-lt"/>
                <a:cs typeface="+mn-lt"/>
              </a:rPr>
              <a:t>Sami Orasaari, SSVP Finland Oy</a:t>
            </a:r>
            <a:endParaRPr lang="fi-FI" dirty="0">
              <a:ea typeface="+mn-lt"/>
              <a:cs typeface="+mn-lt"/>
            </a:endParaRPr>
          </a:p>
          <a:p>
            <a:pPr marL="57150" indent="-285750">
              <a:lnSpc>
                <a:spcPct val="100000"/>
              </a:lnSpc>
              <a:spcBef>
                <a:spcPts val="300"/>
              </a:spcBef>
              <a:buChar char="•"/>
            </a:pPr>
            <a:r>
              <a:rPr lang="fi-FI" sz="1800" dirty="0">
                <a:ea typeface="+mn-lt"/>
                <a:cs typeface="+mn-lt"/>
              </a:rPr>
              <a:t>Petri Tolonen, Tolonen &amp; Ojanen Oy</a:t>
            </a:r>
            <a:endParaRPr lang="fi-FI" dirty="0">
              <a:ea typeface="+mn-lt"/>
              <a:cs typeface="+mn-lt"/>
            </a:endParaRPr>
          </a:p>
          <a:p>
            <a:pPr marL="57150" indent="-285750">
              <a:lnSpc>
                <a:spcPct val="100000"/>
              </a:lnSpc>
              <a:spcBef>
                <a:spcPts val="300"/>
              </a:spcBef>
              <a:buChar char="•"/>
            </a:pPr>
            <a:r>
              <a:rPr lang="fi-FI" sz="1800" dirty="0">
                <a:ea typeface="+mn-lt"/>
                <a:cs typeface="+mn-lt"/>
              </a:rPr>
              <a:t>Pekka Vepsäläinen, Tikkasec Oy.</a:t>
            </a:r>
            <a:endParaRPr lang="fi-FI" dirty="0">
              <a:cs typeface="Calibri" panose="020F0502020204030204"/>
            </a:endParaRPr>
          </a:p>
        </p:txBody>
      </p:sp>
      <p:sp>
        <p:nvSpPr>
          <p:cNvPr id="4" name="Dian numeron paikkamerkki 3">
            <a:extLst>
              <a:ext uri="{FF2B5EF4-FFF2-40B4-BE49-F238E27FC236}">
                <a16:creationId xmlns:a16="http://schemas.microsoft.com/office/drawing/2014/main" id="{6FB3F2D9-0418-4C02-9562-613F84CEC318}"/>
              </a:ext>
            </a:extLst>
          </p:cNvPr>
          <p:cNvSpPr>
            <a:spLocks noGrp="1"/>
          </p:cNvSpPr>
          <p:nvPr>
            <p:ph type="sldNum" sz="quarter" idx="12"/>
          </p:nvPr>
        </p:nvSpPr>
        <p:spPr/>
        <p:txBody>
          <a:bodyPr/>
          <a:lstStyle/>
          <a:p>
            <a:r>
              <a:rPr lang="fi-FI"/>
              <a:t> </a:t>
            </a:r>
          </a:p>
        </p:txBody>
      </p:sp>
      <p:sp>
        <p:nvSpPr>
          <p:cNvPr id="9" name="Alatunnisteen paikkamerkki 6">
            <a:extLst>
              <a:ext uri="{FF2B5EF4-FFF2-40B4-BE49-F238E27FC236}">
                <a16:creationId xmlns:a16="http://schemas.microsoft.com/office/drawing/2014/main" id="{DED3485E-AC35-434E-8E8F-4B67F94A75C4}"/>
              </a:ext>
            </a:extLst>
          </p:cNvPr>
          <p:cNvSpPr>
            <a:spLocks noGrp="1"/>
          </p:cNvSpPr>
          <p:nvPr>
            <p:ph type="ftr" sz="quarter" idx="11"/>
          </p:nvPr>
        </p:nvSpPr>
        <p:spPr>
          <a:xfrm>
            <a:off x="11604779" y="6472035"/>
            <a:ext cx="299399" cy="365125"/>
          </a:xfrm>
        </p:spPr>
        <p:txBody>
          <a:bodyPr/>
          <a:lstStyle/>
          <a:p>
            <a:fld id="{7E7DFC45-202A-5540-B5B8-26017AEBEE67}" type="slidenum">
              <a:rPr lang="en-US" smtClean="0">
                <a:solidFill>
                  <a:schemeClr val="bg1"/>
                </a:solidFill>
              </a:rPr>
              <a:t>3</a:t>
            </a:fld>
            <a:endParaRPr lang="en-US" dirty="0">
              <a:solidFill>
                <a:schemeClr val="bg1"/>
              </a:solidFill>
            </a:endParaRPr>
          </a:p>
        </p:txBody>
      </p:sp>
    </p:spTree>
    <p:extLst>
      <p:ext uri="{BB962C8B-B14F-4D97-AF65-F5344CB8AC3E}">
        <p14:creationId xmlns:p14="http://schemas.microsoft.com/office/powerpoint/2010/main" val="807539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82ECEF65-CAA6-422A-85B9-D095B5D78D47}"/>
              </a:ext>
            </a:extLst>
          </p:cNvPr>
          <p:cNvSpPr>
            <a:spLocks noGrp="1"/>
          </p:cNvSpPr>
          <p:nvPr>
            <p:ph type="title"/>
          </p:nvPr>
        </p:nvSpPr>
        <p:spPr>
          <a:xfrm>
            <a:off x="409575" y="801997"/>
            <a:ext cx="11306175" cy="498651"/>
          </a:xfrm>
        </p:spPr>
        <p:txBody>
          <a:bodyPr>
            <a:normAutofit fontScale="90000"/>
          </a:bodyPr>
          <a:lstStyle/>
          <a:p>
            <a:r>
              <a:rPr lang="fi-FI" dirty="0"/>
              <a:t>KYBERMITTARI NYKYTILA-ARVIOINNIN TYÖKALUNA</a:t>
            </a:r>
          </a:p>
        </p:txBody>
      </p:sp>
      <p:sp>
        <p:nvSpPr>
          <p:cNvPr id="6" name="Sisällön paikkamerkki 5">
            <a:extLst>
              <a:ext uri="{FF2B5EF4-FFF2-40B4-BE49-F238E27FC236}">
                <a16:creationId xmlns:a16="http://schemas.microsoft.com/office/drawing/2014/main" id="{3A839767-813C-48CA-9B4B-34EDF3BE3B42}"/>
              </a:ext>
            </a:extLst>
          </p:cNvPr>
          <p:cNvSpPr>
            <a:spLocks noGrp="1"/>
          </p:cNvSpPr>
          <p:nvPr>
            <p:ph idx="1"/>
          </p:nvPr>
        </p:nvSpPr>
        <p:spPr>
          <a:xfrm>
            <a:off x="409575" y="1550195"/>
            <a:ext cx="11306175" cy="5067680"/>
          </a:xfrm>
        </p:spPr>
        <p:txBody>
          <a:bodyPr vert="horz" lIns="91440" tIns="45720" rIns="91440" bIns="45720" rtlCol="0" anchor="t">
            <a:normAutofit fontScale="92500" lnSpcReduction="10000"/>
          </a:bodyPr>
          <a:lstStyle/>
          <a:p>
            <a:pPr indent="-228600">
              <a:lnSpc>
                <a:spcPct val="100000"/>
              </a:lnSpc>
            </a:pPr>
            <a:r>
              <a:rPr lang="fi-FI" sz="1800" dirty="0">
                <a:solidFill>
                  <a:srgbClr val="000000"/>
                </a:solidFill>
                <a:ea typeface="+mn-lt"/>
                <a:cs typeface="Calibri"/>
              </a:rPr>
              <a:t>Kybermittarin avulla organisaatio </a:t>
            </a:r>
            <a:r>
              <a:rPr lang="fi-FI" sz="1800" dirty="0">
                <a:ea typeface="+mn-lt"/>
                <a:cs typeface="+mn-lt"/>
              </a:rPr>
              <a:t>mittaa arviointityökalun avulla kypsyystasonsa kyberturvallisuuden hallinnan eri osa-alueilla. Kybermittari kertoo saavutetun kypsyystason ja esittää seuraavalle tasolle vaadittavat kehitysalueet. Mittarin käyttöä tukee mittauksista saatavat vertailukelpoiset tulokset. Organisaatio voi halutessaan jakaa mittaustuloksensa Kyberturvallisuuskeskukselle, joka anonymisoi tulokset ja tarjoaa organisaatiolle niiden pohjalta tuotettua toimialan vertailutietoa ja suosituksia.</a:t>
            </a:r>
            <a:endParaRPr lang="fi-FI" sz="1800" dirty="0">
              <a:solidFill>
                <a:srgbClr val="000000"/>
              </a:solidFill>
              <a:ea typeface="+mn-lt"/>
              <a:cs typeface="Calibri"/>
            </a:endParaRPr>
          </a:p>
          <a:p>
            <a:pPr>
              <a:lnSpc>
                <a:spcPct val="100000"/>
              </a:lnSpc>
            </a:pPr>
            <a:r>
              <a:rPr lang="fi-FI" sz="1800" dirty="0">
                <a:ea typeface="+mn-lt"/>
                <a:cs typeface="+mn-lt"/>
              </a:rPr>
              <a:t>Kybermittarin avulla johto saa näkymän toiminnalle tärkeiden kyberkyvykkyyksien kypsyystasoon osa-alueittain ja tavoitteittain. Mittari näyttää, millä tasolla kyberriskien tunnistaminen, suojautuminen, havainnointi, reagointi ja palautuminen ovat organisaatiossa. Mittari tuo näkymän myös toimitusketjun ja ulkoisten riippuvuuksien hallintaan liittyvään kypsyystasoon. Lisäksi organisaation johto saa arvokasta tietoa siitä, miten oma kyberriskeihin varautuminen vertautuu toimialan keskiarvoon.</a:t>
            </a:r>
            <a:endParaRPr lang="fi-FI" sz="1800" dirty="0"/>
          </a:p>
          <a:p>
            <a:pPr>
              <a:lnSpc>
                <a:spcPct val="100000"/>
              </a:lnSpc>
            </a:pPr>
            <a:r>
              <a:rPr lang="fi-FI" sz="1800" dirty="0">
                <a:ea typeface="+mn-lt"/>
                <a:cs typeface="+mn-lt"/>
              </a:rPr>
              <a:t>Kybermittari on räätälöity Suomessa toimivien yritysten ja organisaatioiden tarpeisiin ja se pohjautuu kansainvälisiin kyberkyvykkyyksien mittausmalleihin. Kansallinen lähestymistapa mahdollistaa yritysten ja toimialojen yhtämittaisen vertailun ja tuo yhteisen kielen kyberturvallisuuden mittaamiseen ja kehittämiseen. Kyberturvallisuuskeskuksen rooli on tukea mittarin jatkuvuutta ja pitkäjänteisyyttä sekä luoda edellytykset jakaa luottamuksellisesti tietoa parhaista käytänteistä, suosituksia ja referenssituloksia yhteistoiminnassa kriittisten organisaatioiden kanssa.</a:t>
            </a:r>
            <a:endParaRPr lang="fi-FI" sz="1800" dirty="0"/>
          </a:p>
          <a:p>
            <a:pPr>
              <a:lnSpc>
                <a:spcPct val="100000"/>
              </a:lnSpc>
            </a:pPr>
            <a:r>
              <a:rPr lang="fi-FI" sz="1800" dirty="0">
                <a:ea typeface="+mn-lt"/>
                <a:cs typeface="+mn-lt"/>
              </a:rPr>
              <a:t>Mittarin kehityksessä ja pilotointivaiheessa on ollut Traficomin Kyberturvallisuuskeskuksen ja Huoltovarmuuskeskuksen lisäksi mukana kriittisen infrastruktuurin organisaatioita, yrityksiä, asiantuntijoita sekä viranomaisia. Kybermittarin pohjana toimivat kansainväliset NIST Cybersecurity Framework (NIST CSF) sekä Cybersecurity Capability Maturity Model (C2M2).</a:t>
            </a:r>
          </a:p>
          <a:p>
            <a:pPr>
              <a:lnSpc>
                <a:spcPct val="100000"/>
              </a:lnSpc>
            </a:pPr>
            <a:r>
              <a:rPr lang="fi-FI" sz="1800" dirty="0">
                <a:ea typeface="+mn-lt"/>
                <a:cs typeface="+mn-lt"/>
              </a:rPr>
              <a:t>Katso lisää: </a:t>
            </a:r>
            <a:r>
              <a:rPr lang="fi-FI" sz="1800" dirty="0">
                <a:ea typeface="+mn-lt"/>
                <a:cs typeface="+mn-lt"/>
                <a:hlinkClick r:id="rId2"/>
              </a:rPr>
              <a:t>www.kybermittari.fi</a:t>
            </a:r>
            <a:r>
              <a:rPr lang="fi-FI" sz="1800" dirty="0">
                <a:ea typeface="+mn-lt"/>
                <a:cs typeface="+mn-lt"/>
              </a:rPr>
              <a:t> </a:t>
            </a:r>
          </a:p>
        </p:txBody>
      </p:sp>
      <p:sp>
        <p:nvSpPr>
          <p:cNvPr id="4" name="Dian numeron paikkamerkki 3">
            <a:extLst>
              <a:ext uri="{FF2B5EF4-FFF2-40B4-BE49-F238E27FC236}">
                <a16:creationId xmlns:a16="http://schemas.microsoft.com/office/drawing/2014/main" id="{6FB3F2D9-0418-4C02-9562-613F84CEC318}"/>
              </a:ext>
            </a:extLst>
          </p:cNvPr>
          <p:cNvSpPr>
            <a:spLocks noGrp="1"/>
          </p:cNvSpPr>
          <p:nvPr>
            <p:ph type="sldNum" sz="quarter" idx="12"/>
          </p:nvPr>
        </p:nvSpPr>
        <p:spPr/>
        <p:txBody>
          <a:bodyPr/>
          <a:lstStyle/>
          <a:p>
            <a:r>
              <a:rPr lang="fi-FI"/>
              <a:t> </a:t>
            </a:r>
          </a:p>
        </p:txBody>
      </p:sp>
      <p:sp>
        <p:nvSpPr>
          <p:cNvPr id="8" name="Alatunnisteen paikkamerkki 6">
            <a:extLst>
              <a:ext uri="{FF2B5EF4-FFF2-40B4-BE49-F238E27FC236}">
                <a16:creationId xmlns:a16="http://schemas.microsoft.com/office/drawing/2014/main" id="{4589CE2A-E1C3-3B49-8B01-F88D32D32584}"/>
              </a:ext>
            </a:extLst>
          </p:cNvPr>
          <p:cNvSpPr txBox="1">
            <a:spLocks/>
          </p:cNvSpPr>
          <p:nvPr/>
        </p:nvSpPr>
        <p:spPr>
          <a:xfrm>
            <a:off x="11604779" y="6472035"/>
            <a:ext cx="299399" cy="365125"/>
          </a:xfrm>
          <a:prstGeom prst="rect">
            <a:avLst/>
          </a:prstGeom>
        </p:spPr>
        <p:txBody>
          <a:bodyPr/>
          <a:lstStyle>
            <a:defPPr>
              <a:defRPr lang="en-US"/>
            </a:defPPr>
            <a:lvl1pPr marL="0" algn="l" defTabSz="914400" rtl="0" eaLnBrk="1" latinLnBrk="0" hangingPunct="1">
              <a:defRPr sz="14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E7DFC45-202A-5540-B5B8-26017AEBEE67}" type="slidenum">
              <a:rPr lang="en-US" smtClean="0">
                <a:solidFill>
                  <a:schemeClr val="bg1"/>
                </a:solidFill>
              </a:rPr>
              <a:pPr/>
              <a:t>4</a:t>
            </a:fld>
            <a:endParaRPr lang="en-US" dirty="0">
              <a:solidFill>
                <a:schemeClr val="bg1"/>
              </a:solidFill>
            </a:endParaRPr>
          </a:p>
        </p:txBody>
      </p:sp>
    </p:spTree>
    <p:extLst>
      <p:ext uri="{BB962C8B-B14F-4D97-AF65-F5344CB8AC3E}">
        <p14:creationId xmlns:p14="http://schemas.microsoft.com/office/powerpoint/2010/main" val="3343438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82ECEF65-CAA6-422A-85B9-D095B5D78D47}"/>
              </a:ext>
            </a:extLst>
          </p:cNvPr>
          <p:cNvSpPr>
            <a:spLocks noGrp="1"/>
          </p:cNvSpPr>
          <p:nvPr>
            <p:ph type="title"/>
          </p:nvPr>
        </p:nvSpPr>
        <p:spPr>
          <a:xfrm>
            <a:off x="409575" y="760682"/>
            <a:ext cx="11306175" cy="498651"/>
          </a:xfrm>
        </p:spPr>
        <p:txBody>
          <a:bodyPr>
            <a:normAutofit fontScale="90000"/>
          </a:bodyPr>
          <a:lstStyle/>
          <a:p>
            <a:r>
              <a:rPr lang="fi-FI" dirty="0"/>
              <a:t>PROJEKTIN VALMISTELU JA SUUNNITTELU</a:t>
            </a:r>
            <a:endParaRPr lang="fi-FI" sz="2400" dirty="0"/>
          </a:p>
        </p:txBody>
      </p:sp>
      <p:sp>
        <p:nvSpPr>
          <p:cNvPr id="3" name="Sisällön paikkamerkki 2">
            <a:extLst>
              <a:ext uri="{FF2B5EF4-FFF2-40B4-BE49-F238E27FC236}">
                <a16:creationId xmlns:a16="http://schemas.microsoft.com/office/drawing/2014/main" id="{31E8A2E0-4DF7-4029-9C4E-B583ECB0A896}"/>
              </a:ext>
            </a:extLst>
          </p:cNvPr>
          <p:cNvSpPr>
            <a:spLocks noGrp="1"/>
          </p:cNvSpPr>
          <p:nvPr>
            <p:ph idx="1"/>
          </p:nvPr>
        </p:nvSpPr>
        <p:spPr>
          <a:xfrm>
            <a:off x="409575" y="1330396"/>
            <a:ext cx="11306175" cy="1540645"/>
          </a:xfrm>
        </p:spPr>
        <p:txBody>
          <a:bodyPr vert="horz" lIns="91440" tIns="45720" rIns="91440" bIns="45720" rtlCol="0" anchor="t">
            <a:normAutofit lnSpcReduction="10000"/>
          </a:bodyPr>
          <a:lstStyle/>
          <a:p>
            <a:pPr indent="-228600">
              <a:lnSpc>
                <a:spcPct val="100000"/>
              </a:lnSpc>
            </a:pPr>
            <a:r>
              <a:rPr lang="fi-FI" sz="1800" dirty="0">
                <a:solidFill>
                  <a:srgbClr val="000000"/>
                </a:solidFill>
                <a:latin typeface="Calibri"/>
                <a:ea typeface="+mn-lt"/>
                <a:cs typeface="Calibri"/>
              </a:rPr>
              <a:t>Suosittelemme nykytilan kartoittamisessa käytettäväksi työpajatyöskentelyä, jossa Kybermittarin eri osa-alueita käydään työpajan fasilitoijan vetämänä keskustellen läpi. Näin kyberturvallisuuden nykytilasta muodostuu organisaation asiantuntijoiden avulla mahdollisimman kattava arvio. Tämä muodostaa perustan kyberturvallisuuden kehittämis- suunnitelmalle. </a:t>
            </a:r>
          </a:p>
          <a:p>
            <a:pPr indent="-228600">
              <a:lnSpc>
                <a:spcPct val="100000"/>
              </a:lnSpc>
            </a:pPr>
            <a:r>
              <a:rPr lang="fi-FI" sz="1800" dirty="0">
                <a:solidFill>
                  <a:srgbClr val="000000"/>
                </a:solidFill>
                <a:latin typeface="Calibri"/>
                <a:ea typeface="+mn-lt"/>
                <a:cs typeface="Calibri"/>
              </a:rPr>
              <a:t>Alla on kuvattu esimerkki etenemismallista ja projektille tyypillinen karkea aikataulutus. </a:t>
            </a:r>
            <a:endParaRPr lang="fi-FI" sz="1800" dirty="0">
              <a:cs typeface="Calibri" panose="020F0502020204030204"/>
            </a:endParaRPr>
          </a:p>
          <a:p>
            <a:pPr marL="285750" indent="-285750">
              <a:lnSpc>
                <a:spcPct val="100000"/>
              </a:lnSpc>
              <a:spcAft>
                <a:spcPts val="600"/>
              </a:spcAft>
              <a:buFont typeface="Arial" panose="020B0604020202020204" pitchFamily="34" charset="0"/>
              <a:buChar char="•"/>
            </a:pPr>
            <a:endParaRPr lang="fi-FI" dirty="0">
              <a:latin typeface="+mn-lt"/>
            </a:endParaRPr>
          </a:p>
          <a:p>
            <a:pPr>
              <a:lnSpc>
                <a:spcPct val="100000"/>
              </a:lnSpc>
            </a:pPr>
            <a:endParaRPr lang="fi-FI" dirty="0"/>
          </a:p>
        </p:txBody>
      </p:sp>
      <p:sp>
        <p:nvSpPr>
          <p:cNvPr id="4" name="Dian numeron paikkamerkki 3">
            <a:extLst>
              <a:ext uri="{FF2B5EF4-FFF2-40B4-BE49-F238E27FC236}">
                <a16:creationId xmlns:a16="http://schemas.microsoft.com/office/drawing/2014/main" id="{6FB3F2D9-0418-4C02-9562-613F84CEC318}"/>
              </a:ext>
            </a:extLst>
          </p:cNvPr>
          <p:cNvSpPr>
            <a:spLocks noGrp="1"/>
          </p:cNvSpPr>
          <p:nvPr>
            <p:ph type="sldNum" sz="quarter" idx="12"/>
          </p:nvPr>
        </p:nvSpPr>
        <p:spPr>
          <a:xfrm>
            <a:off x="323850" y="6084193"/>
            <a:ext cx="514350" cy="365125"/>
          </a:xfrm>
        </p:spPr>
        <p:txBody>
          <a:bodyPr/>
          <a:lstStyle/>
          <a:p>
            <a:r>
              <a:rPr lang="fi-FI"/>
              <a:t> </a:t>
            </a:r>
          </a:p>
        </p:txBody>
      </p:sp>
      <p:cxnSp>
        <p:nvCxnSpPr>
          <p:cNvPr id="7" name="Suora yhdysviiva 6">
            <a:extLst>
              <a:ext uri="{FF2B5EF4-FFF2-40B4-BE49-F238E27FC236}">
                <a16:creationId xmlns:a16="http://schemas.microsoft.com/office/drawing/2014/main" id="{8C489FC4-6DE9-4198-A4AB-6D44542E0026}"/>
              </a:ext>
            </a:extLst>
          </p:cNvPr>
          <p:cNvCxnSpPr>
            <a:cxnSpLocks/>
          </p:cNvCxnSpPr>
          <p:nvPr/>
        </p:nvCxnSpPr>
        <p:spPr>
          <a:xfrm flipV="1">
            <a:off x="10746925" y="3080648"/>
            <a:ext cx="0" cy="3265715"/>
          </a:xfrm>
          <a:prstGeom prst="line">
            <a:avLst/>
          </a:prstGeom>
          <a:ln w="28575">
            <a:prstDash val="sysDash"/>
          </a:ln>
        </p:spPr>
        <p:style>
          <a:lnRef idx="1">
            <a:schemeClr val="accent2"/>
          </a:lnRef>
          <a:fillRef idx="0">
            <a:schemeClr val="accent2"/>
          </a:fillRef>
          <a:effectRef idx="0">
            <a:schemeClr val="accent2"/>
          </a:effectRef>
          <a:fontRef idx="minor">
            <a:schemeClr val="tx1"/>
          </a:fontRef>
        </p:style>
      </p:cxnSp>
      <p:cxnSp>
        <p:nvCxnSpPr>
          <p:cNvPr id="8" name="Suora yhdysviiva 7">
            <a:extLst>
              <a:ext uri="{FF2B5EF4-FFF2-40B4-BE49-F238E27FC236}">
                <a16:creationId xmlns:a16="http://schemas.microsoft.com/office/drawing/2014/main" id="{7C73E410-1BD4-45D5-8D5E-AC7980745746}"/>
              </a:ext>
            </a:extLst>
          </p:cNvPr>
          <p:cNvCxnSpPr>
            <a:cxnSpLocks/>
          </p:cNvCxnSpPr>
          <p:nvPr/>
        </p:nvCxnSpPr>
        <p:spPr>
          <a:xfrm flipV="1">
            <a:off x="7030038" y="3005037"/>
            <a:ext cx="0" cy="3315200"/>
          </a:xfrm>
          <a:prstGeom prst="line">
            <a:avLst/>
          </a:prstGeom>
          <a:ln w="28575">
            <a:prstDash val="sysDash"/>
          </a:ln>
        </p:spPr>
        <p:style>
          <a:lnRef idx="1">
            <a:schemeClr val="accent2"/>
          </a:lnRef>
          <a:fillRef idx="0">
            <a:schemeClr val="accent2"/>
          </a:fillRef>
          <a:effectRef idx="0">
            <a:schemeClr val="accent2"/>
          </a:effectRef>
          <a:fontRef idx="minor">
            <a:schemeClr val="tx1"/>
          </a:fontRef>
        </p:style>
      </p:cxnSp>
      <p:cxnSp>
        <p:nvCxnSpPr>
          <p:cNvPr id="9" name="Suora yhdysviiva 8">
            <a:extLst>
              <a:ext uri="{FF2B5EF4-FFF2-40B4-BE49-F238E27FC236}">
                <a16:creationId xmlns:a16="http://schemas.microsoft.com/office/drawing/2014/main" id="{A0438028-D84F-424F-A0F8-764114821EA6}"/>
              </a:ext>
            </a:extLst>
          </p:cNvPr>
          <p:cNvCxnSpPr>
            <a:cxnSpLocks/>
          </p:cNvCxnSpPr>
          <p:nvPr/>
        </p:nvCxnSpPr>
        <p:spPr>
          <a:xfrm flipV="1">
            <a:off x="3651791" y="3080649"/>
            <a:ext cx="0" cy="3265714"/>
          </a:xfrm>
          <a:prstGeom prst="line">
            <a:avLst/>
          </a:prstGeom>
          <a:ln w="28575">
            <a:prstDash val="sysDash"/>
          </a:ln>
        </p:spPr>
        <p:style>
          <a:lnRef idx="1">
            <a:schemeClr val="accent2"/>
          </a:lnRef>
          <a:fillRef idx="0">
            <a:schemeClr val="accent2"/>
          </a:fillRef>
          <a:effectRef idx="0">
            <a:schemeClr val="accent2"/>
          </a:effectRef>
          <a:fontRef idx="minor">
            <a:schemeClr val="tx1"/>
          </a:fontRef>
        </p:style>
      </p:cxnSp>
      <p:sp>
        <p:nvSpPr>
          <p:cNvPr id="10" name="Suorakulmio: Pyöristetyt kulmat 9">
            <a:extLst>
              <a:ext uri="{FF2B5EF4-FFF2-40B4-BE49-F238E27FC236}">
                <a16:creationId xmlns:a16="http://schemas.microsoft.com/office/drawing/2014/main" id="{4244EAF5-0FBF-4B60-8B91-E0E5F50C8A37}"/>
              </a:ext>
            </a:extLst>
          </p:cNvPr>
          <p:cNvSpPr/>
          <p:nvPr/>
        </p:nvSpPr>
        <p:spPr>
          <a:xfrm>
            <a:off x="113215" y="3363649"/>
            <a:ext cx="11980646" cy="2773708"/>
          </a:xfrm>
          <a:prstGeom prst="round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a:t>                                          </a:t>
            </a:r>
          </a:p>
        </p:txBody>
      </p:sp>
      <p:sp>
        <p:nvSpPr>
          <p:cNvPr id="11" name="Tekstiruutu 10">
            <a:extLst>
              <a:ext uri="{FF2B5EF4-FFF2-40B4-BE49-F238E27FC236}">
                <a16:creationId xmlns:a16="http://schemas.microsoft.com/office/drawing/2014/main" id="{3522DBC2-B664-4BA2-99A0-50823DC6140F}"/>
              </a:ext>
            </a:extLst>
          </p:cNvPr>
          <p:cNvSpPr txBox="1"/>
          <p:nvPr/>
        </p:nvSpPr>
        <p:spPr>
          <a:xfrm>
            <a:off x="3831644" y="3005037"/>
            <a:ext cx="1074590" cy="369332"/>
          </a:xfrm>
          <a:prstGeom prst="rect">
            <a:avLst/>
          </a:prstGeom>
          <a:noFill/>
        </p:spPr>
        <p:txBody>
          <a:bodyPr wrap="none" rtlCol="0">
            <a:spAutoFit/>
          </a:bodyPr>
          <a:lstStyle/>
          <a:p>
            <a:r>
              <a:rPr lang="fi-FI" dirty="0"/>
              <a:t>viikko 2-6</a:t>
            </a:r>
          </a:p>
        </p:txBody>
      </p:sp>
      <p:sp>
        <p:nvSpPr>
          <p:cNvPr id="12" name="Suorakulmio: Pyöristetyt kulmat 11">
            <a:extLst>
              <a:ext uri="{FF2B5EF4-FFF2-40B4-BE49-F238E27FC236}">
                <a16:creationId xmlns:a16="http://schemas.microsoft.com/office/drawing/2014/main" id="{EEADEC8D-D92E-4505-B664-944B00B45281}"/>
              </a:ext>
            </a:extLst>
          </p:cNvPr>
          <p:cNvSpPr/>
          <p:nvPr/>
        </p:nvSpPr>
        <p:spPr>
          <a:xfrm>
            <a:off x="10304204" y="4140569"/>
            <a:ext cx="1610815" cy="1462492"/>
          </a:xfrm>
          <a:prstGeom prst="roundRect">
            <a:avLst/>
          </a:prstGeom>
          <a:solidFill>
            <a:srgbClr val="0070C0"/>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500" dirty="0"/>
              <a:t>Kyber-turvallisuuden kehittämis-suunnitelman luonti</a:t>
            </a:r>
          </a:p>
        </p:txBody>
      </p:sp>
      <p:cxnSp>
        <p:nvCxnSpPr>
          <p:cNvPr id="13" name="Suora nuoliyhdysviiva 12">
            <a:extLst>
              <a:ext uri="{FF2B5EF4-FFF2-40B4-BE49-F238E27FC236}">
                <a16:creationId xmlns:a16="http://schemas.microsoft.com/office/drawing/2014/main" id="{C0CB2BE4-E7D2-4C8D-8F6F-10E42732D8BC}"/>
              </a:ext>
            </a:extLst>
          </p:cNvPr>
          <p:cNvCxnSpPr>
            <a:cxnSpLocks/>
            <a:stCxn id="30" idx="3"/>
            <a:endCxn id="27" idx="1"/>
          </p:cNvCxnSpPr>
          <p:nvPr/>
        </p:nvCxnSpPr>
        <p:spPr>
          <a:xfrm flipV="1">
            <a:off x="1630687" y="4238736"/>
            <a:ext cx="369021" cy="270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4" name="Suora nuoliyhdysviiva 13">
            <a:extLst>
              <a:ext uri="{FF2B5EF4-FFF2-40B4-BE49-F238E27FC236}">
                <a16:creationId xmlns:a16="http://schemas.microsoft.com/office/drawing/2014/main" id="{294BB9D5-4C15-4CA0-9FBB-947B4EC33D40}"/>
              </a:ext>
            </a:extLst>
          </p:cNvPr>
          <p:cNvCxnSpPr>
            <a:cxnSpLocks/>
            <a:stCxn id="27" idx="3"/>
            <a:endCxn id="18" idx="1"/>
          </p:cNvCxnSpPr>
          <p:nvPr/>
        </p:nvCxnSpPr>
        <p:spPr>
          <a:xfrm flipV="1">
            <a:off x="3436525" y="4238735"/>
            <a:ext cx="484408"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5" name="Suora nuoliyhdysviiva 14">
            <a:extLst>
              <a:ext uri="{FF2B5EF4-FFF2-40B4-BE49-F238E27FC236}">
                <a16:creationId xmlns:a16="http://schemas.microsoft.com/office/drawing/2014/main" id="{3D545D66-DBA3-4171-8798-B4F26FFF8B01}"/>
              </a:ext>
            </a:extLst>
          </p:cNvPr>
          <p:cNvCxnSpPr>
            <a:cxnSpLocks/>
            <a:stCxn id="31" idx="3"/>
            <a:endCxn id="12" idx="1"/>
          </p:cNvCxnSpPr>
          <p:nvPr/>
        </p:nvCxnSpPr>
        <p:spPr>
          <a:xfrm flipV="1">
            <a:off x="9892685" y="4871815"/>
            <a:ext cx="411519" cy="1"/>
          </a:xfrm>
          <a:prstGeom prst="straightConnector1">
            <a:avLst/>
          </a:prstGeom>
          <a:ln w="28575">
            <a:prstDash val="dash"/>
            <a:tailEnd type="triangle"/>
          </a:ln>
        </p:spPr>
        <p:style>
          <a:lnRef idx="1">
            <a:schemeClr val="accent1"/>
          </a:lnRef>
          <a:fillRef idx="0">
            <a:schemeClr val="accent1"/>
          </a:fillRef>
          <a:effectRef idx="0">
            <a:schemeClr val="accent1"/>
          </a:effectRef>
          <a:fontRef idx="minor">
            <a:schemeClr val="tx1"/>
          </a:fontRef>
        </p:style>
      </p:cxnSp>
      <p:cxnSp>
        <p:nvCxnSpPr>
          <p:cNvPr id="16" name="Suora nuoliyhdysviiva 15">
            <a:extLst>
              <a:ext uri="{FF2B5EF4-FFF2-40B4-BE49-F238E27FC236}">
                <a16:creationId xmlns:a16="http://schemas.microsoft.com/office/drawing/2014/main" id="{5F8669A4-2B9E-4930-BA47-9FA8FA8F6BD5}"/>
              </a:ext>
            </a:extLst>
          </p:cNvPr>
          <p:cNvCxnSpPr>
            <a:cxnSpLocks/>
            <a:stCxn id="18" idx="3"/>
            <a:endCxn id="32" idx="1"/>
          </p:cNvCxnSpPr>
          <p:nvPr/>
        </p:nvCxnSpPr>
        <p:spPr>
          <a:xfrm flipV="1">
            <a:off x="6019236" y="4238734"/>
            <a:ext cx="906722" cy="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7" name="Suorakulmio: Pyöristetyt kulmat 16">
            <a:extLst>
              <a:ext uri="{FF2B5EF4-FFF2-40B4-BE49-F238E27FC236}">
                <a16:creationId xmlns:a16="http://schemas.microsoft.com/office/drawing/2014/main" id="{0823EF16-5962-4A34-AD32-CE690CCDBD47}"/>
              </a:ext>
            </a:extLst>
          </p:cNvPr>
          <p:cNvSpPr/>
          <p:nvPr/>
        </p:nvSpPr>
        <p:spPr>
          <a:xfrm>
            <a:off x="4585157" y="4683234"/>
            <a:ext cx="754488" cy="462072"/>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100"/>
              <a:t>Työpaja</a:t>
            </a:r>
          </a:p>
        </p:txBody>
      </p:sp>
      <p:sp>
        <p:nvSpPr>
          <p:cNvPr id="18" name="Suorakulmio: Pyöristetyt kulmat 17">
            <a:extLst>
              <a:ext uri="{FF2B5EF4-FFF2-40B4-BE49-F238E27FC236}">
                <a16:creationId xmlns:a16="http://schemas.microsoft.com/office/drawing/2014/main" id="{06667CC7-18AE-4B42-B41E-140EB701A48C}"/>
              </a:ext>
            </a:extLst>
          </p:cNvPr>
          <p:cNvSpPr/>
          <p:nvPr/>
        </p:nvSpPr>
        <p:spPr>
          <a:xfrm>
            <a:off x="3920933" y="3712898"/>
            <a:ext cx="2098303" cy="1051673"/>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fi-FI" dirty="0"/>
              <a:t>Nykytilan arviointi: ennakkotyö + työpajat</a:t>
            </a:r>
          </a:p>
        </p:txBody>
      </p:sp>
      <p:sp>
        <p:nvSpPr>
          <p:cNvPr id="19" name="Tekstiruutu 18">
            <a:extLst>
              <a:ext uri="{FF2B5EF4-FFF2-40B4-BE49-F238E27FC236}">
                <a16:creationId xmlns:a16="http://schemas.microsoft.com/office/drawing/2014/main" id="{2216E209-48B2-4D11-B260-EFA66216B6F3}"/>
              </a:ext>
            </a:extLst>
          </p:cNvPr>
          <p:cNvSpPr txBox="1"/>
          <p:nvPr/>
        </p:nvSpPr>
        <p:spPr>
          <a:xfrm>
            <a:off x="606315" y="3005037"/>
            <a:ext cx="782587" cy="307777"/>
          </a:xfrm>
          <a:prstGeom prst="rect">
            <a:avLst/>
          </a:prstGeom>
          <a:noFill/>
        </p:spPr>
        <p:txBody>
          <a:bodyPr wrap="none" rtlCol="0">
            <a:spAutoFit/>
          </a:bodyPr>
          <a:lstStyle/>
          <a:p>
            <a:r>
              <a:rPr lang="fi-FI"/>
              <a:t>viikko 1</a:t>
            </a:r>
          </a:p>
        </p:txBody>
      </p:sp>
      <p:sp>
        <p:nvSpPr>
          <p:cNvPr id="20" name="Tekstiruutu 19">
            <a:extLst>
              <a:ext uri="{FF2B5EF4-FFF2-40B4-BE49-F238E27FC236}">
                <a16:creationId xmlns:a16="http://schemas.microsoft.com/office/drawing/2014/main" id="{6E1F0E54-4D56-4661-B249-FD72041E42C9}"/>
              </a:ext>
            </a:extLst>
          </p:cNvPr>
          <p:cNvSpPr txBox="1"/>
          <p:nvPr/>
        </p:nvSpPr>
        <p:spPr>
          <a:xfrm>
            <a:off x="7326733" y="3009984"/>
            <a:ext cx="1074590" cy="369332"/>
          </a:xfrm>
          <a:prstGeom prst="rect">
            <a:avLst/>
          </a:prstGeom>
          <a:noFill/>
        </p:spPr>
        <p:txBody>
          <a:bodyPr wrap="none" rtlCol="0">
            <a:spAutoFit/>
          </a:bodyPr>
          <a:lstStyle/>
          <a:p>
            <a:r>
              <a:rPr lang="fi-FI" dirty="0"/>
              <a:t>viikko 6-7</a:t>
            </a:r>
          </a:p>
        </p:txBody>
      </p:sp>
      <p:sp>
        <p:nvSpPr>
          <p:cNvPr id="21" name="Suorakulmio: Pyöristetyt kulmat 20">
            <a:extLst>
              <a:ext uri="{FF2B5EF4-FFF2-40B4-BE49-F238E27FC236}">
                <a16:creationId xmlns:a16="http://schemas.microsoft.com/office/drawing/2014/main" id="{77EC7D65-323F-4D13-A908-330DD5706EB8}"/>
              </a:ext>
            </a:extLst>
          </p:cNvPr>
          <p:cNvSpPr/>
          <p:nvPr/>
        </p:nvSpPr>
        <p:spPr>
          <a:xfrm>
            <a:off x="2641491" y="4560957"/>
            <a:ext cx="754488" cy="462072"/>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100"/>
              <a:t>Työpaja</a:t>
            </a:r>
          </a:p>
        </p:txBody>
      </p:sp>
      <p:sp>
        <p:nvSpPr>
          <p:cNvPr id="22" name="Suorakulmio: Pyöristetyt kulmat 21">
            <a:extLst>
              <a:ext uri="{FF2B5EF4-FFF2-40B4-BE49-F238E27FC236}">
                <a16:creationId xmlns:a16="http://schemas.microsoft.com/office/drawing/2014/main" id="{D34DBAC5-7B87-46C8-8743-89BD9747D809}"/>
              </a:ext>
            </a:extLst>
          </p:cNvPr>
          <p:cNvSpPr/>
          <p:nvPr/>
        </p:nvSpPr>
        <p:spPr>
          <a:xfrm>
            <a:off x="4737557" y="4835634"/>
            <a:ext cx="754488" cy="462072"/>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100"/>
              <a:t>Työpaja</a:t>
            </a:r>
          </a:p>
        </p:txBody>
      </p:sp>
      <p:sp>
        <p:nvSpPr>
          <p:cNvPr id="23" name="Suorakulmio: Pyöristetyt kulmat 22">
            <a:extLst>
              <a:ext uri="{FF2B5EF4-FFF2-40B4-BE49-F238E27FC236}">
                <a16:creationId xmlns:a16="http://schemas.microsoft.com/office/drawing/2014/main" id="{F0D43C8A-BF38-463A-936B-8CF4AB19C42F}"/>
              </a:ext>
            </a:extLst>
          </p:cNvPr>
          <p:cNvSpPr/>
          <p:nvPr/>
        </p:nvSpPr>
        <p:spPr>
          <a:xfrm>
            <a:off x="4889957" y="4988034"/>
            <a:ext cx="754488" cy="462072"/>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100"/>
              <a:t>Työpaja</a:t>
            </a:r>
          </a:p>
        </p:txBody>
      </p:sp>
      <p:sp>
        <p:nvSpPr>
          <p:cNvPr id="24" name="Suorakulmio: Pyöristetyt kulmat 23">
            <a:extLst>
              <a:ext uri="{FF2B5EF4-FFF2-40B4-BE49-F238E27FC236}">
                <a16:creationId xmlns:a16="http://schemas.microsoft.com/office/drawing/2014/main" id="{649808C2-C94D-445E-AE36-EAA9B66E6AC6}"/>
              </a:ext>
            </a:extLst>
          </p:cNvPr>
          <p:cNvSpPr/>
          <p:nvPr/>
        </p:nvSpPr>
        <p:spPr>
          <a:xfrm>
            <a:off x="5042357" y="5140434"/>
            <a:ext cx="754488" cy="462072"/>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100"/>
              <a:t>Työpaja</a:t>
            </a:r>
          </a:p>
        </p:txBody>
      </p:sp>
      <p:sp>
        <p:nvSpPr>
          <p:cNvPr id="25" name="Suorakulmio: Pyöristetyt kulmat 24">
            <a:extLst>
              <a:ext uri="{FF2B5EF4-FFF2-40B4-BE49-F238E27FC236}">
                <a16:creationId xmlns:a16="http://schemas.microsoft.com/office/drawing/2014/main" id="{B28853F9-CB5B-437E-9BEE-3F4A7314B4A5}"/>
              </a:ext>
            </a:extLst>
          </p:cNvPr>
          <p:cNvSpPr/>
          <p:nvPr/>
        </p:nvSpPr>
        <p:spPr>
          <a:xfrm>
            <a:off x="5194757" y="5292834"/>
            <a:ext cx="754488" cy="462072"/>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100"/>
              <a:t>Työpaja</a:t>
            </a:r>
          </a:p>
        </p:txBody>
      </p:sp>
      <p:sp>
        <p:nvSpPr>
          <p:cNvPr id="26" name="Suorakulmio: Pyöristetyt kulmat 25">
            <a:extLst>
              <a:ext uri="{FF2B5EF4-FFF2-40B4-BE49-F238E27FC236}">
                <a16:creationId xmlns:a16="http://schemas.microsoft.com/office/drawing/2014/main" id="{3650A0FB-3AD8-4FAF-A574-E2F85466AF6D}"/>
              </a:ext>
            </a:extLst>
          </p:cNvPr>
          <p:cNvSpPr/>
          <p:nvPr/>
        </p:nvSpPr>
        <p:spPr>
          <a:xfrm>
            <a:off x="5347157" y="5445234"/>
            <a:ext cx="754488" cy="462072"/>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100"/>
              <a:t>Työpaja</a:t>
            </a:r>
          </a:p>
        </p:txBody>
      </p:sp>
      <p:sp>
        <p:nvSpPr>
          <p:cNvPr id="27" name="Suorakulmio: Pyöristetyt kulmat 26">
            <a:extLst>
              <a:ext uri="{FF2B5EF4-FFF2-40B4-BE49-F238E27FC236}">
                <a16:creationId xmlns:a16="http://schemas.microsoft.com/office/drawing/2014/main" id="{D87D467A-BD4C-4305-B718-38FDE4831FF0}"/>
              </a:ext>
            </a:extLst>
          </p:cNvPr>
          <p:cNvSpPr/>
          <p:nvPr/>
        </p:nvSpPr>
        <p:spPr>
          <a:xfrm>
            <a:off x="1999708" y="3843728"/>
            <a:ext cx="1436817" cy="790015"/>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fi-FI" dirty="0"/>
              <a:t>Johdon työpaja</a:t>
            </a:r>
          </a:p>
        </p:txBody>
      </p:sp>
      <p:sp>
        <p:nvSpPr>
          <p:cNvPr id="28" name="Suorakulmio: Pyöristetyt kulmat 27">
            <a:extLst>
              <a:ext uri="{FF2B5EF4-FFF2-40B4-BE49-F238E27FC236}">
                <a16:creationId xmlns:a16="http://schemas.microsoft.com/office/drawing/2014/main" id="{BD51B94D-7BAC-4AB7-8731-E78AACB6E8C2}"/>
              </a:ext>
            </a:extLst>
          </p:cNvPr>
          <p:cNvSpPr/>
          <p:nvPr/>
        </p:nvSpPr>
        <p:spPr>
          <a:xfrm>
            <a:off x="7331336" y="4619972"/>
            <a:ext cx="754488" cy="462072"/>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100"/>
              <a:t>Työpaja</a:t>
            </a:r>
          </a:p>
        </p:txBody>
      </p:sp>
      <p:sp>
        <p:nvSpPr>
          <p:cNvPr id="29" name="Suorakulmio: Pyöristetyt kulmat 28">
            <a:extLst>
              <a:ext uri="{FF2B5EF4-FFF2-40B4-BE49-F238E27FC236}">
                <a16:creationId xmlns:a16="http://schemas.microsoft.com/office/drawing/2014/main" id="{0300D2E6-F9DA-4BD4-AA14-86D4143E549B}"/>
              </a:ext>
            </a:extLst>
          </p:cNvPr>
          <p:cNvSpPr/>
          <p:nvPr/>
        </p:nvSpPr>
        <p:spPr>
          <a:xfrm>
            <a:off x="812747" y="4756998"/>
            <a:ext cx="754488" cy="462072"/>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100"/>
              <a:t>Työpaja</a:t>
            </a:r>
          </a:p>
        </p:txBody>
      </p:sp>
      <p:sp>
        <p:nvSpPr>
          <p:cNvPr id="30" name="Suorakulmio: Pyöristetyt kulmat 29">
            <a:extLst>
              <a:ext uri="{FF2B5EF4-FFF2-40B4-BE49-F238E27FC236}">
                <a16:creationId xmlns:a16="http://schemas.microsoft.com/office/drawing/2014/main" id="{D9D46EB6-435D-4163-A5F5-74A6240262F5}"/>
              </a:ext>
            </a:extLst>
          </p:cNvPr>
          <p:cNvSpPr/>
          <p:nvPr/>
        </p:nvSpPr>
        <p:spPr>
          <a:xfrm>
            <a:off x="202302" y="3643792"/>
            <a:ext cx="1428385" cy="1195291"/>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20000"/>
          </a:bodyPr>
          <a:lstStyle/>
          <a:p>
            <a:pPr algn="ctr"/>
            <a:r>
              <a:rPr lang="fi-FI" dirty="0"/>
              <a:t>Arvioinnin aloituskokous ja Kybermittarin esittely</a:t>
            </a:r>
          </a:p>
        </p:txBody>
      </p:sp>
      <p:sp>
        <p:nvSpPr>
          <p:cNvPr id="31" name="Suorakulmio: Taitettu kulma 30">
            <a:extLst>
              <a:ext uri="{FF2B5EF4-FFF2-40B4-BE49-F238E27FC236}">
                <a16:creationId xmlns:a16="http://schemas.microsoft.com/office/drawing/2014/main" id="{79AFC976-7989-4C4B-AAAA-73524282D29C}"/>
              </a:ext>
            </a:extLst>
          </p:cNvPr>
          <p:cNvSpPr/>
          <p:nvPr/>
        </p:nvSpPr>
        <p:spPr>
          <a:xfrm>
            <a:off x="8110832" y="4335983"/>
            <a:ext cx="1781853" cy="1071665"/>
          </a:xfrm>
          <a:prstGeom prst="foldedCorner">
            <a:avLst/>
          </a:prstGeom>
          <a:solidFill>
            <a:srgbClr val="00602B"/>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lnSpcReduction="10000"/>
          </a:bodyPr>
          <a:lstStyle/>
          <a:p>
            <a:pPr algn="ctr"/>
            <a:r>
              <a:rPr lang="fi-FI" dirty="0"/>
              <a:t>Kyberturvallisuus-nykytilan arviointiraportti</a:t>
            </a:r>
          </a:p>
        </p:txBody>
      </p:sp>
      <p:sp>
        <p:nvSpPr>
          <p:cNvPr id="32" name="Suorakulmio: Pyöristetyt kulmat 31">
            <a:extLst>
              <a:ext uri="{FF2B5EF4-FFF2-40B4-BE49-F238E27FC236}">
                <a16:creationId xmlns:a16="http://schemas.microsoft.com/office/drawing/2014/main" id="{3DF94708-C8FE-4EC6-A4F1-F868AEB6EFB0}"/>
              </a:ext>
            </a:extLst>
          </p:cNvPr>
          <p:cNvSpPr/>
          <p:nvPr/>
        </p:nvSpPr>
        <p:spPr>
          <a:xfrm>
            <a:off x="6925958" y="3789329"/>
            <a:ext cx="1254950" cy="898810"/>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t>Tulos-työpaja</a:t>
            </a:r>
          </a:p>
        </p:txBody>
      </p:sp>
      <p:sp>
        <p:nvSpPr>
          <p:cNvPr id="34" name="Alatunnisteen paikkamerkki 6">
            <a:extLst>
              <a:ext uri="{FF2B5EF4-FFF2-40B4-BE49-F238E27FC236}">
                <a16:creationId xmlns:a16="http://schemas.microsoft.com/office/drawing/2014/main" id="{E12737DA-D0EF-5B43-AB06-A2311C136138}"/>
              </a:ext>
            </a:extLst>
          </p:cNvPr>
          <p:cNvSpPr txBox="1">
            <a:spLocks/>
          </p:cNvSpPr>
          <p:nvPr/>
        </p:nvSpPr>
        <p:spPr>
          <a:xfrm>
            <a:off x="11604779" y="6472035"/>
            <a:ext cx="299399" cy="365125"/>
          </a:xfrm>
          <a:prstGeom prst="rect">
            <a:avLst/>
          </a:prstGeom>
        </p:spPr>
        <p:txBody>
          <a:bodyPr/>
          <a:lstStyle>
            <a:defPPr>
              <a:defRPr lang="en-US"/>
            </a:defPPr>
            <a:lvl1pPr marL="0" algn="l" defTabSz="914400" rtl="0" eaLnBrk="1" latinLnBrk="0" hangingPunct="1">
              <a:defRPr sz="14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E7DFC45-202A-5540-B5B8-26017AEBEE67}" type="slidenum">
              <a:rPr lang="en-US" smtClean="0">
                <a:solidFill>
                  <a:schemeClr val="bg1"/>
                </a:solidFill>
              </a:rPr>
              <a:pPr/>
              <a:t>5</a:t>
            </a:fld>
            <a:endParaRPr lang="en-US" dirty="0">
              <a:solidFill>
                <a:schemeClr val="bg1"/>
              </a:solidFill>
            </a:endParaRPr>
          </a:p>
        </p:txBody>
      </p:sp>
    </p:spTree>
    <p:extLst>
      <p:ext uri="{BB962C8B-B14F-4D97-AF65-F5344CB8AC3E}">
        <p14:creationId xmlns:p14="http://schemas.microsoft.com/office/powerpoint/2010/main" val="823120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82ECEF65-CAA6-422A-85B9-D095B5D78D47}"/>
              </a:ext>
            </a:extLst>
          </p:cNvPr>
          <p:cNvSpPr>
            <a:spLocks noGrp="1"/>
          </p:cNvSpPr>
          <p:nvPr>
            <p:ph type="title"/>
          </p:nvPr>
        </p:nvSpPr>
        <p:spPr>
          <a:xfrm>
            <a:off x="409574" y="710230"/>
            <a:ext cx="11306175" cy="498651"/>
          </a:xfrm>
        </p:spPr>
        <p:txBody>
          <a:bodyPr>
            <a:normAutofit fontScale="90000"/>
          </a:bodyPr>
          <a:lstStyle/>
          <a:p>
            <a:r>
              <a:rPr lang="fi-FI" dirty="0"/>
              <a:t>PROJEKTIN VALMISTELU JA SUUNNITTELU</a:t>
            </a:r>
            <a:endParaRPr lang="fi-FI" sz="2400" dirty="0"/>
          </a:p>
        </p:txBody>
      </p:sp>
      <p:sp>
        <p:nvSpPr>
          <p:cNvPr id="3" name="Sisällön paikkamerkki 2">
            <a:extLst>
              <a:ext uri="{FF2B5EF4-FFF2-40B4-BE49-F238E27FC236}">
                <a16:creationId xmlns:a16="http://schemas.microsoft.com/office/drawing/2014/main" id="{31E8A2E0-4DF7-4029-9C4E-B583ECB0A896}"/>
              </a:ext>
            </a:extLst>
          </p:cNvPr>
          <p:cNvSpPr>
            <a:spLocks noGrp="1"/>
          </p:cNvSpPr>
          <p:nvPr>
            <p:ph idx="1"/>
          </p:nvPr>
        </p:nvSpPr>
        <p:spPr>
          <a:xfrm>
            <a:off x="409575" y="1485930"/>
            <a:ext cx="11306175" cy="5372070"/>
          </a:xfrm>
        </p:spPr>
        <p:txBody>
          <a:bodyPr vert="horz" lIns="91440" tIns="45720" rIns="91440" bIns="45720" rtlCol="0" anchor="t">
            <a:normAutofit fontScale="47500" lnSpcReduction="20000"/>
          </a:bodyPr>
          <a:lstStyle/>
          <a:p>
            <a:pPr marL="285750" indent="-285750">
              <a:lnSpc>
                <a:spcPct val="120000"/>
              </a:lnSpc>
              <a:spcAft>
                <a:spcPts val="600"/>
              </a:spcAft>
              <a:buFont typeface="Arial" panose="020B0604020202020204" pitchFamily="34" charset="0"/>
              <a:buChar char="•"/>
            </a:pPr>
            <a:r>
              <a:rPr lang="fi-FI" sz="2500" dirty="0">
                <a:latin typeface="+mn-lt"/>
              </a:rPr>
              <a:t>Arvioinnin laajuuden määrittely on tärkeää tehdä huolellisesti ennen arvioinnin aloitusta. Huomioita liittyen laajuuden määrittelyyn:</a:t>
            </a:r>
          </a:p>
          <a:p>
            <a:pPr marL="742950" lvl="1" indent="-285750">
              <a:lnSpc>
                <a:spcPct val="120000"/>
              </a:lnSpc>
              <a:spcAft>
                <a:spcPts val="600"/>
              </a:spcAft>
              <a:buFont typeface="Arial" panose="020B0604020202020204" pitchFamily="34" charset="0"/>
              <a:buChar char="•"/>
            </a:pPr>
            <a:r>
              <a:rPr lang="fi-FI" sz="2500" dirty="0">
                <a:latin typeface="+mn-lt"/>
              </a:rPr>
              <a:t>Ennen arviointia tehty toimintojen ja tietojärjestelmien kriittisyyden karkea arviointi auttaa määrittämään sopivan laajuuden.</a:t>
            </a:r>
          </a:p>
          <a:p>
            <a:pPr marL="742950" lvl="1" indent="-285750">
              <a:lnSpc>
                <a:spcPct val="120000"/>
              </a:lnSpc>
              <a:spcAft>
                <a:spcPts val="600"/>
              </a:spcAft>
              <a:buFont typeface="Arial" panose="020B0604020202020204" pitchFamily="34" charset="0"/>
              <a:buChar char="•"/>
            </a:pPr>
            <a:r>
              <a:rPr lang="fi-FI" sz="2500" dirty="0">
                <a:latin typeface="+mn-lt"/>
              </a:rPr>
              <a:t>Arvioinnin laajuus vaikuttaa myös organisaation sisäisten ja ulkoisten asiantuntijoiden tarpeeseen työn aikana.</a:t>
            </a:r>
          </a:p>
          <a:p>
            <a:pPr marL="742950" lvl="1" indent="-285750">
              <a:lnSpc>
                <a:spcPct val="120000"/>
              </a:lnSpc>
              <a:spcAft>
                <a:spcPts val="600"/>
              </a:spcAft>
              <a:buFont typeface="Arial" panose="020B0604020202020204" pitchFamily="34" charset="0"/>
              <a:buChar char="•"/>
            </a:pPr>
            <a:r>
              <a:rPr lang="fi-FI" sz="2500" dirty="0">
                <a:latin typeface="+mn-lt"/>
              </a:rPr>
              <a:t>Laajuuden määrittelylle on syytä varata riittävästi aikaa, tarvittaessa useampi valmistelupalaveri</a:t>
            </a:r>
            <a:r>
              <a:rPr lang="fi-FI" sz="2500" dirty="0"/>
              <a:t>.</a:t>
            </a:r>
            <a:endParaRPr lang="fi-FI" sz="2500" dirty="0">
              <a:latin typeface="+mn-lt"/>
            </a:endParaRPr>
          </a:p>
          <a:p>
            <a:pPr marL="742950" lvl="1" indent="-285750">
              <a:lnSpc>
                <a:spcPct val="120000"/>
              </a:lnSpc>
              <a:spcAft>
                <a:spcPts val="600"/>
              </a:spcAft>
              <a:buFont typeface="Arial" panose="020B0604020202020204" pitchFamily="34" charset="0"/>
              <a:buChar char="•"/>
            </a:pPr>
            <a:r>
              <a:rPr lang="fi-FI" sz="2500" dirty="0">
                <a:latin typeface="+mn-lt"/>
              </a:rPr>
              <a:t>Työpajojen alussa laajuus </a:t>
            </a:r>
            <a:r>
              <a:rPr lang="fi-FI" sz="2500" dirty="0"/>
              <a:t>kannattaa tarvittaessa käydä</a:t>
            </a:r>
            <a:r>
              <a:rPr lang="fi-FI" sz="2500" dirty="0">
                <a:latin typeface="+mn-lt"/>
              </a:rPr>
              <a:t> läpi, jotta arviointi keskittyy oikeisiin asioihin. </a:t>
            </a:r>
          </a:p>
          <a:p>
            <a:pPr marL="285750" indent="-285750">
              <a:lnSpc>
                <a:spcPct val="120000"/>
              </a:lnSpc>
              <a:spcAft>
                <a:spcPts val="600"/>
              </a:spcAft>
              <a:buFont typeface="Arial" panose="020B0604020202020204" pitchFamily="34" charset="0"/>
              <a:buChar char="•"/>
            </a:pPr>
            <a:r>
              <a:rPr lang="fi-FI" sz="2500" dirty="0">
                <a:latin typeface="+mn-lt"/>
              </a:rPr>
              <a:t>Arviointityöpajoihin on varattava riittävästi aikaa, jotta eri vaatimusten kohdalla heräävää keskustelua ehditään käydä riittävällä tasolla, ja näin saada myös arvioinnin lopputulos mahdollisimman todenmukaiseksi</a:t>
            </a:r>
          </a:p>
          <a:p>
            <a:pPr marL="742950" lvl="1" indent="-285750">
              <a:lnSpc>
                <a:spcPct val="120000"/>
              </a:lnSpc>
              <a:spcAft>
                <a:spcPts val="600"/>
              </a:spcAft>
              <a:buFont typeface="Arial" panose="020B0604020202020204" pitchFamily="34" charset="0"/>
              <a:buChar char="•"/>
            </a:pPr>
            <a:r>
              <a:rPr lang="fi-FI" sz="2500" dirty="0">
                <a:latin typeface="+mn-lt"/>
              </a:rPr>
              <a:t> Osallistujien välinen keskustelu on pelkän nykytila-arvioinnin lisäksi hyvää herättelyä organisaatiossa ajattelemaan kyberturvallisuuden eri osa-alueiden merkitystä ja todellista tilaa.</a:t>
            </a:r>
          </a:p>
          <a:p>
            <a:pPr marL="742950" lvl="1" indent="-285750">
              <a:lnSpc>
                <a:spcPct val="120000"/>
              </a:lnSpc>
              <a:spcAft>
                <a:spcPts val="600"/>
              </a:spcAft>
              <a:buFont typeface="Arial" panose="020B0604020202020204" pitchFamily="34" charset="0"/>
              <a:buChar char="•"/>
            </a:pPr>
            <a:r>
              <a:rPr lang="fi-FI" sz="2500" dirty="0">
                <a:latin typeface="+mn-lt"/>
              </a:rPr>
              <a:t>Keskimäärin 2 tuntia per Kybermittarin osio on sopiva aikavaraus työpajoihin, mutta se edellyttää etukäteisvalmistelua organisaation asiantuntijoiden toimesta.</a:t>
            </a:r>
            <a:endParaRPr lang="fi-FI" sz="2500" dirty="0">
              <a:highlight>
                <a:srgbClr val="FFFF00"/>
              </a:highlight>
              <a:latin typeface="+mn-lt"/>
              <a:cs typeface="Calibri"/>
            </a:endParaRPr>
          </a:p>
          <a:p>
            <a:pPr marL="285750" indent="-285750">
              <a:lnSpc>
                <a:spcPct val="120000"/>
              </a:lnSpc>
              <a:spcAft>
                <a:spcPts val="600"/>
              </a:spcAft>
              <a:buFont typeface="Arial" panose="020B0604020202020204" pitchFamily="34" charset="0"/>
              <a:buChar char="•"/>
            </a:pPr>
            <a:r>
              <a:rPr lang="fi-FI" sz="2500" dirty="0">
                <a:latin typeface="+mn-lt"/>
              </a:rPr>
              <a:t>Ennen Kyberturvallisuuden nykytilan arviointia on kaikkien työhön osallistuvien syytä sisäistää, mitä kyberturvallisuus tarkoittaa oman organisaation toiminnassa, esim</a:t>
            </a:r>
            <a:r>
              <a:rPr lang="fi-FI" sz="2500" dirty="0"/>
              <a:t>erkiksi</a:t>
            </a:r>
            <a:r>
              <a:rPr lang="fi-FI" sz="2500" dirty="0">
                <a:latin typeface="+mn-lt"/>
              </a:rPr>
              <a:t> suhteessa organisaation toiminnan tavoitteisiin, ja sitä kautta syntyvä ymmärrys, miksi nykytilan arviointia tehdään. Arviointityö ja tulosten hyödyntäminen tulee olla osa organisaation kyberturvallisuuden hallinnan kokonaisuutta, ettei arviointia "tehdä vain tekemisen vuoksi".</a:t>
            </a:r>
          </a:p>
          <a:p>
            <a:pPr marL="285750" indent="-285750">
              <a:lnSpc>
                <a:spcPct val="120000"/>
              </a:lnSpc>
              <a:spcAft>
                <a:spcPts val="600"/>
              </a:spcAft>
              <a:buFont typeface="Arial" panose="020B0604020202020204" pitchFamily="34" charset="0"/>
              <a:buChar char="•"/>
            </a:pPr>
            <a:r>
              <a:rPr lang="fi-FI" sz="2500" dirty="0">
                <a:latin typeface="+mn-lt"/>
                <a:cs typeface="Calibri"/>
              </a:rPr>
              <a:t>Kybermittari tuo tarkasteltavaksi paljon yksityiskohtia organisaation kyberturvallisuuden hallinnasta ja projektin edetessä voi kokonaiskuva kadota. On tärkeää, että kyberturvallisuuden kokonaiskuvaa pidetään yllä koko nykytila-arvioinnin ajan.</a:t>
            </a:r>
          </a:p>
          <a:p>
            <a:pPr marL="285750" indent="-285750">
              <a:lnSpc>
                <a:spcPct val="120000"/>
              </a:lnSpc>
              <a:spcAft>
                <a:spcPts val="600"/>
              </a:spcAft>
              <a:buFont typeface="Arial" panose="020B0604020202020204" pitchFamily="34" charset="0"/>
              <a:buChar char="•"/>
            </a:pPr>
            <a:r>
              <a:rPr lang="fi-FI" sz="2500" dirty="0"/>
              <a:t>Projektin valmisteluvaiheessa on syytä arvioida, pystytäänkö nykytilan arviointi Kybermittarilla viemään läpi organisaation omilla resursseilla vai onko ulkoisen asiantuntijan käyttö tarpeen. Ulkoinen asiantuntija voi tuoda sekä Kybermittariin liittyvää osaamista, että laajan näkemyksen toimialan kyberturvallisuuteen liittyvistä asioista.</a:t>
            </a:r>
            <a:endParaRPr lang="fi-FI" sz="2500" dirty="0">
              <a:latin typeface="+mn-lt"/>
            </a:endParaRPr>
          </a:p>
        </p:txBody>
      </p:sp>
      <p:sp>
        <p:nvSpPr>
          <p:cNvPr id="4" name="Dian numeron paikkamerkki 3">
            <a:extLst>
              <a:ext uri="{FF2B5EF4-FFF2-40B4-BE49-F238E27FC236}">
                <a16:creationId xmlns:a16="http://schemas.microsoft.com/office/drawing/2014/main" id="{6FB3F2D9-0418-4C02-9562-613F84CEC318}"/>
              </a:ext>
            </a:extLst>
          </p:cNvPr>
          <p:cNvSpPr>
            <a:spLocks noGrp="1"/>
          </p:cNvSpPr>
          <p:nvPr>
            <p:ph type="sldNum" sz="quarter" idx="12"/>
          </p:nvPr>
        </p:nvSpPr>
        <p:spPr/>
        <p:txBody>
          <a:bodyPr/>
          <a:lstStyle/>
          <a:p>
            <a:r>
              <a:rPr lang="fi-FI"/>
              <a:t> </a:t>
            </a:r>
          </a:p>
        </p:txBody>
      </p:sp>
      <p:sp>
        <p:nvSpPr>
          <p:cNvPr id="8" name="Alatunnisteen paikkamerkki 6">
            <a:extLst>
              <a:ext uri="{FF2B5EF4-FFF2-40B4-BE49-F238E27FC236}">
                <a16:creationId xmlns:a16="http://schemas.microsoft.com/office/drawing/2014/main" id="{F4EF88FF-13E9-C54B-9850-0013AB506B46}"/>
              </a:ext>
            </a:extLst>
          </p:cNvPr>
          <p:cNvSpPr>
            <a:spLocks noGrp="1"/>
          </p:cNvSpPr>
          <p:nvPr>
            <p:ph type="ftr" sz="quarter" idx="11"/>
          </p:nvPr>
        </p:nvSpPr>
        <p:spPr>
          <a:xfrm>
            <a:off x="11604779" y="6472035"/>
            <a:ext cx="299399" cy="365125"/>
          </a:xfrm>
        </p:spPr>
        <p:txBody>
          <a:bodyPr/>
          <a:lstStyle/>
          <a:p>
            <a:fld id="{7E7DFC45-202A-5540-B5B8-26017AEBEE67}" type="slidenum">
              <a:rPr lang="en-US" smtClean="0">
                <a:solidFill>
                  <a:schemeClr val="bg1"/>
                </a:solidFill>
              </a:rPr>
              <a:t>6</a:t>
            </a:fld>
            <a:endParaRPr lang="en-US" dirty="0">
              <a:solidFill>
                <a:schemeClr val="bg1"/>
              </a:solidFill>
            </a:endParaRPr>
          </a:p>
        </p:txBody>
      </p:sp>
    </p:spTree>
    <p:extLst>
      <p:ext uri="{BB962C8B-B14F-4D97-AF65-F5344CB8AC3E}">
        <p14:creationId xmlns:p14="http://schemas.microsoft.com/office/powerpoint/2010/main" val="43659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82ECEF65-CAA6-422A-85B9-D095B5D78D47}"/>
              </a:ext>
            </a:extLst>
          </p:cNvPr>
          <p:cNvSpPr>
            <a:spLocks noGrp="1"/>
          </p:cNvSpPr>
          <p:nvPr>
            <p:ph type="title"/>
          </p:nvPr>
        </p:nvSpPr>
        <p:spPr>
          <a:xfrm>
            <a:off x="323850" y="801997"/>
            <a:ext cx="11306175" cy="498651"/>
          </a:xfrm>
        </p:spPr>
        <p:txBody>
          <a:bodyPr>
            <a:normAutofit fontScale="90000"/>
          </a:bodyPr>
          <a:lstStyle/>
          <a:p>
            <a:r>
              <a:rPr lang="fi-FI" b="1" dirty="0"/>
              <a:t>TARVITTAVAT RESURSSIT JA TYÖMÄÄRÄ</a:t>
            </a:r>
            <a:endParaRPr lang="fi-FI" sz="2400" dirty="0"/>
          </a:p>
        </p:txBody>
      </p:sp>
      <p:sp>
        <p:nvSpPr>
          <p:cNvPr id="3" name="Sisällön paikkamerkki 2">
            <a:extLst>
              <a:ext uri="{FF2B5EF4-FFF2-40B4-BE49-F238E27FC236}">
                <a16:creationId xmlns:a16="http://schemas.microsoft.com/office/drawing/2014/main" id="{31E8A2E0-4DF7-4029-9C4E-B583ECB0A896}"/>
              </a:ext>
            </a:extLst>
          </p:cNvPr>
          <p:cNvSpPr>
            <a:spLocks noGrp="1"/>
          </p:cNvSpPr>
          <p:nvPr>
            <p:ph idx="1"/>
          </p:nvPr>
        </p:nvSpPr>
        <p:spPr/>
        <p:txBody>
          <a:bodyPr>
            <a:normAutofit lnSpcReduction="10000"/>
          </a:bodyPr>
          <a:lstStyle/>
          <a:p>
            <a:pPr marL="342900" lvl="0" indent="-342900">
              <a:lnSpc>
                <a:spcPct val="120000"/>
              </a:lnSpc>
              <a:buFont typeface="Arial" panose="020B0604020202020204" pitchFamily="34" charset="0"/>
              <a:buChar char="•"/>
            </a:pPr>
            <a:r>
              <a:rPr lang="fi-FI" sz="1200" dirty="0"/>
              <a:t>Kohdeorganisaation omien asiantuntijoiden ja eri osa-alueista vastaavien riittävä panos on tarpeen kyberturvallisuuden nykytilan arvioinnissa, koska lopulta kyse on organisaation oman toiminnan kehittämisestä. Panostamalla Kybermittarin käyttöönottoon siitä saa toimivan työkalun säännöllistä seurantaa ja arviointia varten. </a:t>
            </a:r>
          </a:p>
          <a:p>
            <a:pPr marL="342900" lvl="0" indent="-342900">
              <a:lnSpc>
                <a:spcPct val="120000"/>
              </a:lnSpc>
              <a:buFont typeface="Arial" panose="020B0604020202020204" pitchFamily="34" charset="0"/>
              <a:buChar char="•"/>
            </a:pPr>
            <a:r>
              <a:rPr lang="fi-FI" sz="1200" b="1" dirty="0"/>
              <a:t>Huolellinen ennakkotyö on tärkeää, jotta työpajoissa ei käytetä turhaa aikaa politiikkojen, prosessien, riskiarvioiden ja vastaavien dokumentaation etsimiseen ja tarkempaan läpikäyntiin.</a:t>
            </a:r>
          </a:p>
          <a:p>
            <a:pPr marL="342900" indent="-342900">
              <a:lnSpc>
                <a:spcPct val="120000"/>
              </a:lnSpc>
              <a:buFont typeface="Arial" panose="020B0604020202020204" pitchFamily="34" charset="0"/>
              <a:buChar char="•"/>
            </a:pPr>
            <a:r>
              <a:rPr lang="fi-FI" sz="1200" dirty="0"/>
              <a:t>Kybermittaria tuntevan asiantuntijan on syytä ohjata arvioinnin tekemistä. Asiantuntija voi olla tukena ennakkotyössä esimerkiksi puhelimitse, sähköpostitse tai etäkokoussovelluksen avulla. Näin kohdeorganisaation muut asiantuntijat saavat heti tarkennuksia Kybermittarin eri osioiden asiasisältöihin.</a:t>
            </a:r>
          </a:p>
          <a:p>
            <a:pPr marL="342900" lvl="0" indent="-342900">
              <a:lnSpc>
                <a:spcPct val="120000"/>
              </a:lnSpc>
              <a:buFont typeface="Arial" panose="020B0604020202020204" pitchFamily="34" charset="0"/>
              <a:buChar char="•"/>
            </a:pPr>
            <a:r>
              <a:rPr lang="fi-FI" sz="1200" dirty="0"/>
              <a:t>Kohdeorganisaation resurssien työmäärä riippuu siitä, mikä on organisaation kypsyystaso kokonaisuudessaan, sekä nykytila-arvioinnista vastaavan projektipäällikön osaaminen ja ennen kaikkea osallistujien kokemus oman organisaation toiminnasta. Nämä vaikuttavat siihen, kuinka paljon aikaa menee eri osa-alueiden osalta nykytilan selvitystyöhön. Toisaalta mikäli työhön käytetään arviointivaiheessa enemmän aikaa, koko organisaatio hyötyy ja oppii arvioinnista enemmän, mikä on pitkäjänteisen kehittämisen kannalta hyödyksi.</a:t>
            </a:r>
          </a:p>
          <a:p>
            <a:pPr marL="342900" lvl="0" indent="-342900">
              <a:lnSpc>
                <a:spcPct val="120000"/>
              </a:lnSpc>
              <a:buFont typeface="Arial" panose="020B0604020202020204" pitchFamily="34" charset="0"/>
              <a:buChar char="•"/>
            </a:pPr>
            <a:r>
              <a:rPr lang="fi-FI" sz="1200" dirty="0"/>
              <a:t>Kokonaisuudessaan kohdeorganisaation puolelta tarvittavan työmäärän voi arvioida karkeasti seuraavasti:</a:t>
            </a:r>
          </a:p>
          <a:p>
            <a:pPr marL="800100" lvl="1" indent="-342900">
              <a:lnSpc>
                <a:spcPct val="120000"/>
              </a:lnSpc>
              <a:buFont typeface="Arial" panose="020B0604020202020204" pitchFamily="34" charset="0"/>
              <a:buChar char="•"/>
            </a:pPr>
            <a:r>
              <a:rPr lang="fi-FI" sz="1200" dirty="0"/>
              <a:t>Aloituskokous ja tulostyöpaja: Organisaation johto (soveltuvin osin) sekä tarvittavat avainresurssit (4 tuntia).</a:t>
            </a:r>
          </a:p>
          <a:p>
            <a:pPr marL="800100" lvl="1" indent="-342900">
              <a:lnSpc>
                <a:spcPct val="120000"/>
              </a:lnSpc>
              <a:buFont typeface="Arial" panose="020B0604020202020204" pitchFamily="34" charset="0"/>
              <a:buChar char="•"/>
            </a:pPr>
            <a:r>
              <a:rPr lang="fi-FI" sz="1200" dirty="0"/>
              <a:t>Johdon työpaja: Johdon edustajat (2-3 tuntia, ylin johto tarvittaessa vähemmän aikaa).</a:t>
            </a:r>
          </a:p>
          <a:p>
            <a:pPr marL="800100" lvl="1" indent="-342900">
              <a:lnSpc>
                <a:spcPct val="120000"/>
              </a:lnSpc>
              <a:buFont typeface="Arial" panose="020B0604020202020204" pitchFamily="34" charset="0"/>
              <a:buChar char="•"/>
            </a:pPr>
            <a:r>
              <a:rPr lang="fi-FI" sz="1200" dirty="0"/>
              <a:t>Asiantuntijatyöpajat: Ennakkotyöhön on hyvä varata kohdeorganisaation puolelta työaikaa yhteensä n. 4-5 tuntia per Kybermittarin osio (josta n. puolet projektipäällikön aikaa), sekä työpajassa kunkin osion käsittelemiseksi n. 2 tuntia per työpajaan osallistuva henkilö. Työpajat on hyvä jakaa sopiviin osiin työntekijöiden järkevän ajankäytön kannalta.</a:t>
            </a:r>
          </a:p>
          <a:p>
            <a:pPr marL="800100" lvl="1" indent="-342900">
              <a:lnSpc>
                <a:spcPct val="120000"/>
              </a:lnSpc>
              <a:buFont typeface="Arial" panose="020B0604020202020204" pitchFamily="34" charset="0"/>
              <a:buChar char="•"/>
            </a:pPr>
            <a:r>
              <a:rPr lang="fi-FI" sz="1200" dirty="0"/>
              <a:t>Kohdeorganisaation nykytilakartoituksesta vastaava projektipäällikkö tulisi olla mukana jokaisessa kokouksessa ja työpajassa.</a:t>
            </a:r>
          </a:p>
        </p:txBody>
      </p:sp>
      <p:sp>
        <p:nvSpPr>
          <p:cNvPr id="4" name="Dian numeron paikkamerkki 3">
            <a:extLst>
              <a:ext uri="{FF2B5EF4-FFF2-40B4-BE49-F238E27FC236}">
                <a16:creationId xmlns:a16="http://schemas.microsoft.com/office/drawing/2014/main" id="{6FB3F2D9-0418-4C02-9562-613F84CEC318}"/>
              </a:ext>
            </a:extLst>
          </p:cNvPr>
          <p:cNvSpPr>
            <a:spLocks noGrp="1"/>
          </p:cNvSpPr>
          <p:nvPr>
            <p:ph type="sldNum" sz="quarter" idx="12"/>
          </p:nvPr>
        </p:nvSpPr>
        <p:spPr/>
        <p:txBody>
          <a:bodyPr/>
          <a:lstStyle/>
          <a:p>
            <a:r>
              <a:rPr lang="fi-FI"/>
              <a:t> </a:t>
            </a:r>
          </a:p>
        </p:txBody>
      </p:sp>
      <p:sp>
        <p:nvSpPr>
          <p:cNvPr id="8" name="Alatunnisteen paikkamerkki 6">
            <a:extLst>
              <a:ext uri="{FF2B5EF4-FFF2-40B4-BE49-F238E27FC236}">
                <a16:creationId xmlns:a16="http://schemas.microsoft.com/office/drawing/2014/main" id="{17EDB6BB-62F6-5C41-B4BA-13088C7F2B2E}"/>
              </a:ext>
            </a:extLst>
          </p:cNvPr>
          <p:cNvSpPr txBox="1">
            <a:spLocks/>
          </p:cNvSpPr>
          <p:nvPr/>
        </p:nvSpPr>
        <p:spPr>
          <a:xfrm>
            <a:off x="11604779" y="6472035"/>
            <a:ext cx="299399" cy="365125"/>
          </a:xfrm>
          <a:prstGeom prst="rect">
            <a:avLst/>
          </a:prstGeom>
        </p:spPr>
        <p:txBody>
          <a:bodyPr/>
          <a:lstStyle>
            <a:defPPr>
              <a:defRPr lang="en-US"/>
            </a:defPPr>
            <a:lvl1pPr marL="0" algn="l" defTabSz="914400" rtl="0" eaLnBrk="1" latinLnBrk="0" hangingPunct="1">
              <a:defRPr sz="14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E7DFC45-202A-5540-B5B8-26017AEBEE67}" type="slidenum">
              <a:rPr lang="en-US" smtClean="0">
                <a:solidFill>
                  <a:schemeClr val="bg1"/>
                </a:solidFill>
              </a:rPr>
              <a:pPr/>
              <a:t>7</a:t>
            </a:fld>
            <a:endParaRPr lang="en-US" dirty="0">
              <a:solidFill>
                <a:schemeClr val="bg1"/>
              </a:solidFill>
            </a:endParaRPr>
          </a:p>
        </p:txBody>
      </p:sp>
    </p:spTree>
    <p:extLst>
      <p:ext uri="{BB962C8B-B14F-4D97-AF65-F5344CB8AC3E}">
        <p14:creationId xmlns:p14="http://schemas.microsoft.com/office/powerpoint/2010/main" val="1346894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82ECEF65-CAA6-422A-85B9-D095B5D78D47}"/>
              </a:ext>
            </a:extLst>
          </p:cNvPr>
          <p:cNvSpPr>
            <a:spLocks noGrp="1"/>
          </p:cNvSpPr>
          <p:nvPr>
            <p:ph type="title"/>
          </p:nvPr>
        </p:nvSpPr>
        <p:spPr>
          <a:xfrm>
            <a:off x="94656" y="360211"/>
            <a:ext cx="11306175" cy="498651"/>
          </a:xfrm>
        </p:spPr>
        <p:txBody>
          <a:bodyPr>
            <a:normAutofit fontScale="90000"/>
          </a:bodyPr>
          <a:lstStyle/>
          <a:p>
            <a:r>
              <a:rPr lang="fi-FI" dirty="0"/>
              <a:t>ESIMERKKI TARVITTAVISTA ASIANTUNTIJOISTA KOHDEORGANISAATIOSTA</a:t>
            </a:r>
            <a:endParaRPr lang="fi-FI" sz="2400" dirty="0"/>
          </a:p>
        </p:txBody>
      </p:sp>
      <p:sp>
        <p:nvSpPr>
          <p:cNvPr id="4" name="Dian numeron paikkamerkki 3">
            <a:extLst>
              <a:ext uri="{FF2B5EF4-FFF2-40B4-BE49-F238E27FC236}">
                <a16:creationId xmlns:a16="http://schemas.microsoft.com/office/drawing/2014/main" id="{6FB3F2D9-0418-4C02-9562-613F84CEC318}"/>
              </a:ext>
            </a:extLst>
          </p:cNvPr>
          <p:cNvSpPr>
            <a:spLocks noGrp="1"/>
          </p:cNvSpPr>
          <p:nvPr>
            <p:ph type="sldNum" sz="quarter" idx="12"/>
          </p:nvPr>
        </p:nvSpPr>
        <p:spPr/>
        <p:txBody>
          <a:bodyPr/>
          <a:lstStyle/>
          <a:p>
            <a:r>
              <a:rPr lang="fi-FI"/>
              <a:t> </a:t>
            </a:r>
          </a:p>
        </p:txBody>
      </p:sp>
      <p:graphicFrame>
        <p:nvGraphicFramePr>
          <p:cNvPr id="8" name="Taulukko 8">
            <a:extLst>
              <a:ext uri="{FF2B5EF4-FFF2-40B4-BE49-F238E27FC236}">
                <a16:creationId xmlns:a16="http://schemas.microsoft.com/office/drawing/2014/main" id="{20681B84-11AB-4AE6-ACF5-D0E238277EDE}"/>
              </a:ext>
            </a:extLst>
          </p:cNvPr>
          <p:cNvGraphicFramePr>
            <a:graphicFrameLocks noGrp="1"/>
          </p:cNvGraphicFramePr>
          <p:nvPr>
            <p:extLst>
              <p:ext uri="{D42A27DB-BD31-4B8C-83A1-F6EECF244321}">
                <p14:modId xmlns:p14="http://schemas.microsoft.com/office/powerpoint/2010/main" val="195997656"/>
              </p:ext>
            </p:extLst>
          </p:nvPr>
        </p:nvGraphicFramePr>
        <p:xfrm>
          <a:off x="94656" y="1276223"/>
          <a:ext cx="11128517" cy="5110480"/>
        </p:xfrm>
        <a:graphic>
          <a:graphicData uri="http://schemas.openxmlformats.org/drawingml/2006/table">
            <a:tbl>
              <a:tblPr firstRow="1" bandRow="1">
                <a:tableStyleId>{5C22544A-7EE6-4342-B048-85BDC9FD1C3A}</a:tableStyleId>
              </a:tblPr>
              <a:tblGrid>
                <a:gridCol w="1464278">
                  <a:extLst>
                    <a:ext uri="{9D8B030D-6E8A-4147-A177-3AD203B41FA5}">
                      <a16:colId xmlns:a16="http://schemas.microsoft.com/office/drawing/2014/main" val="2936036589"/>
                    </a:ext>
                  </a:extLst>
                </a:gridCol>
                <a:gridCol w="1970449">
                  <a:extLst>
                    <a:ext uri="{9D8B030D-6E8A-4147-A177-3AD203B41FA5}">
                      <a16:colId xmlns:a16="http://schemas.microsoft.com/office/drawing/2014/main" val="3377871522"/>
                    </a:ext>
                  </a:extLst>
                </a:gridCol>
                <a:gridCol w="4259063">
                  <a:extLst>
                    <a:ext uri="{9D8B030D-6E8A-4147-A177-3AD203B41FA5}">
                      <a16:colId xmlns:a16="http://schemas.microsoft.com/office/drawing/2014/main" val="3231448438"/>
                    </a:ext>
                  </a:extLst>
                </a:gridCol>
                <a:gridCol w="3434727">
                  <a:extLst>
                    <a:ext uri="{9D8B030D-6E8A-4147-A177-3AD203B41FA5}">
                      <a16:colId xmlns:a16="http://schemas.microsoft.com/office/drawing/2014/main" val="4154108364"/>
                    </a:ext>
                  </a:extLst>
                </a:gridCol>
              </a:tblGrid>
              <a:tr h="370840">
                <a:tc>
                  <a:txBody>
                    <a:bodyPr/>
                    <a:lstStyle/>
                    <a:p>
                      <a:r>
                        <a:rPr lang="fi-FI" sz="1600"/>
                        <a:t>Henkilö</a:t>
                      </a:r>
                    </a:p>
                  </a:txBody>
                  <a:tcPr/>
                </a:tc>
                <a:tc>
                  <a:txBody>
                    <a:bodyPr/>
                    <a:lstStyle/>
                    <a:p>
                      <a:r>
                        <a:rPr lang="fi-FI" sz="1600"/>
                        <a:t>Rooli(t)</a:t>
                      </a:r>
                    </a:p>
                  </a:txBody>
                  <a:tcPr/>
                </a:tc>
                <a:tc>
                  <a:txBody>
                    <a:bodyPr/>
                    <a:lstStyle/>
                    <a:p>
                      <a:r>
                        <a:rPr lang="fi-FI" sz="1600" dirty="0"/>
                        <a:t>Kybermittarin osiossa asiantuntijana</a:t>
                      </a:r>
                    </a:p>
                  </a:txBody>
                  <a:tcPr/>
                </a:tc>
                <a:tc>
                  <a:txBody>
                    <a:bodyPr/>
                    <a:lstStyle/>
                    <a:p>
                      <a:r>
                        <a:rPr lang="fi-FI" sz="1600" dirty="0"/>
                        <a:t>Huomiot</a:t>
                      </a:r>
                    </a:p>
                  </a:txBody>
                  <a:tcPr/>
                </a:tc>
                <a:extLst>
                  <a:ext uri="{0D108BD9-81ED-4DB2-BD59-A6C34878D82A}">
                    <a16:rowId xmlns:a16="http://schemas.microsoft.com/office/drawing/2014/main" val="1550863778"/>
                  </a:ext>
                </a:extLst>
              </a:tr>
              <a:tr h="370840">
                <a:tc>
                  <a:txBody>
                    <a:bodyPr/>
                    <a:lstStyle/>
                    <a:p>
                      <a:endParaRPr lang="fi-FI" sz="1400" dirty="0"/>
                    </a:p>
                  </a:txBody>
                  <a:tcPr/>
                </a:tc>
                <a:tc>
                  <a:txBody>
                    <a:bodyPr/>
                    <a:lstStyle/>
                    <a:p>
                      <a:r>
                        <a:rPr lang="fi-FI" sz="1400" dirty="0"/>
                        <a:t>Projektipäällikkö, esim. tietoturvavastaava</a:t>
                      </a:r>
                    </a:p>
                  </a:txBody>
                  <a:tcPr/>
                </a:tc>
                <a:tc>
                  <a:txBody>
                    <a:bodyPr/>
                    <a:lstStyle/>
                    <a:p>
                      <a:r>
                        <a:rPr lang="fi-FI" sz="1400" dirty="0"/>
                        <a:t>Kaikki osiot (vetovastuu)</a:t>
                      </a:r>
                    </a:p>
                  </a:txBody>
                  <a:tcPr/>
                </a:tc>
                <a:tc>
                  <a:txBody>
                    <a:bodyPr/>
                    <a:lstStyle/>
                    <a:p>
                      <a:r>
                        <a:rPr lang="fi-FI" sz="1400"/>
                        <a:t>Kaikki työpajat</a:t>
                      </a:r>
                    </a:p>
                  </a:txBody>
                  <a:tcPr/>
                </a:tc>
                <a:extLst>
                  <a:ext uri="{0D108BD9-81ED-4DB2-BD59-A6C34878D82A}">
                    <a16:rowId xmlns:a16="http://schemas.microsoft.com/office/drawing/2014/main" val="2837439465"/>
                  </a:ext>
                </a:extLst>
              </a:tr>
              <a:tr h="370840">
                <a:tc>
                  <a:txBody>
                    <a:bodyPr/>
                    <a:lstStyle/>
                    <a:p>
                      <a:endParaRPr lang="fi-FI" sz="1400"/>
                    </a:p>
                  </a:txBody>
                  <a:tcPr/>
                </a:tc>
                <a:tc>
                  <a:txBody>
                    <a:bodyPr/>
                    <a:lstStyle/>
                    <a:p>
                      <a:r>
                        <a:rPr lang="fi-FI" sz="1400"/>
                        <a:t>Tietosuojavastaava</a:t>
                      </a:r>
                    </a:p>
                  </a:txBody>
                  <a:tcPr/>
                </a:tc>
                <a:tc>
                  <a:txBody>
                    <a:bodyPr/>
                    <a:lstStyle/>
                    <a:p>
                      <a:r>
                        <a:rPr lang="fi-FI" sz="1400" dirty="0"/>
                        <a:t>Asset, Dependencies (Third party), Risk, Program, Threat, Situation, Response, Workforce, Architecture</a:t>
                      </a:r>
                    </a:p>
                  </a:txBody>
                  <a:tcPr/>
                </a:tc>
                <a:tc>
                  <a:txBody>
                    <a:bodyPr/>
                    <a:lstStyle/>
                    <a:p>
                      <a:endParaRPr lang="fi-FI" sz="1400" dirty="0"/>
                    </a:p>
                  </a:txBody>
                  <a:tcPr/>
                </a:tc>
                <a:extLst>
                  <a:ext uri="{0D108BD9-81ED-4DB2-BD59-A6C34878D82A}">
                    <a16:rowId xmlns:a16="http://schemas.microsoft.com/office/drawing/2014/main" val="1418993145"/>
                  </a:ext>
                </a:extLst>
              </a:tr>
              <a:tr h="370840">
                <a:tc>
                  <a:txBody>
                    <a:bodyPr/>
                    <a:lstStyle/>
                    <a:p>
                      <a:endParaRPr lang="fi-FI" sz="1400"/>
                    </a:p>
                  </a:txBody>
                  <a:tcPr/>
                </a:tc>
                <a:tc>
                  <a:txBody>
                    <a:bodyPr/>
                    <a:lstStyle/>
                    <a:p>
                      <a:r>
                        <a:rPr lang="fi-FI" sz="1400"/>
                        <a:t>Tietohallintojohtaja / IT-palvelut</a:t>
                      </a:r>
                    </a:p>
                  </a:txBody>
                  <a:tcPr/>
                </a:tc>
                <a:tc>
                  <a:txBody>
                    <a:bodyPr/>
                    <a:lstStyle/>
                    <a:p>
                      <a:r>
                        <a:rPr lang="fi-FI" sz="1400" dirty="0"/>
                        <a:t>Critical, Risk, Program, Asset, Dependencies (Thirdparty), Access, Architecture, Situation, Response </a:t>
                      </a:r>
                    </a:p>
                  </a:txBody>
                  <a:tcPr/>
                </a:tc>
                <a:tc>
                  <a:txBody>
                    <a:bodyPr/>
                    <a:lstStyle/>
                    <a:p>
                      <a:endParaRPr lang="fi-FI" sz="1400"/>
                    </a:p>
                  </a:txBody>
                  <a:tcPr/>
                </a:tc>
                <a:extLst>
                  <a:ext uri="{0D108BD9-81ED-4DB2-BD59-A6C34878D82A}">
                    <a16:rowId xmlns:a16="http://schemas.microsoft.com/office/drawing/2014/main" val="764993967"/>
                  </a:ext>
                </a:extLst>
              </a:tr>
              <a:tr h="370840">
                <a:tc>
                  <a:txBody>
                    <a:bodyPr/>
                    <a:lstStyle/>
                    <a:p>
                      <a:endParaRPr lang="fi-FI" sz="1400"/>
                    </a:p>
                  </a:txBody>
                  <a:tcPr/>
                </a:tc>
                <a:tc>
                  <a:txBody>
                    <a:bodyPr/>
                    <a:lstStyle/>
                    <a:p>
                      <a:r>
                        <a:rPr lang="fi-FI" sz="1400" dirty="0"/>
                        <a:t>Sovellustuki / IT-tuki</a:t>
                      </a:r>
                    </a:p>
                  </a:txBody>
                  <a:tcPr/>
                </a:tc>
                <a:tc>
                  <a:txBody>
                    <a:bodyPr/>
                    <a:lstStyle/>
                    <a:p>
                      <a:r>
                        <a:rPr lang="fi-FI" sz="1400" dirty="0"/>
                        <a:t>Situation, Response, Architecture, Access</a:t>
                      </a:r>
                    </a:p>
                  </a:txBody>
                  <a:tcPr/>
                </a:tc>
                <a:tc>
                  <a:txBody>
                    <a:bodyPr/>
                    <a:lstStyle/>
                    <a:p>
                      <a:endParaRPr lang="fi-FI" sz="1400"/>
                    </a:p>
                  </a:txBody>
                  <a:tcPr/>
                </a:tc>
                <a:extLst>
                  <a:ext uri="{0D108BD9-81ED-4DB2-BD59-A6C34878D82A}">
                    <a16:rowId xmlns:a16="http://schemas.microsoft.com/office/drawing/2014/main" val="2557271674"/>
                  </a:ext>
                </a:extLst>
              </a:tr>
              <a:tr h="370840">
                <a:tc>
                  <a:txBody>
                    <a:bodyPr/>
                    <a:lstStyle/>
                    <a:p>
                      <a:endParaRPr lang="fi-FI" sz="1400"/>
                    </a:p>
                  </a:txBody>
                  <a:tcPr/>
                </a:tc>
                <a:tc>
                  <a:txBody>
                    <a:bodyPr/>
                    <a:lstStyle/>
                    <a:p>
                      <a:r>
                        <a:rPr lang="fi-FI" sz="1400" dirty="0"/>
                        <a:t>Tekniset palvelut, Tilahallinta</a:t>
                      </a:r>
                    </a:p>
                  </a:txBody>
                  <a:tcPr/>
                </a:tc>
                <a:tc>
                  <a:txBody>
                    <a:bodyPr/>
                    <a:lstStyle/>
                    <a:p>
                      <a:r>
                        <a:rPr lang="fi-FI" sz="1400" dirty="0"/>
                        <a:t>Access</a:t>
                      </a:r>
                    </a:p>
                  </a:txBody>
                  <a:tcPr/>
                </a:tc>
                <a:tc>
                  <a:txBody>
                    <a:bodyPr/>
                    <a:lstStyle/>
                    <a:p>
                      <a:endParaRPr lang="fi-FI" sz="1400"/>
                    </a:p>
                  </a:txBody>
                  <a:tcPr/>
                </a:tc>
                <a:extLst>
                  <a:ext uri="{0D108BD9-81ED-4DB2-BD59-A6C34878D82A}">
                    <a16:rowId xmlns:a16="http://schemas.microsoft.com/office/drawing/2014/main" val="1908541466"/>
                  </a:ext>
                </a:extLst>
              </a:tr>
              <a:tr h="370840">
                <a:tc>
                  <a:txBody>
                    <a:bodyPr/>
                    <a:lstStyle/>
                    <a:p>
                      <a:endParaRPr lang="fi-FI" sz="1400"/>
                    </a:p>
                  </a:txBody>
                  <a:tcPr/>
                </a:tc>
                <a:tc>
                  <a:txBody>
                    <a:bodyPr/>
                    <a:lstStyle/>
                    <a:p>
                      <a:r>
                        <a:rPr lang="fi-FI" sz="1400"/>
                        <a:t>Kiinteistötekniikka</a:t>
                      </a:r>
                    </a:p>
                  </a:txBody>
                  <a:tcPr/>
                </a:tc>
                <a:tc>
                  <a:txBody>
                    <a:bodyPr/>
                    <a:lstStyle/>
                    <a:p>
                      <a:r>
                        <a:rPr lang="fi-FI" sz="1400" dirty="0"/>
                        <a:t>Access</a:t>
                      </a:r>
                    </a:p>
                  </a:txBody>
                  <a:tcPr/>
                </a:tc>
                <a:tc>
                  <a:txBody>
                    <a:bodyPr/>
                    <a:lstStyle/>
                    <a:p>
                      <a:endParaRPr lang="fi-FI" sz="1400"/>
                    </a:p>
                  </a:txBody>
                  <a:tcPr/>
                </a:tc>
                <a:extLst>
                  <a:ext uri="{0D108BD9-81ED-4DB2-BD59-A6C34878D82A}">
                    <a16:rowId xmlns:a16="http://schemas.microsoft.com/office/drawing/2014/main" val="2654808678"/>
                  </a:ext>
                </a:extLst>
              </a:tr>
              <a:tr h="370840">
                <a:tc>
                  <a:txBody>
                    <a:bodyPr/>
                    <a:lstStyle/>
                    <a:p>
                      <a:endParaRPr lang="fi-FI" sz="1400"/>
                    </a:p>
                  </a:txBody>
                  <a:tcPr/>
                </a:tc>
                <a:tc>
                  <a:txBody>
                    <a:bodyPr/>
                    <a:lstStyle/>
                    <a:p>
                      <a:r>
                        <a:rPr lang="fi-FI" sz="1400" dirty="0"/>
                        <a:t>Lääkintätekniikka</a:t>
                      </a:r>
                    </a:p>
                  </a:txBody>
                  <a:tcPr/>
                </a:tc>
                <a:tc>
                  <a:txBody>
                    <a:bodyPr/>
                    <a:lstStyle/>
                    <a:p>
                      <a:r>
                        <a:rPr lang="fi-FI" sz="1400" dirty="0"/>
                        <a:t>Dependencies (Third party), Access, Threat, Situation, Response, Architecture</a:t>
                      </a:r>
                    </a:p>
                  </a:txBody>
                  <a:tcPr/>
                </a:tc>
                <a:tc>
                  <a:txBody>
                    <a:bodyPr/>
                    <a:lstStyle/>
                    <a:p>
                      <a:r>
                        <a:rPr lang="fi-FI" sz="1400" dirty="0"/>
                        <a:t>Mikäli lääkintätekniikka on valittu arvioinnin laajuuteen mukaan</a:t>
                      </a:r>
                    </a:p>
                  </a:txBody>
                  <a:tcPr/>
                </a:tc>
                <a:extLst>
                  <a:ext uri="{0D108BD9-81ED-4DB2-BD59-A6C34878D82A}">
                    <a16:rowId xmlns:a16="http://schemas.microsoft.com/office/drawing/2014/main" val="927675922"/>
                  </a:ext>
                </a:extLst>
              </a:tr>
              <a:tr h="370840">
                <a:tc>
                  <a:txBody>
                    <a:bodyPr/>
                    <a:lstStyle/>
                    <a:p>
                      <a:endParaRPr lang="fi-FI" sz="1400"/>
                    </a:p>
                  </a:txBody>
                  <a:tcPr/>
                </a:tc>
                <a:tc>
                  <a:txBody>
                    <a:bodyPr/>
                    <a:lstStyle/>
                    <a:p>
                      <a:r>
                        <a:rPr lang="fi-FI" sz="1400" dirty="0"/>
                        <a:t>Henkilöstöpalvelut, Tukipalvelut, rekrytointi</a:t>
                      </a:r>
                    </a:p>
                  </a:txBody>
                  <a:tcPr/>
                </a:tc>
                <a:tc>
                  <a:txBody>
                    <a:bodyPr/>
                    <a:lstStyle/>
                    <a:p>
                      <a:r>
                        <a:rPr lang="fi-FI" sz="1400" dirty="0"/>
                        <a:t>Workforce, Program</a:t>
                      </a:r>
                    </a:p>
                  </a:txBody>
                  <a:tcPr/>
                </a:tc>
                <a:tc>
                  <a:txBody>
                    <a:bodyPr/>
                    <a:lstStyle/>
                    <a:p>
                      <a:endParaRPr lang="fi-FI" sz="1400"/>
                    </a:p>
                  </a:txBody>
                  <a:tcPr/>
                </a:tc>
                <a:extLst>
                  <a:ext uri="{0D108BD9-81ED-4DB2-BD59-A6C34878D82A}">
                    <a16:rowId xmlns:a16="http://schemas.microsoft.com/office/drawing/2014/main" val="3104326248"/>
                  </a:ext>
                </a:extLst>
              </a:tr>
              <a:tr h="370840">
                <a:tc>
                  <a:txBody>
                    <a:bodyPr/>
                    <a:lstStyle/>
                    <a:p>
                      <a:endParaRPr lang="fi-FI" sz="1400"/>
                    </a:p>
                  </a:txBody>
                  <a:tcPr/>
                </a:tc>
                <a:tc>
                  <a:txBody>
                    <a:bodyPr/>
                    <a:lstStyle/>
                    <a:p>
                      <a:r>
                        <a:rPr lang="fi-FI" sz="1400" dirty="0"/>
                        <a:t>Materiaalipalvelut, Hankintatoimi</a:t>
                      </a:r>
                    </a:p>
                  </a:txBody>
                  <a:tcPr/>
                </a:tc>
                <a:tc>
                  <a:txBody>
                    <a:bodyPr/>
                    <a:lstStyle/>
                    <a:p>
                      <a:r>
                        <a:rPr lang="fi-FI" sz="1400" dirty="0"/>
                        <a:t>Dependencies (Third party)</a:t>
                      </a:r>
                    </a:p>
                  </a:txBody>
                  <a:tcPr/>
                </a:tc>
                <a:tc>
                  <a:txBody>
                    <a:bodyPr/>
                    <a:lstStyle/>
                    <a:p>
                      <a:endParaRPr lang="fi-FI" sz="1400" dirty="0"/>
                    </a:p>
                  </a:txBody>
                  <a:tcPr/>
                </a:tc>
                <a:extLst>
                  <a:ext uri="{0D108BD9-81ED-4DB2-BD59-A6C34878D82A}">
                    <a16:rowId xmlns:a16="http://schemas.microsoft.com/office/drawing/2014/main" val="3072690228"/>
                  </a:ext>
                </a:extLst>
              </a:tr>
              <a:tr h="370840">
                <a:tc>
                  <a:txBody>
                    <a:bodyPr/>
                    <a:lstStyle/>
                    <a:p>
                      <a:endParaRPr lang="fi-FI" sz="1400"/>
                    </a:p>
                  </a:txBody>
                  <a:tcPr/>
                </a:tc>
                <a:tc>
                  <a:txBody>
                    <a:bodyPr/>
                    <a:lstStyle/>
                    <a:p>
                      <a:r>
                        <a:rPr lang="fi-FI" sz="1400"/>
                        <a:t>Viestintä</a:t>
                      </a:r>
                    </a:p>
                  </a:txBody>
                  <a:tcPr/>
                </a:tc>
                <a:tc>
                  <a:txBody>
                    <a:bodyPr/>
                    <a:lstStyle/>
                    <a:p>
                      <a:r>
                        <a:rPr lang="fi-FI" sz="1400" dirty="0"/>
                        <a:t>Situation, Response, Workforce</a:t>
                      </a:r>
                    </a:p>
                  </a:txBody>
                  <a:tcPr/>
                </a:tc>
                <a:tc>
                  <a:txBody>
                    <a:bodyPr/>
                    <a:lstStyle/>
                    <a:p>
                      <a:endParaRPr lang="fi-FI" sz="1400" dirty="0"/>
                    </a:p>
                  </a:txBody>
                  <a:tcPr/>
                </a:tc>
                <a:extLst>
                  <a:ext uri="{0D108BD9-81ED-4DB2-BD59-A6C34878D82A}">
                    <a16:rowId xmlns:a16="http://schemas.microsoft.com/office/drawing/2014/main" val="1576266954"/>
                  </a:ext>
                </a:extLst>
              </a:tr>
            </a:tbl>
          </a:graphicData>
        </a:graphic>
      </p:graphicFrame>
      <p:sp>
        <p:nvSpPr>
          <p:cNvPr id="9" name="Alatunnisteen paikkamerkki 6">
            <a:extLst>
              <a:ext uri="{FF2B5EF4-FFF2-40B4-BE49-F238E27FC236}">
                <a16:creationId xmlns:a16="http://schemas.microsoft.com/office/drawing/2014/main" id="{81FA4BCB-70B1-FD4F-B7FC-1265DEF71BB9}"/>
              </a:ext>
            </a:extLst>
          </p:cNvPr>
          <p:cNvSpPr txBox="1">
            <a:spLocks/>
          </p:cNvSpPr>
          <p:nvPr/>
        </p:nvSpPr>
        <p:spPr>
          <a:xfrm>
            <a:off x="11604779" y="6472035"/>
            <a:ext cx="299399" cy="365125"/>
          </a:xfrm>
          <a:prstGeom prst="rect">
            <a:avLst/>
          </a:prstGeom>
        </p:spPr>
        <p:txBody>
          <a:bodyPr/>
          <a:lstStyle>
            <a:defPPr>
              <a:defRPr lang="en-US"/>
            </a:defPPr>
            <a:lvl1pPr marL="0" algn="l" defTabSz="914400" rtl="0" eaLnBrk="1" latinLnBrk="0" hangingPunct="1">
              <a:defRPr sz="14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E7DFC45-202A-5540-B5B8-26017AEBEE67}" type="slidenum">
              <a:rPr lang="en-US" smtClean="0">
                <a:solidFill>
                  <a:schemeClr val="bg1"/>
                </a:solidFill>
              </a:rPr>
              <a:pPr/>
              <a:t>8</a:t>
            </a:fld>
            <a:endParaRPr lang="en-US" dirty="0">
              <a:solidFill>
                <a:schemeClr val="bg1"/>
              </a:solidFill>
            </a:endParaRPr>
          </a:p>
        </p:txBody>
      </p:sp>
    </p:spTree>
    <p:extLst>
      <p:ext uri="{BB962C8B-B14F-4D97-AF65-F5344CB8AC3E}">
        <p14:creationId xmlns:p14="http://schemas.microsoft.com/office/powerpoint/2010/main" val="2159969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82ECEF65-CAA6-422A-85B9-D095B5D78D47}"/>
              </a:ext>
            </a:extLst>
          </p:cNvPr>
          <p:cNvSpPr>
            <a:spLocks noGrp="1"/>
          </p:cNvSpPr>
          <p:nvPr>
            <p:ph type="title"/>
          </p:nvPr>
        </p:nvSpPr>
        <p:spPr>
          <a:xfrm>
            <a:off x="323850" y="801997"/>
            <a:ext cx="11306175" cy="498651"/>
          </a:xfrm>
        </p:spPr>
        <p:txBody>
          <a:bodyPr>
            <a:normAutofit fontScale="90000"/>
          </a:bodyPr>
          <a:lstStyle/>
          <a:p>
            <a:r>
              <a:rPr lang="fi-FI" b="1" dirty="0"/>
              <a:t>ARVIOINNIN ALOITUSKOKOUS JA KYBERMITTARIN </a:t>
            </a:r>
            <a:r>
              <a:rPr lang="fi-FI" dirty="0"/>
              <a:t>ESITTELY</a:t>
            </a:r>
          </a:p>
        </p:txBody>
      </p:sp>
      <p:sp>
        <p:nvSpPr>
          <p:cNvPr id="6" name="Sisällön paikkamerkki 5">
            <a:extLst>
              <a:ext uri="{FF2B5EF4-FFF2-40B4-BE49-F238E27FC236}">
                <a16:creationId xmlns:a16="http://schemas.microsoft.com/office/drawing/2014/main" id="{3A839767-813C-48CA-9B4B-34EDF3BE3B42}"/>
              </a:ext>
            </a:extLst>
          </p:cNvPr>
          <p:cNvSpPr>
            <a:spLocks noGrp="1"/>
          </p:cNvSpPr>
          <p:nvPr>
            <p:ph idx="1"/>
          </p:nvPr>
        </p:nvSpPr>
        <p:spPr/>
        <p:txBody>
          <a:bodyPr vert="horz" lIns="91440" tIns="45720" rIns="91440" bIns="45720" rtlCol="0" anchor="t">
            <a:normAutofit fontScale="62500" lnSpcReduction="20000"/>
          </a:bodyPr>
          <a:lstStyle/>
          <a:p>
            <a:pPr lvl="0">
              <a:lnSpc>
                <a:spcPct val="120000"/>
              </a:lnSpc>
            </a:pPr>
            <a:r>
              <a:rPr lang="fi-FI" b="1" dirty="0"/>
              <a:t>Tavoite:</a:t>
            </a:r>
            <a:r>
              <a:rPr lang="fi-FI" dirty="0"/>
              <a:t> Vahvistetaan nykytilan arvioinnin sisältö ja laajuus. Lisäksi vahvistetaan arviointityön kokonaisaikataulu sekä työpajojen osallistujat ja ensimmäisten työpajojen aikataulutus. Esitellään Kybermittari nykytilan arvioinnin työkaluna kaikille arviointityöhön osallistuville.</a:t>
            </a:r>
            <a:endParaRPr lang="fi-FI" dirty="0">
              <a:solidFill>
                <a:srgbClr val="FF0000"/>
              </a:solidFill>
            </a:endParaRPr>
          </a:p>
          <a:p>
            <a:pPr>
              <a:lnSpc>
                <a:spcPct val="120000"/>
              </a:lnSpc>
            </a:pPr>
            <a:r>
              <a:rPr lang="fi-FI" b="1" dirty="0"/>
              <a:t>Ennakkotyö: </a:t>
            </a:r>
            <a:endParaRPr lang="fi-FI" b="1" dirty="0">
              <a:cs typeface="Calibri"/>
            </a:endParaRPr>
          </a:p>
          <a:p>
            <a:pPr marL="800100" lvl="1" indent="-342900">
              <a:lnSpc>
                <a:spcPct val="120000"/>
              </a:lnSpc>
              <a:buFont typeface="Arial" panose="020B0604020202020204" pitchFamily="34" charset="0"/>
              <a:buChar char="•"/>
            </a:pPr>
            <a:r>
              <a:rPr lang="fi-FI" sz="2200" dirty="0"/>
              <a:t>Ennen aloitustyöpajaa pidetään valmistelupalaveri kohdeorganisaation projektipäällikön ja tarvittavien asiantuntijoiden kanssa. Valmistelupalaverissa ohjeistetaan  aloitustyöpajaan valmistautumisesta ja resurssoinnista. </a:t>
            </a:r>
            <a:endParaRPr lang="fi-FI" sz="2200" dirty="0">
              <a:cs typeface="Calibri"/>
            </a:endParaRPr>
          </a:p>
          <a:p>
            <a:pPr marL="800100" lvl="1" indent="-342900">
              <a:lnSpc>
                <a:spcPct val="120000"/>
              </a:lnSpc>
              <a:buFont typeface="Arial" panose="020B0604020202020204" pitchFamily="34" charset="0"/>
              <a:buChar char="•"/>
            </a:pPr>
            <a:r>
              <a:rPr lang="fi-FI" sz="2200" dirty="0"/>
              <a:t>Kohdeorganisaation projektipäällikkö tutustuu käytettävään työskentelymenetelmään ja organisaation resurssitarpeisiin koskien työpajatyöskentelyä. Organisaatiossa on tehty sisäisesti päätös arvioitavista toiminnan osa-alueista, mikä määrittää kartoituksen laajuuden. </a:t>
            </a:r>
            <a:endParaRPr lang="fi-FI" sz="2200" dirty="0">
              <a:cs typeface="Calibri"/>
            </a:endParaRPr>
          </a:p>
          <a:p>
            <a:pPr>
              <a:lnSpc>
                <a:spcPct val="120000"/>
              </a:lnSpc>
            </a:pPr>
            <a:r>
              <a:rPr lang="fi-FI" b="1" dirty="0"/>
              <a:t>Osallistujat: </a:t>
            </a:r>
            <a:endParaRPr lang="fi-FI" b="1" dirty="0">
              <a:cs typeface="Calibri"/>
            </a:endParaRPr>
          </a:p>
          <a:p>
            <a:pPr marL="800100" lvl="1" indent="-342900">
              <a:lnSpc>
                <a:spcPct val="120000"/>
              </a:lnSpc>
              <a:buFont typeface="Arial" panose="020B0604020202020204" pitchFamily="34" charset="0"/>
              <a:buChar char="•"/>
            </a:pPr>
            <a:r>
              <a:rPr lang="fi-FI" sz="2200" dirty="0"/>
              <a:t>Johdon edustus, sekä muut nimetyt vastuuhenkilöt</a:t>
            </a:r>
            <a:endParaRPr lang="fi-FI" sz="2200" dirty="0">
              <a:cs typeface="Calibri"/>
            </a:endParaRPr>
          </a:p>
          <a:p>
            <a:pPr marL="800100" lvl="1" indent="-342900">
              <a:lnSpc>
                <a:spcPct val="120000"/>
              </a:lnSpc>
              <a:buFont typeface="Arial" panose="020B0604020202020204" pitchFamily="34" charset="0"/>
              <a:buChar char="•"/>
            </a:pPr>
            <a:r>
              <a:rPr lang="fi-FI" sz="2200" dirty="0"/>
              <a:t>Arviointia vetävä asiantuntija</a:t>
            </a:r>
            <a:endParaRPr lang="fi-FI" sz="2200" dirty="0">
              <a:cs typeface="Calibri"/>
            </a:endParaRPr>
          </a:p>
          <a:p>
            <a:pPr>
              <a:lnSpc>
                <a:spcPct val="120000"/>
              </a:lnSpc>
            </a:pPr>
            <a:r>
              <a:rPr lang="fi-FI" b="1" dirty="0"/>
              <a:t>Menetelmä:</a:t>
            </a:r>
            <a:r>
              <a:rPr lang="fi-FI" dirty="0"/>
              <a:t> Aloituskokouksessa käydään läpi nykytilakartoituksessa käytettävä menetelmä siten, että se tulee tutuksi jokaiselle arviointiin osallistuvalle henkilölle. Asialistalle voidaan lisätä myös johdon oma puheenvuoro kyberturvallisuuden kehittämisen merkityksestä organisaatiolle.</a:t>
            </a:r>
            <a:endParaRPr lang="fi-FI" dirty="0">
              <a:cs typeface="Calibri"/>
            </a:endParaRPr>
          </a:p>
          <a:p>
            <a:pPr lvl="0">
              <a:lnSpc>
                <a:spcPct val="120000"/>
              </a:lnSpc>
            </a:pPr>
            <a:r>
              <a:rPr lang="fi-FI" b="1" dirty="0"/>
              <a:t>Tuloksena:</a:t>
            </a:r>
            <a:r>
              <a:rPr lang="fi-FI" dirty="0"/>
              <a:t> Nykytilan arvioinnin projektin sisältö, laajuus ja kokonaisaikataulutus on selvillä. Lisäksi on selvillä eri työpajoihin osallistuvat kohdeorganisaation edustajat, minkä pohjalta arviointityöpajat voidaan aikatauluttaa tarkemmin. Organisaation asiantuntijat ja vastuuhenkilöt ovat saaneet perehdytyksen Kybermittariin, minkä perusteella he pystyvät tekemään arviointityötä itsenäisesti eri osa-alueille.</a:t>
            </a:r>
            <a:endParaRPr lang="fi-FI" dirty="0">
              <a:cs typeface="Calibri"/>
            </a:endParaRPr>
          </a:p>
          <a:p>
            <a:endParaRPr lang="fi-FI" dirty="0"/>
          </a:p>
          <a:p>
            <a:endParaRPr lang="fi-FI" dirty="0"/>
          </a:p>
          <a:p>
            <a:endParaRPr lang="fi-FI" dirty="0"/>
          </a:p>
          <a:p>
            <a:endParaRPr lang="fi-FI" dirty="0"/>
          </a:p>
        </p:txBody>
      </p:sp>
      <p:sp>
        <p:nvSpPr>
          <p:cNvPr id="4" name="Dian numeron paikkamerkki 3">
            <a:extLst>
              <a:ext uri="{FF2B5EF4-FFF2-40B4-BE49-F238E27FC236}">
                <a16:creationId xmlns:a16="http://schemas.microsoft.com/office/drawing/2014/main" id="{6FB3F2D9-0418-4C02-9562-613F84CEC318}"/>
              </a:ext>
            </a:extLst>
          </p:cNvPr>
          <p:cNvSpPr>
            <a:spLocks noGrp="1"/>
          </p:cNvSpPr>
          <p:nvPr>
            <p:ph type="sldNum" sz="quarter" idx="12"/>
          </p:nvPr>
        </p:nvSpPr>
        <p:spPr/>
        <p:txBody>
          <a:bodyPr/>
          <a:lstStyle/>
          <a:p>
            <a:r>
              <a:rPr lang="fi-FI"/>
              <a:t> </a:t>
            </a:r>
          </a:p>
        </p:txBody>
      </p:sp>
      <p:sp>
        <p:nvSpPr>
          <p:cNvPr id="8" name="Alatunnisteen paikkamerkki 6">
            <a:extLst>
              <a:ext uri="{FF2B5EF4-FFF2-40B4-BE49-F238E27FC236}">
                <a16:creationId xmlns:a16="http://schemas.microsoft.com/office/drawing/2014/main" id="{76CB4711-EC19-6F4B-8B86-147D8A4C7702}"/>
              </a:ext>
            </a:extLst>
          </p:cNvPr>
          <p:cNvSpPr txBox="1">
            <a:spLocks/>
          </p:cNvSpPr>
          <p:nvPr/>
        </p:nvSpPr>
        <p:spPr>
          <a:xfrm>
            <a:off x="11604779" y="6472035"/>
            <a:ext cx="299399" cy="365125"/>
          </a:xfrm>
          <a:prstGeom prst="rect">
            <a:avLst/>
          </a:prstGeom>
        </p:spPr>
        <p:txBody>
          <a:bodyPr/>
          <a:lstStyle>
            <a:defPPr>
              <a:defRPr lang="en-US"/>
            </a:defPPr>
            <a:lvl1pPr marL="0" algn="l" defTabSz="914400" rtl="0" eaLnBrk="1" latinLnBrk="0" hangingPunct="1">
              <a:defRPr sz="1400" kern="1200">
                <a:solidFill>
                  <a:schemeClr val="accent6"/>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E7DFC45-202A-5540-B5B8-26017AEBEE67}" type="slidenum">
              <a:rPr lang="en-US" smtClean="0">
                <a:solidFill>
                  <a:schemeClr val="bg1"/>
                </a:solidFill>
              </a:rPr>
              <a:pPr/>
              <a:t>9</a:t>
            </a:fld>
            <a:endParaRPr lang="en-US" dirty="0">
              <a:solidFill>
                <a:schemeClr val="bg1"/>
              </a:solidFill>
            </a:endParaRPr>
          </a:p>
        </p:txBody>
      </p:sp>
    </p:spTree>
    <p:extLst>
      <p:ext uri="{BB962C8B-B14F-4D97-AF65-F5344CB8AC3E}">
        <p14:creationId xmlns:p14="http://schemas.microsoft.com/office/powerpoint/2010/main" val="1019922734"/>
      </p:ext>
    </p:extLst>
  </p:cSld>
  <p:clrMapOvr>
    <a:masterClrMapping/>
  </p:clrMapOvr>
</p:sld>
</file>

<file path=ppt/theme/theme1.xml><?xml version="1.0" encoding="utf-8"?>
<a:theme xmlns:a="http://schemas.openxmlformats.org/drawingml/2006/main" name="HVK">
  <a:themeElements>
    <a:clrScheme name="Huoltovarmuuskeskus">
      <a:dk1>
        <a:sysClr val="windowText" lastClr="000000"/>
      </a:dk1>
      <a:lt1>
        <a:sysClr val="window" lastClr="FFFFFF"/>
      </a:lt1>
      <a:dk2>
        <a:srgbClr val="254F97"/>
      </a:dk2>
      <a:lt2>
        <a:srgbClr val="F0F0F0"/>
      </a:lt2>
      <a:accent1>
        <a:srgbClr val="254F97"/>
      </a:accent1>
      <a:accent2>
        <a:srgbClr val="0B85C6"/>
      </a:accent2>
      <a:accent3>
        <a:srgbClr val="43AAE0"/>
      </a:accent3>
      <a:accent4>
        <a:srgbClr val="0A76B2"/>
      </a:accent4>
      <a:accent5>
        <a:srgbClr val="055883"/>
      </a:accent5>
      <a:accent6>
        <a:srgbClr val="808080"/>
      </a:accent6>
      <a:hlink>
        <a:srgbClr val="0970A9"/>
      </a:hlink>
      <a:folHlink>
        <a:srgbClr val="0000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sitys1" id="{0E5ABE1A-ADCC-4327-9493-CD9D3FDB32F1}" vid="{A83DCCE1-EE9F-44B2-8C91-DF78744687BE}"/>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E305BFA067E2E4B8159862D9198B15B" ma:contentTypeVersion="2" ma:contentTypeDescription="Create a new document." ma:contentTypeScope="" ma:versionID="a0f07efda4dc3caa0589a5e5b8dd5e16">
  <xsd:schema xmlns:xsd="http://www.w3.org/2001/XMLSchema" xmlns:xs="http://www.w3.org/2001/XMLSchema" xmlns:p="http://schemas.microsoft.com/office/2006/metadata/properties" xmlns:ns2="9e6be3f8-9863-4a70-bb38-45602a062d15" targetNamespace="http://schemas.microsoft.com/office/2006/metadata/properties" ma:root="true" ma:fieldsID="7b579993450c0985f1266be7a3978be8" ns2:_="">
    <xsd:import namespace="9e6be3f8-9863-4a70-bb38-45602a062d15"/>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6be3f8-9863-4a70-bb38-45602a062d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178BFC7-F559-4D87-90E9-4D7CFE5126C4}">
  <ds:schemaRefs>
    <ds:schemaRef ds:uri="http://schemas.microsoft.com/office/2006/documentManagement/types"/>
    <ds:schemaRef ds:uri="http://purl.org/dc/elements/1.1/"/>
    <ds:schemaRef ds:uri="9e6be3f8-9863-4a70-bb38-45602a062d15"/>
    <ds:schemaRef ds:uri="http://schemas.microsoft.com/office/infopath/2007/PartnerControls"/>
    <ds:schemaRef ds:uri="http://purl.org/dc/terms/"/>
    <ds:schemaRef ds:uri="http://schemas.microsoft.com/office/2006/metadata/properties"/>
    <ds:schemaRef ds:uri="http://purl.org/dc/dcmitype/"/>
    <ds:schemaRef ds:uri="http://www.w3.org/XML/1998/namespace"/>
    <ds:schemaRef ds:uri="http://schemas.openxmlformats.org/package/2006/metadata/core-properties"/>
  </ds:schemaRefs>
</ds:datastoreItem>
</file>

<file path=customXml/itemProps2.xml><?xml version="1.0" encoding="utf-8"?>
<ds:datastoreItem xmlns:ds="http://schemas.openxmlformats.org/officeDocument/2006/customXml" ds:itemID="{73FA5FA1-AAFA-4B63-9547-547157899B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e6be3f8-9863-4a70-bb38-45602a062d1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5E3A47F-D0E5-40E8-8FFE-B4512A61E80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335</TotalTime>
  <Words>3356</Words>
  <Application>Microsoft Office PowerPoint</Application>
  <PresentationFormat>Laajakuva</PresentationFormat>
  <Paragraphs>329</Paragraphs>
  <Slides>22</Slides>
  <Notes>0</Notes>
  <HiddenSlides>0</HiddenSlides>
  <MMClips>0</MMClips>
  <ScaleCrop>false</ScaleCrop>
  <HeadingPairs>
    <vt:vector size="6" baseType="variant">
      <vt:variant>
        <vt:lpstr>Käytetyt fontit</vt:lpstr>
      </vt:variant>
      <vt:variant>
        <vt:i4>7</vt:i4>
      </vt:variant>
      <vt:variant>
        <vt:lpstr>Teema</vt:lpstr>
      </vt:variant>
      <vt:variant>
        <vt:i4>1</vt:i4>
      </vt:variant>
      <vt:variant>
        <vt:lpstr>Dian otsikot</vt:lpstr>
      </vt:variant>
      <vt:variant>
        <vt:i4>22</vt:i4>
      </vt:variant>
    </vt:vector>
  </HeadingPairs>
  <TitlesOfParts>
    <vt:vector size="30" baseType="lpstr">
      <vt:lpstr>Arial</vt:lpstr>
      <vt:lpstr>Calibri</vt:lpstr>
      <vt:lpstr>Garamond</vt:lpstr>
      <vt:lpstr>Tahoma</vt:lpstr>
      <vt:lpstr>Times</vt:lpstr>
      <vt:lpstr>Times New Roman</vt:lpstr>
      <vt:lpstr>Wingdings</vt:lpstr>
      <vt:lpstr>HVK</vt:lpstr>
      <vt:lpstr>Kybermittarin käyttöönotto sosiaali- ja terveydenhuollon organisaatioissa</vt:lpstr>
      <vt:lpstr>SISÄLLYSLUETTELO</vt:lpstr>
      <vt:lpstr>JOHDANTO</vt:lpstr>
      <vt:lpstr>KYBERMITTARI NYKYTILA-ARVIOINNIN TYÖKALUNA</vt:lpstr>
      <vt:lpstr>PROJEKTIN VALMISTELU JA SUUNNITTELU</vt:lpstr>
      <vt:lpstr>PROJEKTIN VALMISTELU JA SUUNNITTELU</vt:lpstr>
      <vt:lpstr>TARVITTAVAT RESURSSIT JA TYÖMÄÄRÄ</vt:lpstr>
      <vt:lpstr>ESIMERKKI TARVITTAVISTA ASIANTUNTIJOISTA KOHDEORGANISAATIOSTA</vt:lpstr>
      <vt:lpstr>ARVIOINNIN ALOITUSKOKOUS JA KYBERMITTARIN ESITTELY</vt:lpstr>
      <vt:lpstr>JOHDON TYÖPAJA  </vt:lpstr>
      <vt:lpstr>ASIANTUNTIJATYÖPAJOJEN TOTEUTUS  </vt:lpstr>
      <vt:lpstr>OMAISUUDEN, MUUTOKSEN JA KONFIGURAATION HALLINTA</vt:lpstr>
      <vt:lpstr>TOIMITUSKETJUT JA ULKOISET RIIPPUVUUDET</vt:lpstr>
      <vt:lpstr>IDENTITEETIN- JA PÄÄSYNHALLINTA (IAM)</vt:lpstr>
      <vt:lpstr>UHKIEN JA HAAVOITTUVUUKSIEN HALLINTA</vt:lpstr>
      <vt:lpstr>TILANNEKUVA JA HÄIRIÖTILANTEIDEN HALLINTA</vt:lpstr>
      <vt:lpstr>HENKILÖSTÖN HALLINTA</vt:lpstr>
      <vt:lpstr>KYBERTURVALLISUUSARKKITEHTUURI</vt:lpstr>
      <vt:lpstr>TULOSTYÖPAJA</vt:lpstr>
      <vt:lpstr>HUOMIOON OTETTAVAA PROJEKTIN TOTEUTUKSESSA</vt:lpstr>
      <vt:lpstr>HUOMIOON OTETTAVAA ARVIOINTIPROSESSISTA </vt:lpstr>
      <vt:lpstr>MUITA HUOMIOITA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OHJE: Tässä esityksessä on 7 tyylipohjaa käytettävissä</dc:title>
  <dc:creator>Marja Marttinen</dc:creator>
  <cp:lastModifiedBy>Marja Marttinen</cp:lastModifiedBy>
  <cp:revision>178</cp:revision>
  <cp:lastPrinted>2021-11-22T09:02:58Z</cp:lastPrinted>
  <dcterms:created xsi:type="dcterms:W3CDTF">2021-07-06T11:11:01Z</dcterms:created>
  <dcterms:modified xsi:type="dcterms:W3CDTF">2022-01-25T10:00:09Z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0x0101008E305BFA067E2E4B8159862D9198B15B</vt:lpwstr>
  </property>
</Properties>
</file>